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448" r:id="rId2"/>
    <p:sldId id="459" r:id="rId3"/>
    <p:sldId id="472" r:id="rId4"/>
    <p:sldId id="460" r:id="rId5"/>
    <p:sldId id="464" r:id="rId6"/>
    <p:sldId id="461" r:id="rId7"/>
    <p:sldId id="465" r:id="rId8"/>
    <p:sldId id="462" r:id="rId9"/>
    <p:sldId id="466" r:id="rId10"/>
    <p:sldId id="467" r:id="rId11"/>
    <p:sldId id="463" r:id="rId12"/>
    <p:sldId id="471" r:id="rId13"/>
    <p:sldId id="469" r:id="rId14"/>
    <p:sldId id="470" r:id="rId15"/>
    <p:sldId id="468" r:id="rId16"/>
    <p:sldId id="458" r:id="rId17"/>
  </p:sldIdLst>
  <p:sldSz cx="9144000" cy="5143500" type="screen16x9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7F83"/>
    <a:srgbClr val="AFBC22"/>
    <a:srgbClr val="569BBE"/>
    <a:srgbClr val="4C4C4C"/>
    <a:srgbClr val="4D4D4D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3" autoAdjust="0"/>
    <p:restoredTop sz="92116" autoAdjust="0"/>
  </p:normalViewPr>
  <p:slideViewPr>
    <p:cSldViewPr>
      <p:cViewPr varScale="1">
        <p:scale>
          <a:sx n="135" d="100"/>
          <a:sy n="135" d="100"/>
        </p:scale>
        <p:origin x="1002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684" y="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7E5CC-51A2-44AE-89F4-8F03A5FCAC30}" type="datetime1">
              <a:rPr lang="en-GB" altLang="en-US" smtClean="0"/>
              <a:t>29/04/2019</a:t>
            </a:fld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US"/>
              <a:t>Creative Studio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1085884E-A344-43D7-B9D1-AFEE4B06546E}" type="slidenum">
              <a:rPr lang="en-GB" altLang="en-US"/>
              <a:pPr/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26828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83AF7E7-DC6A-483D-9889-1BE1B55099E1}" type="datetime1">
              <a:rPr lang="en-GB" altLang="en-US" smtClean="0"/>
              <a:t>29/04/2019</a:t>
            </a:fld>
            <a:endParaRPr lang="en-GB" alt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8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US"/>
              <a:t>Creative StudioGetty Images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2" tIns="46442" rIns="92882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9EC6000A-F75F-4973-8447-B3C547894915}" type="slidenum">
              <a:rPr lang="en-GB" altLang="en-US"/>
              <a:pPr/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68883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 userDrawn="1"/>
        </p:nvSpPr>
        <p:spPr bwMode="auto">
          <a:xfrm>
            <a:off x="250825" y="3816000"/>
            <a:ext cx="8642350" cy="5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69BBE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de-CH" altLang="en-US" sz="1400" b="1" dirty="0" smtClean="0">
                <a:solidFill>
                  <a:schemeClr val="bg1"/>
                </a:solidFill>
              </a:rPr>
              <a:t>www.issa.int</a:t>
            </a:r>
            <a:endParaRPr lang="en-GB" alt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250825" y="2470385"/>
            <a:ext cx="8642350" cy="1078747"/>
          </a:xfrm>
          <a:prstGeom prst="rect">
            <a:avLst/>
          </a:prstGeom>
          <a:solidFill>
            <a:srgbClr val="807F8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fr-FR" altLang="en-US" smtClean="0">
              <a:solidFill>
                <a:srgbClr val="569BBE"/>
              </a:solidFill>
            </a:endParaRPr>
          </a:p>
        </p:txBody>
      </p:sp>
      <p:sp>
        <p:nvSpPr>
          <p:cNvPr id="3" name="Rectangle 9"/>
          <p:cNvSpPr>
            <a:spLocks noChangeArrowheads="1"/>
          </p:cNvSpPr>
          <p:nvPr userDrawn="1"/>
        </p:nvSpPr>
        <p:spPr bwMode="auto">
          <a:xfrm>
            <a:off x="250825" y="679450"/>
            <a:ext cx="8640763" cy="1719252"/>
          </a:xfrm>
          <a:prstGeom prst="rect">
            <a:avLst/>
          </a:prstGeom>
          <a:solidFill>
            <a:srgbClr val="569BB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250825" y="3616553"/>
            <a:ext cx="8642350" cy="539373"/>
          </a:xfrm>
          <a:prstGeom prst="rect">
            <a:avLst/>
          </a:prstGeom>
          <a:solidFill>
            <a:srgbClr val="AFBC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44000" bIns="108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www.issa.int</a:t>
            </a:r>
          </a:p>
        </p:txBody>
      </p:sp>
      <p:pic>
        <p:nvPicPr>
          <p:cNvPr id="6" name="Picture 4" descr="ISSA_logo_transparent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07950"/>
            <a:ext cx="12176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5734050" y="122238"/>
            <a:ext cx="32305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200" b="1" dirty="0" smtClean="0">
                <a:solidFill>
                  <a:srgbClr val="AFBC22"/>
                </a:solidFill>
              </a:rPr>
              <a:t>Promoting excellence</a:t>
            </a:r>
          </a:p>
          <a:p>
            <a:pPr algn="r" eaLnBrk="1" hangingPunct="1">
              <a:defRPr/>
            </a:pPr>
            <a:r>
              <a:rPr lang="en-GB" altLang="en-US" sz="1200" b="1" dirty="0" smtClean="0">
                <a:solidFill>
                  <a:srgbClr val="AFBC22"/>
                </a:solidFill>
              </a:rPr>
              <a:t>in social security</a:t>
            </a: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468313" y="681038"/>
            <a:ext cx="6624637" cy="199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fr-FR" altLang="en-US" sz="2400" smtClean="0"/>
          </a:p>
        </p:txBody>
      </p:sp>
      <p:sp>
        <p:nvSpPr>
          <p:cNvPr id="576520" name="Rectangle 8"/>
          <p:cNvSpPr>
            <a:spLocks noGrp="1" noChangeArrowheads="1"/>
          </p:cNvSpPr>
          <p:nvPr userDrawn="1">
            <p:ph type="ctrTitle" sz="quarter"/>
          </p:nvPr>
        </p:nvSpPr>
        <p:spPr>
          <a:xfrm>
            <a:off x="250825" y="681038"/>
            <a:ext cx="8642350" cy="17176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69BBE"/>
                </a:solidFill>
              </a14:hiddenFill>
            </a:ext>
          </a:extLst>
        </p:spPr>
        <p:txBody>
          <a:bodyPr/>
          <a:lstStyle>
            <a:lvl1pPr algn="r">
              <a:defRPr sz="2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dirty="0" smtClean="0"/>
              <a:t>Click to edit Master title style</a:t>
            </a:r>
          </a:p>
        </p:txBody>
      </p:sp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-59005" y="4300791"/>
            <a:ext cx="71287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de-CH" altLang="en-US" sz="1400" b="1" dirty="0" smtClean="0">
                <a:solidFill>
                  <a:srgbClr val="999999"/>
                </a:solidFill>
              </a:rPr>
              <a:t>Regional Forum </a:t>
            </a:r>
            <a:r>
              <a:rPr lang="de-CH" altLang="en-US" sz="1400" b="1" dirty="0" err="1" smtClean="0">
                <a:solidFill>
                  <a:srgbClr val="999999"/>
                </a:solidFill>
              </a:rPr>
              <a:t>hosted</a:t>
            </a:r>
            <a:r>
              <a:rPr lang="de-CH" altLang="en-US" sz="1400" b="1" dirty="0" smtClean="0">
                <a:solidFill>
                  <a:srgbClr val="999999"/>
                </a:solidFill>
              </a:rPr>
              <a:t> </a:t>
            </a:r>
            <a:r>
              <a:rPr lang="de-CH" altLang="en-US" sz="1400" b="1" dirty="0" err="1" smtClean="0">
                <a:solidFill>
                  <a:srgbClr val="999999"/>
                </a:solidFill>
              </a:rPr>
              <a:t>by</a:t>
            </a:r>
            <a:r>
              <a:rPr lang="de-CH" altLang="en-US" sz="1400" b="1" dirty="0" smtClean="0">
                <a:solidFill>
                  <a:srgbClr val="999999"/>
                </a:solidFill>
              </a:rPr>
              <a:t> </a:t>
            </a:r>
            <a:r>
              <a:rPr lang="de-CH" altLang="en-US" sz="1400" b="1" dirty="0" err="1" smtClean="0">
                <a:solidFill>
                  <a:srgbClr val="999999"/>
                </a:solidFill>
              </a:rPr>
              <a:t>the</a:t>
            </a:r>
            <a:r>
              <a:rPr lang="de-CH" altLang="en-US" sz="1400" b="1" dirty="0" smtClean="0">
                <a:solidFill>
                  <a:srgbClr val="999999"/>
                </a:solidFill>
              </a:rPr>
              <a:t> </a:t>
            </a:r>
            <a:br>
              <a:rPr lang="de-CH" altLang="en-US" sz="1400" b="1" dirty="0" smtClean="0">
                <a:solidFill>
                  <a:srgbClr val="999999"/>
                </a:solidFill>
              </a:rPr>
            </a:br>
            <a:r>
              <a:rPr lang="en-GB" altLang="en-US" sz="1400" b="1" dirty="0" smtClean="0">
                <a:solidFill>
                  <a:srgbClr val="999999"/>
                </a:solidFill>
              </a:rPr>
              <a:t>Ministry of Labour and Social Protection of Population</a:t>
            </a:r>
            <a:br>
              <a:rPr lang="en-GB" altLang="en-US" sz="1400" b="1" dirty="0" smtClean="0">
                <a:solidFill>
                  <a:srgbClr val="999999"/>
                </a:solidFill>
              </a:rPr>
            </a:br>
            <a:r>
              <a:rPr lang="en-GB" altLang="en-US" sz="1400" b="1" dirty="0" smtClean="0">
                <a:solidFill>
                  <a:srgbClr val="999999"/>
                </a:solidFill>
              </a:rPr>
              <a:t> of the Republic of Azerbaijan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567" y="4300791"/>
            <a:ext cx="1516913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9582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4" y="557213"/>
            <a:ext cx="8047036" cy="50236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92162" y="1131590"/>
            <a:ext cx="7668269" cy="3744416"/>
          </a:xfrm>
          <a:prstGeom prst="rect">
            <a:avLst/>
          </a:prstGeom>
        </p:spPr>
        <p:txBody>
          <a:bodyPr/>
          <a:lstStyle>
            <a:lvl1pPr marL="268288" indent="-268288">
              <a:defRPr sz="1800"/>
            </a:lvl1pPr>
            <a:lvl2pPr>
              <a:defRPr sz="1600"/>
            </a:lvl2pPr>
            <a:lvl3pPr marL="627063" indent="-179388">
              <a:buFont typeface="Wingdings" panose="05000000000000000000" pitchFamily="2" charset="2"/>
              <a:buChar char="§"/>
              <a:defRPr sz="14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 smtClean="0"/>
              <a:t>a</a:t>
            </a:r>
          </a:p>
          <a:p>
            <a:pPr lvl="1"/>
            <a:r>
              <a:rPr lang="en-GB" dirty="0" smtClean="0"/>
              <a:t>a</a:t>
            </a:r>
          </a:p>
          <a:p>
            <a:pPr lvl="2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A147C1-C2C7-483E-AE34-A9B2072E8EA8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2456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6C33CB-9924-4C02-BA65-C68C6FE64463}" type="slidenum">
              <a:rPr lang="en-US" altLang="en-US"/>
              <a:pPr/>
              <a:t>‹nr.›</a:t>
            </a:fld>
            <a:endParaRPr lang="en-US" alt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2164" y="557213"/>
            <a:ext cx="7537450" cy="50236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18921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172200" y="4905375"/>
            <a:ext cx="2667000" cy="114300"/>
          </a:xfrm>
        </p:spPr>
        <p:txBody>
          <a:bodyPr/>
          <a:lstStyle>
            <a:lvl1pPr>
              <a:defRPr/>
            </a:lvl1pPr>
          </a:lstStyle>
          <a:p>
            <a:fld id="{63B77C21-9A32-4B41-8B80-3F23C8E52F90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72912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1CAE4-BD1A-4FEE-9606-2C6FFC3A9856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25398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10E74-96EA-46DF-A7DF-D8DC490FFFAC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759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72200" y="4962525"/>
            <a:ext cx="2667000" cy="11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629956-6F7B-4413-9888-841A3AD97B1F}" type="slidenum">
              <a:rPr lang="en-US" altLang="en-US"/>
              <a:pPr/>
              <a:t>‹nr.›</a:t>
            </a:fld>
            <a:endParaRPr lang="en-US" altLang="en-US"/>
          </a:p>
        </p:txBody>
      </p:sp>
      <p:pic>
        <p:nvPicPr>
          <p:cNvPr id="1029" name="Picture 6" descr="ISSA_logo_transparent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79375"/>
            <a:ext cx="12176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05488" y="122238"/>
            <a:ext cx="32305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200" b="1" dirty="0" smtClean="0">
                <a:solidFill>
                  <a:srgbClr val="AFBC22"/>
                </a:solidFill>
              </a:rPr>
              <a:t>Promoting excellence</a:t>
            </a:r>
          </a:p>
          <a:p>
            <a:pPr algn="r" eaLnBrk="1" hangingPunct="1">
              <a:defRPr/>
            </a:pPr>
            <a:r>
              <a:rPr lang="en-GB" altLang="en-US" sz="1200" b="1" dirty="0" smtClean="0">
                <a:solidFill>
                  <a:srgbClr val="AFBC22"/>
                </a:solidFill>
              </a:rPr>
              <a:t>in social security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495800" y="4891088"/>
            <a:ext cx="1143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sz="1100" b="1" smtClean="0">
                <a:solidFill>
                  <a:srgbClr val="569BBE"/>
                </a:solidFill>
              </a:rPr>
              <a:t>www.issa.int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675688" y="3965575"/>
            <a:ext cx="173037" cy="171450"/>
          </a:xfrm>
          <a:prstGeom prst="rect">
            <a:avLst/>
          </a:prstGeom>
          <a:solidFill>
            <a:srgbClr val="569BB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fr-FR" altLang="en-US" smtClean="0">
              <a:solidFill>
                <a:srgbClr val="569BBE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675688" y="4398963"/>
            <a:ext cx="173037" cy="171450"/>
          </a:xfrm>
          <a:prstGeom prst="rect">
            <a:avLst/>
          </a:prstGeom>
          <a:solidFill>
            <a:srgbClr val="AFBC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fr-FR" altLang="en-US" smtClean="0">
              <a:solidFill>
                <a:srgbClr val="569BBE"/>
              </a:solidFill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8675688" y="4183063"/>
            <a:ext cx="173037" cy="171450"/>
          </a:xfrm>
          <a:prstGeom prst="rect">
            <a:avLst/>
          </a:prstGeom>
          <a:solidFill>
            <a:srgbClr val="807F8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fr-FR" altLang="en-US" smtClean="0">
              <a:solidFill>
                <a:schemeClr val="accent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792164" y="557213"/>
            <a:ext cx="7537450" cy="63341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9pPr>
          </a:lstStyle>
          <a:p>
            <a:endParaRPr lang="en-GB" kern="0" dirty="0"/>
          </a:p>
        </p:txBody>
      </p:sp>
      <p:sp>
        <p:nvSpPr>
          <p:cNvPr id="12" name="Content Placeholder 2"/>
          <p:cNvSpPr txBox="1">
            <a:spLocks/>
          </p:cNvSpPr>
          <p:nvPr userDrawn="1"/>
        </p:nvSpPr>
        <p:spPr>
          <a:xfrm>
            <a:off x="792163" y="1275606"/>
            <a:ext cx="7537450" cy="3600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10000"/>
              </a:spcAft>
              <a:buClr>
                <a:srgbClr val="AFBC22"/>
              </a:buClr>
              <a:buFont typeface="Wingdings" panose="05000000000000000000" pitchFamily="2" charset="2"/>
              <a:buChar char="n"/>
              <a:defRPr sz="1800" b="1">
                <a:solidFill>
                  <a:srgbClr val="807F83"/>
                </a:solidFill>
                <a:latin typeface="+mn-lt"/>
                <a:ea typeface="+mn-ea"/>
                <a:cs typeface="+mn-cs"/>
              </a:defRPr>
            </a:lvl1pPr>
            <a:lvl2pPr marL="457200" indent="-173038" algn="l" rtl="0" eaLnBrk="0" fontAlgn="base" hangingPunct="0">
              <a:spcBef>
                <a:spcPct val="0"/>
              </a:spcBef>
              <a:spcAft>
                <a:spcPct val="10000"/>
              </a:spcAft>
              <a:buClr>
                <a:srgbClr val="569BBE"/>
              </a:buClr>
              <a:buFont typeface="Wingdings" panose="05000000000000000000" pitchFamily="2" charset="2"/>
              <a:buChar char="§"/>
              <a:defRPr sz="1800">
                <a:solidFill>
                  <a:srgbClr val="807F83"/>
                </a:solidFill>
                <a:latin typeface="+mn-lt"/>
                <a:cs typeface="+mn-cs"/>
              </a:defRPr>
            </a:lvl2pPr>
            <a:lvl3pPr marL="914400" indent="-173038" algn="l" rtl="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1800">
                <a:solidFill>
                  <a:srgbClr val="807F83"/>
                </a:solidFill>
                <a:latin typeface="+mn-lt"/>
                <a:cs typeface="+mn-cs"/>
              </a:defRPr>
            </a:lvl3pPr>
            <a:lvl4pPr marL="1371600" indent="-173038" algn="l" rtl="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1800">
                <a:solidFill>
                  <a:srgbClr val="807F83"/>
                </a:solidFill>
                <a:latin typeface="+mn-lt"/>
                <a:cs typeface="+mn-cs"/>
              </a:defRPr>
            </a:lvl4pPr>
            <a:lvl5pPr marL="1828800" indent="-173038" algn="l" rtl="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1800">
                <a:solidFill>
                  <a:srgbClr val="807F83"/>
                </a:solidFill>
                <a:latin typeface="+mn-lt"/>
                <a:cs typeface="+mn-cs"/>
              </a:defRPr>
            </a:lvl5pPr>
            <a:lvl6pPr marL="2286000" indent="-173038" algn="l" rtl="0" fontAlgn="base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charset="0"/>
              <a:buChar char="−"/>
              <a:defRPr sz="2000">
                <a:solidFill>
                  <a:srgbClr val="807F83"/>
                </a:solidFill>
                <a:latin typeface="+mn-lt"/>
                <a:cs typeface="+mn-cs"/>
              </a:defRPr>
            </a:lvl6pPr>
            <a:lvl7pPr marL="2743200" indent="-173038" algn="l" rtl="0" fontAlgn="base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charset="0"/>
              <a:buChar char="−"/>
              <a:defRPr sz="2000">
                <a:solidFill>
                  <a:srgbClr val="807F83"/>
                </a:solidFill>
                <a:latin typeface="+mn-lt"/>
                <a:cs typeface="+mn-cs"/>
              </a:defRPr>
            </a:lvl7pPr>
            <a:lvl8pPr marL="3200400" indent="-173038" algn="l" rtl="0" fontAlgn="base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charset="0"/>
              <a:buChar char="−"/>
              <a:defRPr sz="2000">
                <a:solidFill>
                  <a:srgbClr val="807F83"/>
                </a:solidFill>
                <a:latin typeface="+mn-lt"/>
                <a:cs typeface="+mn-cs"/>
              </a:defRPr>
            </a:lvl8pPr>
            <a:lvl9pPr marL="3657600" indent="-173038" algn="l" rtl="0" fontAlgn="base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charset="0"/>
              <a:buChar char="−"/>
              <a:defRPr sz="2000">
                <a:solidFill>
                  <a:srgbClr val="807F83"/>
                </a:solidFill>
                <a:latin typeface="+mn-lt"/>
                <a:cs typeface="+mn-cs"/>
              </a:defRPr>
            </a:lvl9pPr>
          </a:lstStyle>
          <a:p>
            <a:endParaRPr lang="en-GB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6" r:id="rId2"/>
    <p:sldLayoutId id="2147483767" r:id="rId3"/>
    <p:sldLayoutId id="2147483771" r:id="rId4"/>
    <p:sldLayoutId id="2147483768" r:id="rId5"/>
    <p:sldLayoutId id="2147483769" r:id="rId6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69BBE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10000"/>
        </a:spcAft>
        <a:buClr>
          <a:srgbClr val="AFBC22"/>
        </a:buClr>
        <a:buFont typeface="Wingdings" panose="05000000000000000000" pitchFamily="2" charset="2"/>
        <a:buChar char="n"/>
        <a:defRPr sz="2000" b="1">
          <a:solidFill>
            <a:srgbClr val="807F83"/>
          </a:solidFill>
          <a:latin typeface="+mn-lt"/>
          <a:ea typeface="+mn-ea"/>
          <a:cs typeface="+mn-cs"/>
        </a:defRPr>
      </a:lvl1pPr>
      <a:lvl2pPr marL="457200" indent="-173038" algn="l" rtl="0" eaLnBrk="0" fontAlgn="base" hangingPunct="0">
        <a:spcBef>
          <a:spcPct val="0"/>
        </a:spcBef>
        <a:spcAft>
          <a:spcPct val="10000"/>
        </a:spcAft>
        <a:buClr>
          <a:srgbClr val="569BBE"/>
        </a:buClr>
        <a:buFont typeface="Wingdings" panose="05000000000000000000" pitchFamily="2" charset="2"/>
        <a:buChar char="§"/>
        <a:defRPr sz="2000">
          <a:solidFill>
            <a:srgbClr val="807F83"/>
          </a:solidFill>
          <a:latin typeface="+mn-lt"/>
          <a:cs typeface="+mn-cs"/>
        </a:defRPr>
      </a:lvl2pPr>
      <a:lvl3pPr marL="914400" indent="-173038" algn="l" rtl="0" eaLnBrk="0" fontAlgn="base" hangingPunct="0">
        <a:spcBef>
          <a:spcPct val="0"/>
        </a:spcBef>
        <a:spcAft>
          <a:spcPct val="10000"/>
        </a:spcAft>
        <a:buClr>
          <a:schemeClr val="hlink"/>
        </a:buClr>
        <a:buFont typeface="Arial" panose="020B0604020202020204" pitchFamily="34" charset="0"/>
        <a:buChar char="−"/>
        <a:defRPr sz="2000">
          <a:solidFill>
            <a:srgbClr val="807F83"/>
          </a:solidFill>
          <a:latin typeface="+mn-lt"/>
          <a:cs typeface="+mn-cs"/>
        </a:defRPr>
      </a:lvl3pPr>
      <a:lvl4pPr marL="1371600" indent="-173038" algn="l" rtl="0" eaLnBrk="0" fontAlgn="base" hangingPunct="0">
        <a:spcBef>
          <a:spcPct val="0"/>
        </a:spcBef>
        <a:spcAft>
          <a:spcPct val="10000"/>
        </a:spcAft>
        <a:buClr>
          <a:schemeClr val="hlink"/>
        </a:buClr>
        <a:buFont typeface="Arial" panose="020B0604020202020204" pitchFamily="34" charset="0"/>
        <a:buChar char="−"/>
        <a:defRPr sz="2000">
          <a:solidFill>
            <a:srgbClr val="807F83"/>
          </a:solidFill>
          <a:latin typeface="+mn-lt"/>
          <a:cs typeface="+mn-cs"/>
        </a:defRPr>
      </a:lvl4pPr>
      <a:lvl5pPr marL="1828800" indent="-173038" algn="l" rtl="0" eaLnBrk="0" fontAlgn="base" hangingPunct="0">
        <a:spcBef>
          <a:spcPct val="0"/>
        </a:spcBef>
        <a:spcAft>
          <a:spcPct val="10000"/>
        </a:spcAft>
        <a:buClr>
          <a:schemeClr val="hlink"/>
        </a:buClr>
        <a:buFont typeface="Arial" panose="020B0604020202020204" pitchFamily="34" charset="0"/>
        <a:buChar char="−"/>
        <a:defRPr sz="2000">
          <a:solidFill>
            <a:srgbClr val="807F83"/>
          </a:solidFill>
          <a:latin typeface="+mn-lt"/>
          <a:cs typeface="+mn-cs"/>
        </a:defRPr>
      </a:lvl5pPr>
      <a:lvl6pPr marL="2286000" indent="-173038" algn="l" rtl="0" fontAlgn="base">
        <a:spcBef>
          <a:spcPct val="0"/>
        </a:spcBef>
        <a:spcAft>
          <a:spcPct val="10000"/>
        </a:spcAft>
        <a:buClr>
          <a:schemeClr val="hlink"/>
        </a:buClr>
        <a:buFont typeface="Arial" charset="0"/>
        <a:buChar char="−"/>
        <a:defRPr sz="2000">
          <a:solidFill>
            <a:srgbClr val="807F83"/>
          </a:solidFill>
          <a:latin typeface="+mn-lt"/>
          <a:cs typeface="+mn-cs"/>
        </a:defRPr>
      </a:lvl6pPr>
      <a:lvl7pPr marL="2743200" indent="-173038" algn="l" rtl="0" fontAlgn="base">
        <a:spcBef>
          <a:spcPct val="0"/>
        </a:spcBef>
        <a:spcAft>
          <a:spcPct val="10000"/>
        </a:spcAft>
        <a:buClr>
          <a:schemeClr val="hlink"/>
        </a:buClr>
        <a:buFont typeface="Arial" charset="0"/>
        <a:buChar char="−"/>
        <a:defRPr sz="2000">
          <a:solidFill>
            <a:srgbClr val="807F83"/>
          </a:solidFill>
          <a:latin typeface="+mn-lt"/>
          <a:cs typeface="+mn-cs"/>
        </a:defRPr>
      </a:lvl7pPr>
      <a:lvl8pPr marL="3200400" indent="-173038" algn="l" rtl="0" fontAlgn="base">
        <a:spcBef>
          <a:spcPct val="0"/>
        </a:spcBef>
        <a:spcAft>
          <a:spcPct val="10000"/>
        </a:spcAft>
        <a:buClr>
          <a:schemeClr val="hlink"/>
        </a:buClr>
        <a:buFont typeface="Arial" charset="0"/>
        <a:buChar char="−"/>
        <a:defRPr sz="2000">
          <a:solidFill>
            <a:srgbClr val="807F83"/>
          </a:solidFill>
          <a:latin typeface="+mn-lt"/>
          <a:cs typeface="+mn-cs"/>
        </a:defRPr>
      </a:lvl8pPr>
      <a:lvl9pPr marL="3657600" indent="-173038" algn="l" rtl="0" fontAlgn="base">
        <a:spcBef>
          <a:spcPct val="0"/>
        </a:spcBef>
        <a:spcAft>
          <a:spcPct val="10000"/>
        </a:spcAft>
        <a:buClr>
          <a:schemeClr val="hlink"/>
        </a:buClr>
        <a:buFont typeface="Arial" charset="0"/>
        <a:buChar char="−"/>
        <a:defRPr sz="2000">
          <a:solidFill>
            <a:srgbClr val="807F83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ecurity.be/citizen" TargetMode="External"/><Relationship Id="rId2" Type="http://schemas.openxmlformats.org/officeDocument/2006/relationships/hyperlink" Target="http://www.socialsecurity.b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679450"/>
            <a:ext cx="8640000" cy="1720800"/>
          </a:xfrm>
        </p:spPr>
        <p:txBody>
          <a:bodyPr lIns="108000" tIns="144000" rIns="144000" bIns="108000" anchor="t"/>
          <a:lstStyle/>
          <a:p>
            <a:pPr algn="ctr" eaLnBrk="1" hangingPunct="1"/>
            <a:r>
              <a:rPr lang="en-GB" sz="2400" dirty="0" smtClean="0"/>
              <a:t>A model for </a:t>
            </a:r>
            <a:r>
              <a:rPr lang="en-US" dirty="0" smtClean="0"/>
              <a:t>multi-actor </a:t>
            </a:r>
            <a:r>
              <a:rPr lang="en-US" dirty="0"/>
              <a:t>collaboration </a:t>
            </a:r>
            <a:r>
              <a:rPr lang="en-US" dirty="0" smtClean="0"/>
              <a:t>for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effective and efficient social protection </a:t>
            </a:r>
            <a:r>
              <a:rPr lang="en-US" dirty="0" smtClean="0"/>
              <a:t>system</a:t>
            </a:r>
            <a:r>
              <a:rPr lang="en-GB" altLang="en-US" sz="2400" b="0" dirty="0" smtClean="0"/>
              <a:t/>
            </a:r>
            <a:br>
              <a:rPr lang="en-GB" altLang="en-US" sz="2400" b="0" dirty="0" smtClean="0"/>
            </a:br>
            <a:r>
              <a:rPr lang="en-GB" altLang="en-US" sz="1600" b="0" dirty="0" smtClean="0"/>
              <a:t>Frank Robben &amp; Jean-Marc </a:t>
            </a:r>
            <a:r>
              <a:rPr lang="en-GB" altLang="en-US" sz="1600" b="0" dirty="0" err="1" smtClean="0"/>
              <a:t>Vandenbergh</a:t>
            </a:r>
            <a:r>
              <a:rPr lang="en-GB" altLang="en-US" sz="1600" b="0" dirty="0" smtClean="0"/>
              <a:t/>
            </a:r>
            <a:br>
              <a:rPr lang="en-GB" altLang="en-US" sz="1600" b="0" dirty="0" smtClean="0"/>
            </a:br>
            <a:r>
              <a:rPr lang="en-GB" altLang="en-US" sz="1600" b="0" dirty="0" smtClean="0"/>
              <a:t>Crossroads Bank for Social Security (CBSS) </a:t>
            </a:r>
            <a:br>
              <a:rPr lang="en-GB" altLang="en-US" sz="1600" b="0" dirty="0" smtClean="0"/>
            </a:br>
            <a:r>
              <a:rPr lang="en-GB" altLang="en-US" sz="1600" b="0" dirty="0" smtClean="0"/>
              <a:t>Belgium</a:t>
            </a:r>
            <a:endParaRPr lang="en-GB" altLang="en-US" sz="1600" i="1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50825" y="2469600"/>
            <a:ext cx="8642350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69BBE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44000" bIns="108000"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69BBE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600" dirty="0" smtClean="0"/>
              <a:t>ISSA Regional Social Security Forum for Europe</a:t>
            </a:r>
          </a:p>
          <a:p>
            <a:pPr eaLnBrk="1" hangingPunct="1">
              <a:defRPr/>
            </a:pPr>
            <a:r>
              <a:rPr lang="en-GB" altLang="en-US" sz="1600" b="0" dirty="0" smtClean="0"/>
              <a:t>14–16 May 2019 | Baku, Azerbaijan</a:t>
            </a:r>
            <a:endParaRPr lang="en-GB" altLang="en-US" sz="1600" b="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Impact and evaluation of results: e</a:t>
            </a:r>
            <a:r>
              <a:rPr lang="en-US" smtClean="0"/>
              <a:t>ffectiveness gains</a:t>
            </a:r>
            <a:endParaRPr lang="nl-BE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higher</a:t>
            </a:r>
            <a:r>
              <a:rPr lang="en-US" dirty="0" smtClean="0"/>
              <a:t> service </a:t>
            </a:r>
            <a:r>
              <a:rPr lang="en-US" dirty="0" smtClean="0">
                <a:solidFill>
                  <a:schemeClr val="tx1"/>
                </a:solidFill>
              </a:rPr>
              <a:t>quality</a:t>
            </a:r>
            <a:r>
              <a:rPr lang="en-US" dirty="0" smtClean="0"/>
              <a:t> </a:t>
            </a:r>
            <a:r>
              <a:rPr lang="en-US" dirty="0"/>
              <a:t>standard at equal cost, in equal </a:t>
            </a:r>
            <a:r>
              <a:rPr lang="en-US" dirty="0" smtClean="0"/>
              <a:t>time</a:t>
            </a:r>
            <a:endParaRPr lang="nl-BE" dirty="0"/>
          </a:p>
          <a:p>
            <a:pPr lvl="0"/>
            <a:endParaRPr lang="en-US" dirty="0" smtClean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new </a:t>
            </a:r>
            <a:r>
              <a:rPr lang="en-US" dirty="0">
                <a:solidFill>
                  <a:schemeClr val="tx1"/>
                </a:solidFill>
              </a:rPr>
              <a:t>types of </a:t>
            </a:r>
            <a:r>
              <a:rPr lang="en-US" dirty="0" smtClean="0">
                <a:solidFill>
                  <a:schemeClr val="tx1"/>
                </a:solidFill>
              </a:rPr>
              <a:t>services</a:t>
            </a:r>
            <a:endParaRPr lang="en-US" dirty="0"/>
          </a:p>
          <a:p>
            <a:pPr lvl="1"/>
            <a:r>
              <a:rPr lang="en-US" dirty="0" smtClean="0"/>
              <a:t>automation </a:t>
            </a:r>
            <a:r>
              <a:rPr lang="en-US" dirty="0"/>
              <a:t>of benefit </a:t>
            </a:r>
            <a:r>
              <a:rPr lang="en-US" dirty="0" smtClean="0"/>
              <a:t>grants</a:t>
            </a:r>
          </a:p>
          <a:p>
            <a:pPr lvl="1"/>
            <a:r>
              <a:rPr lang="en-US" dirty="0" smtClean="0"/>
              <a:t>active </a:t>
            </a:r>
            <a:r>
              <a:rPr lang="en-US" dirty="0"/>
              <a:t>take-up monitoring using data </a:t>
            </a:r>
            <a:r>
              <a:rPr lang="en-US" dirty="0" smtClean="0"/>
              <a:t>warehousing</a:t>
            </a:r>
          </a:p>
          <a:p>
            <a:pPr lvl="1"/>
            <a:r>
              <a:rPr lang="en-US" dirty="0" smtClean="0"/>
              <a:t>personalized </a:t>
            </a:r>
            <a:r>
              <a:rPr lang="en-US" dirty="0"/>
              <a:t>information </a:t>
            </a:r>
            <a:r>
              <a:rPr lang="en-US" dirty="0" smtClean="0"/>
              <a:t>management</a:t>
            </a:r>
            <a:endParaRPr lang="nl-BE" dirty="0"/>
          </a:p>
          <a:p>
            <a:pPr lvl="0"/>
            <a:endParaRPr lang="en-US" dirty="0" smtClean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better </a:t>
            </a:r>
            <a:r>
              <a:rPr lang="en-US" dirty="0">
                <a:solidFill>
                  <a:schemeClr val="tx1"/>
                </a:solidFill>
              </a:rPr>
              <a:t>policy </a:t>
            </a:r>
            <a:r>
              <a:rPr lang="en-US" dirty="0" smtClean="0">
                <a:solidFill>
                  <a:schemeClr val="tx1"/>
                </a:solidFill>
              </a:rPr>
              <a:t>support</a:t>
            </a:r>
            <a:endParaRPr lang="nl-BE" dirty="0">
              <a:solidFill>
                <a:schemeClr val="tx1"/>
              </a:solidFill>
            </a:endParaRP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increased </a:t>
            </a:r>
            <a:r>
              <a:rPr lang="en-US" dirty="0"/>
              <a:t>capability for </a:t>
            </a:r>
            <a:r>
              <a:rPr lang="en-US" dirty="0">
                <a:solidFill>
                  <a:schemeClr val="tx1"/>
                </a:solidFill>
              </a:rPr>
              <a:t>fighting social </a:t>
            </a:r>
            <a:r>
              <a:rPr lang="en-US" dirty="0" smtClean="0">
                <a:solidFill>
                  <a:schemeClr val="tx1"/>
                </a:solidFill>
              </a:rPr>
              <a:t>fraud</a:t>
            </a:r>
            <a:endParaRPr lang="nl-BE" dirty="0">
              <a:solidFill>
                <a:schemeClr val="tx1"/>
              </a:solidFill>
            </a:endParaRPr>
          </a:p>
          <a:p>
            <a:pPr lvl="0"/>
            <a:endParaRPr lang="en-US" dirty="0" smtClean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better </a:t>
            </a:r>
            <a:r>
              <a:rPr lang="en-US" dirty="0">
                <a:solidFill>
                  <a:schemeClr val="tx1"/>
                </a:solidFill>
              </a:rPr>
              <a:t>inclusion </a:t>
            </a:r>
            <a:r>
              <a:rPr lang="en-US" dirty="0"/>
              <a:t>through automatic grants of conditional </a:t>
            </a:r>
            <a:r>
              <a:rPr lang="en-US" dirty="0" smtClean="0"/>
              <a:t>benefits</a:t>
            </a: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26649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Conclusion and lessons </a:t>
            </a:r>
            <a:r>
              <a:rPr lang="en-GB" altLang="en-US" dirty="0" smtClean="0"/>
              <a:t>learnt (1/5)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</a:t>
            </a:r>
            <a:r>
              <a:rPr lang="en-US" dirty="0"/>
              <a:t>vision, trust and co-operation</a:t>
            </a:r>
            <a:endParaRPr lang="nl-BE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ommon </a:t>
            </a:r>
            <a:r>
              <a:rPr lang="en-US" dirty="0">
                <a:solidFill>
                  <a:schemeClr val="tx1"/>
                </a:solidFill>
              </a:rPr>
              <a:t>vision </a:t>
            </a:r>
            <a:r>
              <a:rPr lang="en-US" dirty="0"/>
              <a:t>on electronic service delivery, information management and information security between all </a:t>
            </a:r>
            <a:r>
              <a:rPr lang="en-US" dirty="0" smtClean="0"/>
              <a:t>stakeholders</a:t>
            </a:r>
          </a:p>
          <a:p>
            <a:pPr lvl="1"/>
            <a:r>
              <a:rPr lang="en-GB" dirty="0" smtClean="0"/>
              <a:t>long </a:t>
            </a:r>
            <a:r>
              <a:rPr lang="en-GB" dirty="0"/>
              <a:t>term </a:t>
            </a:r>
            <a:r>
              <a:rPr lang="en-GB" dirty="0" smtClean="0"/>
              <a:t>vision combined with </a:t>
            </a:r>
            <a:r>
              <a:rPr lang="en-GB" dirty="0" smtClean="0">
                <a:solidFill>
                  <a:schemeClr val="tx1"/>
                </a:solidFill>
              </a:rPr>
              <a:t>continuous delivery </a:t>
            </a:r>
            <a:r>
              <a:rPr lang="en-GB" dirty="0" smtClean="0"/>
              <a:t>of new services</a:t>
            </a:r>
            <a:endParaRPr lang="nl-BE" dirty="0"/>
          </a:p>
          <a:p>
            <a:pPr lvl="1"/>
            <a:r>
              <a:rPr lang="en-US" dirty="0"/>
              <a:t>t</a:t>
            </a:r>
            <a:r>
              <a:rPr lang="en-US" dirty="0" smtClean="0"/>
              <a:t>rust </a:t>
            </a:r>
            <a:r>
              <a:rPr lang="en-US" dirty="0"/>
              <a:t>of all stakeholders based on </a:t>
            </a:r>
            <a:r>
              <a:rPr lang="en-US" dirty="0">
                <a:solidFill>
                  <a:schemeClr val="tx1"/>
                </a:solidFill>
              </a:rPr>
              <a:t>mutual respect</a:t>
            </a:r>
            <a:r>
              <a:rPr lang="en-US" dirty="0"/>
              <a:t>, mutual agreement, </a:t>
            </a:r>
            <a:r>
              <a:rPr lang="en-US" dirty="0" smtClean="0"/>
              <a:t>transparency</a:t>
            </a:r>
            <a:endParaRPr lang="nl-BE" dirty="0"/>
          </a:p>
          <a:p>
            <a:pPr lvl="1"/>
            <a:r>
              <a:rPr lang="en-GB" dirty="0" smtClean="0"/>
              <a:t>support </a:t>
            </a:r>
            <a:r>
              <a:rPr lang="en-GB" dirty="0"/>
              <a:t>of and access to policymakers at the highest </a:t>
            </a:r>
            <a:r>
              <a:rPr lang="en-GB" dirty="0" smtClean="0"/>
              <a:t>level</a:t>
            </a:r>
            <a:endParaRPr lang="nl-BE" dirty="0"/>
          </a:p>
          <a:p>
            <a:pPr lvl="1"/>
            <a:r>
              <a:rPr lang="en-GB" dirty="0" smtClean="0"/>
              <a:t>focus </a:t>
            </a:r>
            <a:r>
              <a:rPr lang="en-GB" dirty="0"/>
              <a:t>on more efficient and effective service delivery and on cost </a:t>
            </a:r>
            <a:r>
              <a:rPr lang="en-GB" dirty="0" smtClean="0"/>
              <a:t>control</a:t>
            </a:r>
            <a:endParaRPr lang="nl-BE" dirty="0"/>
          </a:p>
          <a:p>
            <a:pPr lvl="1"/>
            <a:r>
              <a:rPr lang="en-US" dirty="0"/>
              <a:t>r</a:t>
            </a:r>
            <a:r>
              <a:rPr lang="en-GB" dirty="0" err="1" smtClean="0"/>
              <a:t>easoning</a:t>
            </a:r>
            <a:r>
              <a:rPr lang="en-GB" dirty="0" smtClean="0"/>
              <a:t> </a:t>
            </a:r>
            <a:r>
              <a:rPr lang="en-GB" dirty="0"/>
              <a:t>in terms of </a:t>
            </a:r>
            <a:r>
              <a:rPr lang="en-GB" dirty="0">
                <a:solidFill>
                  <a:schemeClr val="tx1"/>
                </a:solidFill>
              </a:rPr>
              <a:t>added value </a:t>
            </a:r>
            <a:r>
              <a:rPr lang="en-GB" dirty="0"/>
              <a:t>for citizens and companies rather than in terms of legal </a:t>
            </a:r>
            <a:r>
              <a:rPr lang="en-GB" dirty="0" smtClean="0"/>
              <a:t>competences</a:t>
            </a:r>
          </a:p>
          <a:p>
            <a:pPr lvl="1"/>
            <a:r>
              <a:rPr lang="en-GB" dirty="0"/>
              <a:t>r</a:t>
            </a:r>
            <a:r>
              <a:rPr lang="en-US" dirty="0" err="1" smtClean="0"/>
              <a:t>espect</a:t>
            </a:r>
            <a:r>
              <a:rPr lang="en-US" dirty="0" smtClean="0"/>
              <a:t> </a:t>
            </a:r>
            <a:r>
              <a:rPr lang="en-US" dirty="0"/>
              <a:t>for legal segregation of competences between </a:t>
            </a:r>
            <a:r>
              <a:rPr lang="en-US" dirty="0" smtClean="0"/>
              <a:t>actors</a:t>
            </a:r>
            <a:endParaRPr lang="nl-BE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co-operation</a:t>
            </a:r>
            <a:r>
              <a:rPr lang="en-US" dirty="0" smtClean="0"/>
              <a:t> </a:t>
            </a:r>
            <a:r>
              <a:rPr lang="en-US" dirty="0"/>
              <a:t>based on task sharing, rather than </a:t>
            </a:r>
            <a:r>
              <a:rPr lang="en-US" dirty="0" smtClean="0"/>
              <a:t>centralization</a:t>
            </a:r>
            <a:endParaRPr lang="nl-BE" dirty="0"/>
          </a:p>
          <a:p>
            <a:pPr lvl="1"/>
            <a:r>
              <a:rPr lang="en-US" dirty="0" smtClean="0"/>
              <a:t>continuous </a:t>
            </a:r>
            <a:r>
              <a:rPr lang="en-US" dirty="0"/>
              <a:t>detection of synergy </a:t>
            </a:r>
            <a:r>
              <a:rPr lang="en-US" dirty="0" smtClean="0"/>
              <a:t>opportunities</a:t>
            </a:r>
            <a:endParaRPr lang="nl-BE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2470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Conclusion and lessons learnt </a:t>
            </a:r>
            <a:r>
              <a:rPr lang="en-GB" altLang="en-US" dirty="0" smtClean="0"/>
              <a:t>(</a:t>
            </a:r>
            <a:r>
              <a:rPr lang="en-GB" altLang="en-US" dirty="0"/>
              <a:t>2</a:t>
            </a:r>
            <a:r>
              <a:rPr lang="en-GB" altLang="en-US" dirty="0" smtClean="0"/>
              <a:t>/5)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appropriate </a:t>
            </a:r>
            <a:r>
              <a:rPr lang="en-US" dirty="0"/>
              <a:t>corporate culture</a:t>
            </a:r>
            <a:endParaRPr lang="nl-BE" dirty="0"/>
          </a:p>
          <a:p>
            <a:pPr lvl="1"/>
            <a:r>
              <a:rPr lang="en-GB" dirty="0" smtClean="0"/>
              <a:t>from </a:t>
            </a:r>
            <a:r>
              <a:rPr lang="en-GB" dirty="0"/>
              <a:t>hierarchy to </a:t>
            </a:r>
            <a:r>
              <a:rPr lang="en-GB" dirty="0" smtClean="0"/>
              <a:t>participation, </a:t>
            </a:r>
            <a:r>
              <a:rPr lang="en-GB" dirty="0" smtClean="0">
                <a:solidFill>
                  <a:schemeClr val="tx1"/>
                </a:solidFill>
              </a:rPr>
              <a:t>communities</a:t>
            </a:r>
            <a:r>
              <a:rPr lang="en-GB" dirty="0" smtClean="0"/>
              <a:t> </a:t>
            </a:r>
            <a:r>
              <a:rPr lang="en-GB" dirty="0"/>
              <a:t>and team work</a:t>
            </a:r>
            <a:endParaRPr lang="nl-BE" dirty="0"/>
          </a:p>
          <a:p>
            <a:pPr lvl="1"/>
            <a:r>
              <a:rPr lang="en-GB" dirty="0"/>
              <a:t>meeting the needs of the customer, not the government or the social security institutions</a:t>
            </a:r>
            <a:endParaRPr lang="nl-BE" dirty="0"/>
          </a:p>
          <a:p>
            <a:pPr lvl="1"/>
            <a:r>
              <a:rPr lang="en-GB" dirty="0">
                <a:solidFill>
                  <a:schemeClr val="tx1"/>
                </a:solidFill>
              </a:rPr>
              <a:t>empowering</a:t>
            </a:r>
            <a:r>
              <a:rPr lang="en-GB" dirty="0"/>
              <a:t> rather than serving</a:t>
            </a:r>
            <a:endParaRPr lang="nl-BE" dirty="0"/>
          </a:p>
          <a:p>
            <a:pPr lvl="1"/>
            <a:r>
              <a:rPr lang="en-GB" dirty="0"/>
              <a:t>rewarding entrepreneurship</a:t>
            </a:r>
            <a:endParaRPr lang="nl-BE" dirty="0"/>
          </a:p>
          <a:p>
            <a:pPr lvl="1"/>
            <a:r>
              <a:rPr lang="en-GB" dirty="0"/>
              <a:t>ex post evaluation on output, not ex ante control of every input</a:t>
            </a:r>
            <a:endParaRPr lang="nl-BE" dirty="0"/>
          </a:p>
          <a:p>
            <a:pPr lvl="1"/>
            <a:r>
              <a:rPr lang="en-GB" dirty="0"/>
              <a:t>a</a:t>
            </a:r>
            <a:r>
              <a:rPr lang="en-GB" dirty="0" smtClean="0"/>
              <a:t>ppropriate </a:t>
            </a:r>
            <a:r>
              <a:rPr lang="en-GB" dirty="0">
                <a:solidFill>
                  <a:schemeClr val="tx1"/>
                </a:solidFill>
              </a:rPr>
              <a:t>balance between efficiency </a:t>
            </a:r>
            <a:r>
              <a:rPr lang="en-GB" dirty="0"/>
              <a:t>on the one hand </a:t>
            </a:r>
            <a:r>
              <a:rPr lang="en-GB" dirty="0">
                <a:solidFill>
                  <a:schemeClr val="tx1"/>
                </a:solidFill>
              </a:rPr>
              <a:t>and information security and privacy protection</a:t>
            </a:r>
            <a:r>
              <a:rPr lang="en-GB" dirty="0"/>
              <a:t> on the other</a:t>
            </a:r>
            <a:endParaRPr lang="nl-BE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GB" dirty="0" err="1" smtClean="0">
                <a:solidFill>
                  <a:schemeClr val="tx1"/>
                </a:solidFill>
              </a:rPr>
              <a:t>daptability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/>
              <a:t>to an ever changing societal and legal </a:t>
            </a:r>
            <a:r>
              <a:rPr lang="en-GB" dirty="0" smtClean="0"/>
              <a:t>environment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GB" dirty="0" err="1" smtClean="0">
                <a:solidFill>
                  <a:schemeClr val="tx1"/>
                </a:solidFill>
              </a:rPr>
              <a:t>ufficient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financial means </a:t>
            </a:r>
            <a:r>
              <a:rPr lang="en-GB" dirty="0"/>
              <a:t>for </a:t>
            </a:r>
            <a:r>
              <a:rPr lang="en-GB" dirty="0" smtClean="0"/>
              <a:t>permanent change and innovation</a:t>
            </a:r>
            <a:r>
              <a:rPr lang="en-GB" dirty="0"/>
              <a:t>: agreed possibility to re-invest efficiency gains in </a:t>
            </a:r>
            <a:r>
              <a:rPr lang="en-GB" dirty="0" smtClean="0"/>
              <a:t>innovation</a:t>
            </a: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8632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Conclusion and lessons learnt </a:t>
            </a:r>
            <a:r>
              <a:rPr lang="en-GB" altLang="en-US" dirty="0" smtClean="0"/>
              <a:t>(3/5)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solid </a:t>
            </a:r>
            <a:r>
              <a:rPr lang="en-US" dirty="0"/>
              <a:t>ICT architecture and permanent innovation</a:t>
            </a:r>
            <a:endParaRPr lang="nl-BE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ervice </a:t>
            </a:r>
            <a:r>
              <a:rPr lang="en-US" dirty="0">
                <a:solidFill>
                  <a:schemeClr val="tx1"/>
                </a:solidFill>
              </a:rPr>
              <a:t>oriented </a:t>
            </a:r>
            <a:r>
              <a:rPr lang="en-US" dirty="0" smtClean="0">
                <a:solidFill>
                  <a:schemeClr val="tx1"/>
                </a:solidFill>
              </a:rPr>
              <a:t>architecture</a:t>
            </a:r>
            <a:endParaRPr lang="nl-BE" dirty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common </a:t>
            </a:r>
            <a:r>
              <a:rPr lang="en-US" dirty="0"/>
              <a:t>hybrid </a:t>
            </a:r>
            <a:r>
              <a:rPr lang="en-US" dirty="0">
                <a:solidFill>
                  <a:schemeClr val="tx1"/>
                </a:solidFill>
              </a:rPr>
              <a:t>cloud</a:t>
            </a:r>
            <a:r>
              <a:rPr lang="en-US" dirty="0"/>
              <a:t> services for all </a:t>
            </a:r>
            <a:r>
              <a:rPr lang="en-US" dirty="0" smtClean="0"/>
              <a:t>actors, combining</a:t>
            </a:r>
          </a:p>
          <a:p>
            <a:pPr lvl="2"/>
            <a:r>
              <a:rPr lang="en-US" dirty="0" smtClean="0"/>
              <a:t>public </a:t>
            </a:r>
            <a:r>
              <a:rPr lang="en-US" dirty="0"/>
              <a:t>cloud, for non sensitive information and </a:t>
            </a:r>
            <a:r>
              <a:rPr lang="en-US" dirty="0" smtClean="0"/>
              <a:t>applications</a:t>
            </a:r>
          </a:p>
          <a:p>
            <a:pPr lvl="2"/>
            <a:r>
              <a:rPr lang="en-US" dirty="0" smtClean="0"/>
              <a:t>with </a:t>
            </a:r>
            <a:r>
              <a:rPr lang="en-US" dirty="0"/>
              <a:t>a community cloud designed and managed by the public sector</a:t>
            </a:r>
            <a:endParaRPr lang="en-US" dirty="0" smtClean="0"/>
          </a:p>
          <a:p>
            <a:pPr lvl="1"/>
            <a:r>
              <a:rPr lang="en-US" dirty="0" smtClean="0"/>
              <a:t>initiative </a:t>
            </a:r>
            <a:r>
              <a:rPr lang="en-US" dirty="0"/>
              <a:t>of all actors to share ICT infrastructure, platforms, applications and expertise in order to reduce costs, increase reliability and speed up time to market</a:t>
            </a:r>
            <a:endParaRPr lang="nl-BE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technology </a:t>
            </a:r>
            <a:r>
              <a:rPr lang="en-US" dirty="0">
                <a:solidFill>
                  <a:schemeClr val="tx1"/>
                </a:solidFill>
              </a:rPr>
              <a:t>watch</a:t>
            </a:r>
            <a:endParaRPr lang="nl-BE" dirty="0">
              <a:solidFill>
                <a:schemeClr val="tx1"/>
              </a:solidFill>
            </a:endParaRPr>
          </a:p>
          <a:p>
            <a:pPr lvl="2"/>
            <a:r>
              <a:rPr lang="en-US" sz="1400" dirty="0" smtClean="0"/>
              <a:t>latest </a:t>
            </a:r>
            <a:r>
              <a:rPr lang="en-US" sz="1400" dirty="0"/>
              <a:t>subjects of investigation are </a:t>
            </a:r>
            <a:r>
              <a:rPr lang="en-US" sz="1400" dirty="0" err="1"/>
              <a:t>blockchain</a:t>
            </a:r>
            <a:r>
              <a:rPr lang="en-US" sz="1400" dirty="0"/>
              <a:t> , </a:t>
            </a:r>
            <a:r>
              <a:rPr lang="en-US" sz="1400" dirty="0" err="1"/>
              <a:t>chatboxes</a:t>
            </a:r>
            <a:r>
              <a:rPr lang="en-US" sz="1400" dirty="0"/>
              <a:t>, artificial intelligence in the social sector</a:t>
            </a:r>
            <a:endParaRPr lang="nl-BE" sz="1400" dirty="0"/>
          </a:p>
          <a:p>
            <a:pPr lvl="2"/>
            <a:r>
              <a:rPr lang="en-US" sz="1400" dirty="0"/>
              <a:t>CBSS follows the evolution of laws and the politics in the fields of social security, new technologies, and cyber security, and is recognized as </a:t>
            </a:r>
            <a:r>
              <a:rPr lang="en-US" sz="1400" dirty="0" smtClean="0"/>
              <a:t>pioneer </a:t>
            </a:r>
            <a:r>
              <a:rPr lang="en-US" sz="1400" dirty="0"/>
              <a:t>in law making on new technologies and in implementing new projects based on these technologies</a:t>
            </a:r>
            <a:endParaRPr lang="nl-BE" sz="1400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187465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Conclusion and lessons learnt </a:t>
            </a:r>
            <a:r>
              <a:rPr lang="en-GB" altLang="en-US" dirty="0" smtClean="0"/>
              <a:t>(4/5)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avoiding loss </a:t>
            </a:r>
            <a:r>
              <a:rPr lang="en-US" dirty="0"/>
              <a:t>of confidence due to information security incidents</a:t>
            </a:r>
            <a:endParaRPr lang="nl-BE" dirty="0"/>
          </a:p>
          <a:p>
            <a:pPr lvl="1"/>
            <a:r>
              <a:rPr lang="en-GB" dirty="0" smtClean="0"/>
              <a:t>security</a:t>
            </a:r>
            <a:r>
              <a:rPr lang="en-GB" dirty="0"/>
              <a:t>, availability, integrity and confidentiality of information is ensured by integrated structural, institutional, organizational, </a:t>
            </a:r>
            <a:r>
              <a:rPr lang="en-GB" dirty="0" smtClean="0"/>
              <a:t>legal (GDPR), HR</a:t>
            </a:r>
            <a:r>
              <a:rPr lang="en-GB" dirty="0"/>
              <a:t>, technical and other </a:t>
            </a:r>
            <a:r>
              <a:rPr lang="en-GB" dirty="0">
                <a:solidFill>
                  <a:schemeClr val="tx1"/>
                </a:solidFill>
              </a:rPr>
              <a:t>security measures </a:t>
            </a:r>
            <a:r>
              <a:rPr lang="en-GB" dirty="0"/>
              <a:t>according to agreed </a:t>
            </a:r>
            <a:r>
              <a:rPr lang="en-GB" dirty="0" smtClean="0"/>
              <a:t>policies</a:t>
            </a:r>
            <a:endParaRPr lang="nl-BE" dirty="0"/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access </a:t>
            </a:r>
            <a:r>
              <a:rPr lang="en-GB" dirty="0">
                <a:solidFill>
                  <a:schemeClr val="tx1"/>
                </a:solidFill>
              </a:rPr>
              <a:t>authorization </a:t>
            </a:r>
            <a:r>
              <a:rPr lang="en-GB" dirty="0"/>
              <a:t>to personal information is granted by an </a:t>
            </a:r>
            <a:r>
              <a:rPr lang="en-GB" dirty="0" smtClean="0">
                <a:solidFill>
                  <a:schemeClr val="tx1"/>
                </a:solidFill>
              </a:rPr>
              <a:t>independent Information </a:t>
            </a:r>
            <a:r>
              <a:rPr lang="en-GB" dirty="0">
                <a:solidFill>
                  <a:schemeClr val="tx1"/>
                </a:solidFill>
              </a:rPr>
              <a:t>Security </a:t>
            </a:r>
            <a:r>
              <a:rPr lang="en-GB" dirty="0" err="1">
                <a:solidFill>
                  <a:schemeClr val="tx1"/>
                </a:solidFill>
              </a:rPr>
              <a:t>Comittee</a:t>
            </a:r>
            <a:r>
              <a:rPr lang="en-GB" dirty="0"/>
              <a:t>, designated by Parliament, after having checked whether the access conditions are </a:t>
            </a:r>
            <a:r>
              <a:rPr lang="en-GB" dirty="0" smtClean="0"/>
              <a:t>met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access authorizations are </a:t>
            </a:r>
            <a:r>
              <a:rPr lang="en-GB" dirty="0" smtClean="0"/>
              <a:t>public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very </a:t>
            </a:r>
            <a:r>
              <a:rPr lang="en-GB" dirty="0"/>
              <a:t>actual electronic exchange of personal information has to pass an </a:t>
            </a:r>
            <a:r>
              <a:rPr lang="en-GB" dirty="0">
                <a:solidFill>
                  <a:schemeClr val="tx1"/>
                </a:solidFill>
              </a:rPr>
              <a:t>independent trusted third party </a:t>
            </a:r>
            <a:r>
              <a:rPr lang="en-GB" dirty="0"/>
              <a:t>(TTP) and is preventively checked on compliance with the existing access authorizations by that </a:t>
            </a:r>
            <a:r>
              <a:rPr lang="en-GB" dirty="0" smtClean="0"/>
              <a:t>TTP</a:t>
            </a:r>
            <a:endParaRPr lang="nl-BE" dirty="0"/>
          </a:p>
          <a:p>
            <a:pPr lvl="1"/>
            <a:r>
              <a:rPr lang="nl-BE" dirty="0"/>
              <a:t>e</a:t>
            </a:r>
            <a:r>
              <a:rPr lang="en-GB" dirty="0" smtClean="0"/>
              <a:t>very </a:t>
            </a:r>
            <a:r>
              <a:rPr lang="en-GB" dirty="0"/>
              <a:t>actual electronic exchange of personal information is </a:t>
            </a:r>
            <a:r>
              <a:rPr lang="en-GB" dirty="0">
                <a:solidFill>
                  <a:schemeClr val="tx1"/>
                </a:solidFill>
              </a:rPr>
              <a:t>logged</a:t>
            </a:r>
            <a:r>
              <a:rPr lang="en-GB" dirty="0"/>
              <a:t>, to be able to trace possible abuse </a:t>
            </a:r>
            <a:r>
              <a:rPr lang="en-GB" dirty="0" smtClean="0"/>
              <a:t>afterwards</a:t>
            </a: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54591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Conclusion and lessons learnt </a:t>
            </a:r>
            <a:r>
              <a:rPr lang="en-GB" altLang="en-US" dirty="0" smtClean="0"/>
              <a:t>(5/5)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designating an institution </a:t>
            </a:r>
            <a:r>
              <a:rPr lang="en-GB" dirty="0">
                <a:solidFill>
                  <a:schemeClr val="tx1"/>
                </a:solidFill>
              </a:rPr>
              <a:t>that acts as a driving </a:t>
            </a:r>
            <a:r>
              <a:rPr lang="en-GB" dirty="0" smtClean="0">
                <a:solidFill>
                  <a:schemeClr val="tx1"/>
                </a:solidFill>
              </a:rPr>
              <a:t>force</a:t>
            </a:r>
            <a:r>
              <a:rPr lang="en-GB" dirty="0" smtClean="0"/>
              <a:t> is useful</a:t>
            </a:r>
            <a:endParaRPr lang="nl-BE" dirty="0"/>
          </a:p>
          <a:p>
            <a:pPr lvl="1"/>
            <a:r>
              <a:rPr lang="en-GB" dirty="0">
                <a:solidFill>
                  <a:schemeClr val="tx1"/>
                </a:solidFill>
              </a:rPr>
              <a:t>m</a:t>
            </a:r>
            <a:r>
              <a:rPr lang="en-GB" dirty="0" smtClean="0">
                <a:solidFill>
                  <a:schemeClr val="tx1"/>
                </a:solidFill>
              </a:rPr>
              <a:t>ultidisciplinary</a:t>
            </a:r>
            <a:r>
              <a:rPr lang="en-GB" dirty="0" smtClean="0"/>
              <a:t> approach</a:t>
            </a:r>
            <a:endParaRPr lang="nl-BE" dirty="0"/>
          </a:p>
          <a:p>
            <a:pPr lvl="1"/>
            <a:r>
              <a:rPr lang="nl-BE" dirty="0"/>
              <a:t>b</a:t>
            </a:r>
            <a:r>
              <a:rPr lang="en-US" dirty="0" err="1" smtClean="0"/>
              <a:t>usiness</a:t>
            </a:r>
            <a:r>
              <a:rPr lang="en-US" dirty="0" smtClean="0"/>
              <a:t> </a:t>
            </a:r>
            <a:r>
              <a:rPr lang="en-US" dirty="0"/>
              <a:t>process re-engineering within and across </a:t>
            </a:r>
            <a:r>
              <a:rPr lang="en-US" dirty="0" smtClean="0"/>
              <a:t>actors</a:t>
            </a:r>
            <a:endParaRPr lang="nl-BE" dirty="0"/>
          </a:p>
          <a:p>
            <a:pPr lvl="1"/>
            <a:r>
              <a:rPr lang="nl-BE" dirty="0"/>
              <a:t>e</a:t>
            </a:r>
            <a:r>
              <a:rPr lang="en-US" dirty="0" err="1" smtClean="0"/>
              <a:t>nabling</a:t>
            </a:r>
            <a:r>
              <a:rPr lang="en-US" dirty="0" smtClean="0"/>
              <a:t> </a:t>
            </a:r>
            <a:r>
              <a:rPr lang="en-US" dirty="0"/>
              <a:t>all social security actors to use and offer effective and efficient electronic services in the best </a:t>
            </a:r>
            <a:r>
              <a:rPr lang="en-US" dirty="0" smtClean="0"/>
              <a:t>conditions</a:t>
            </a:r>
            <a:endParaRPr lang="nl-BE" dirty="0"/>
          </a:p>
          <a:p>
            <a:pPr lvl="1"/>
            <a:r>
              <a:rPr lang="nl-BE" dirty="0"/>
              <a:t>b</a:t>
            </a:r>
            <a:r>
              <a:rPr lang="en-US" dirty="0" err="1" smtClean="0"/>
              <a:t>eing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>
                <a:solidFill>
                  <a:schemeClr val="tx1"/>
                </a:solidFill>
              </a:rPr>
              <a:t>mediator</a:t>
            </a:r>
            <a:r>
              <a:rPr lang="en-US" dirty="0"/>
              <a:t> and </a:t>
            </a:r>
            <a:r>
              <a:rPr lang="en-US" dirty="0">
                <a:solidFill>
                  <a:schemeClr val="tx1"/>
                </a:solidFill>
              </a:rPr>
              <a:t>enabler</a:t>
            </a:r>
            <a:r>
              <a:rPr lang="en-US" dirty="0"/>
              <a:t> setting out a long term roadmap for </a:t>
            </a:r>
            <a:r>
              <a:rPr lang="en-US" dirty="0" smtClean="0"/>
              <a:t>e-services</a:t>
            </a:r>
            <a:endParaRPr lang="nl-BE" dirty="0"/>
          </a:p>
          <a:p>
            <a:pPr lvl="1"/>
            <a:r>
              <a:rPr lang="nl-BE" dirty="0"/>
              <a:t>p</a:t>
            </a:r>
            <a:r>
              <a:rPr lang="en-US" dirty="0" err="1" smtClean="0"/>
              <a:t>roactively</a:t>
            </a:r>
            <a:r>
              <a:rPr lang="en-US" dirty="0" smtClean="0"/>
              <a:t> </a:t>
            </a:r>
            <a:r>
              <a:rPr lang="en-US" dirty="0"/>
              <a:t>looking for opportunities in technology and </a:t>
            </a:r>
            <a:r>
              <a:rPr lang="en-US" dirty="0">
                <a:solidFill>
                  <a:schemeClr val="tx1"/>
                </a:solidFill>
              </a:rPr>
              <a:t>innovation</a:t>
            </a:r>
            <a:r>
              <a:rPr lang="en-US" dirty="0"/>
              <a:t> to benefit citizens and </a:t>
            </a:r>
            <a:r>
              <a:rPr lang="en-US" dirty="0" smtClean="0"/>
              <a:t>enterprises</a:t>
            </a:r>
            <a:endParaRPr lang="nl-BE" dirty="0"/>
          </a:p>
          <a:p>
            <a:pPr lvl="1"/>
            <a:r>
              <a:rPr lang="nl-BE" dirty="0"/>
              <a:t>e</a:t>
            </a:r>
            <a:r>
              <a:rPr lang="en-US" dirty="0" err="1" smtClean="0"/>
              <a:t>nsuring</a:t>
            </a:r>
            <a:r>
              <a:rPr lang="en-US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continuous delivery</a:t>
            </a:r>
            <a:r>
              <a:rPr lang="en-US" dirty="0"/>
              <a:t> of shared ICT services and the retention of crucial </a:t>
            </a:r>
            <a:r>
              <a:rPr lang="en-US" dirty="0" smtClean="0"/>
              <a:t>skills</a:t>
            </a:r>
            <a:endParaRPr lang="nl-BE" dirty="0"/>
          </a:p>
          <a:p>
            <a:pPr lvl="1"/>
            <a:r>
              <a:rPr lang="nl-BE" dirty="0"/>
              <a:t>p</a:t>
            </a:r>
            <a:r>
              <a:rPr lang="en-US" dirty="0" err="1" smtClean="0"/>
              <a:t>rogram</a:t>
            </a:r>
            <a:r>
              <a:rPr lang="en-US" dirty="0" smtClean="0"/>
              <a:t> </a:t>
            </a:r>
            <a:r>
              <a:rPr lang="en-US" dirty="0"/>
              <a:t>and project </a:t>
            </a:r>
            <a:r>
              <a:rPr lang="en-US" dirty="0" smtClean="0"/>
              <a:t>management</a:t>
            </a:r>
            <a:endParaRPr lang="nl-BE" dirty="0"/>
          </a:p>
          <a:p>
            <a:pPr lvl="1"/>
            <a:r>
              <a:rPr lang="nl-BE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o-operative governance</a:t>
            </a:r>
            <a:endParaRPr lang="nl-BE" dirty="0">
              <a:solidFill>
                <a:schemeClr val="tx1"/>
              </a:solidFill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02831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1652588" y="0"/>
            <a:ext cx="5600700" cy="413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Aft>
                <a:spcPct val="10000"/>
              </a:spcAft>
              <a:buClr>
                <a:srgbClr val="AFBC22"/>
              </a:buClr>
              <a:buFont typeface="Wingdings" panose="05000000000000000000" pitchFamily="2" charset="2"/>
              <a:buChar char="n"/>
              <a:defRPr sz="2000" b="1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spcAft>
                <a:spcPct val="10000"/>
              </a:spcAft>
              <a:buClr>
                <a:srgbClr val="569BBE"/>
              </a:buClr>
              <a:buFont typeface="Wingdings" panose="05000000000000000000" pitchFamily="2" charset="2"/>
              <a:buChar char="§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Arial" panose="020B0604020202020204" pitchFamily="34" charset="0"/>
              <a:buChar char="−"/>
              <a:defRPr sz="2000">
                <a:solidFill>
                  <a:srgbClr val="807F8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buClr>
                <a:srgbClr val="569BBE"/>
              </a:buClr>
              <a:buFont typeface="Wingdings" panose="05000000000000000000" pitchFamily="2" charset="2"/>
              <a:buNone/>
            </a:pPr>
            <a:r>
              <a:rPr lang="en-US" altLang="en-US" sz="20000" b="0" dirty="0">
                <a:solidFill>
                  <a:srgbClr val="569BBE"/>
                </a:solidFill>
              </a:rPr>
              <a:t>Q</a:t>
            </a:r>
            <a:r>
              <a:rPr lang="en-US" altLang="en-US" sz="20000" b="0" dirty="0">
                <a:solidFill>
                  <a:srgbClr val="999999"/>
                </a:solidFill>
              </a:rPr>
              <a:t>&amp;</a:t>
            </a:r>
            <a:r>
              <a:rPr lang="en-US" altLang="en-US" sz="20000" b="0" dirty="0">
                <a:solidFill>
                  <a:srgbClr val="569BBE"/>
                </a:solidFill>
              </a:rPr>
              <a:t>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77C21-9A32-4B41-8B80-3F23C8E52F90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 err="1"/>
              <a:t>Summary</a:t>
            </a:r>
            <a:r>
              <a:rPr lang="fr-FR" altLang="en-US" dirty="0"/>
              <a:t> of </a:t>
            </a:r>
            <a:r>
              <a:rPr lang="fr-FR" altLang="en-US" dirty="0" smtClean="0"/>
              <a:t>the good practice (1/2)</a:t>
            </a:r>
            <a:endParaRPr lang="fr-B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hanks </a:t>
            </a:r>
            <a:r>
              <a:rPr lang="en-US" dirty="0"/>
              <a:t>to a huge </a:t>
            </a:r>
            <a:r>
              <a:rPr lang="en-US" dirty="0">
                <a:solidFill>
                  <a:schemeClr val="tx1"/>
                </a:solidFill>
              </a:rPr>
              <a:t>business process re-engineering </a:t>
            </a:r>
            <a:r>
              <a:rPr lang="en-US" dirty="0"/>
              <a:t>between 3.000 actors in the Belgian social </a:t>
            </a:r>
            <a:r>
              <a:rPr lang="en-US" dirty="0" smtClean="0"/>
              <a:t>sector</a:t>
            </a:r>
          </a:p>
          <a:p>
            <a:r>
              <a:rPr lang="en-US" dirty="0" smtClean="0"/>
              <a:t>a </a:t>
            </a:r>
            <a:r>
              <a:rPr lang="en-US" dirty="0"/>
              <a:t>maximum number of social benefits and subsidiary </a:t>
            </a:r>
            <a:r>
              <a:rPr lang="en-US" dirty="0">
                <a:solidFill>
                  <a:schemeClr val="tx1"/>
                </a:solidFill>
              </a:rPr>
              <a:t>rights</a:t>
            </a:r>
            <a:r>
              <a:rPr lang="en-US" dirty="0"/>
              <a:t> are </a:t>
            </a:r>
            <a:r>
              <a:rPr lang="en-US" dirty="0">
                <a:solidFill>
                  <a:schemeClr val="tx1"/>
                </a:solidFill>
              </a:rPr>
              <a:t>automatically granted </a:t>
            </a:r>
            <a:r>
              <a:rPr lang="en-US" dirty="0"/>
              <a:t>without citizens or their employers having to make declarations </a:t>
            </a:r>
            <a:r>
              <a:rPr lang="en-US" dirty="0" smtClean="0"/>
              <a:t>anymore</a:t>
            </a:r>
          </a:p>
          <a:p>
            <a:r>
              <a:rPr lang="en-US" dirty="0" smtClean="0"/>
              <a:t>the </a:t>
            </a:r>
            <a:r>
              <a:rPr lang="en-US" dirty="0">
                <a:solidFill>
                  <a:schemeClr val="tx1"/>
                </a:solidFill>
              </a:rPr>
              <a:t>administrative burden </a:t>
            </a:r>
            <a:r>
              <a:rPr lang="en-US" dirty="0"/>
              <a:t>for citizens and companies has been drastically </a:t>
            </a:r>
            <a:r>
              <a:rPr lang="en-US" dirty="0" smtClean="0">
                <a:solidFill>
                  <a:schemeClr val="tx1"/>
                </a:solidFill>
              </a:rPr>
              <a:t>reduced</a:t>
            </a:r>
          </a:p>
          <a:p>
            <a:r>
              <a:rPr lang="en-US" dirty="0"/>
              <a:t>based on a </a:t>
            </a:r>
            <a:r>
              <a:rPr lang="en-US" dirty="0">
                <a:solidFill>
                  <a:schemeClr val="tx1"/>
                </a:solidFill>
              </a:rPr>
              <a:t>common and concerted vision</a:t>
            </a:r>
            <a:r>
              <a:rPr lang="en-US" dirty="0"/>
              <a:t>, </a:t>
            </a:r>
            <a:r>
              <a:rPr lang="en-US" dirty="0" smtClean="0"/>
              <a:t>the </a:t>
            </a:r>
            <a:r>
              <a:rPr lang="en-US" dirty="0"/>
              <a:t>actors in the Belgian social sector benefit from the new technologies to improve and re-organize radically their mutual relationships and processes</a:t>
            </a:r>
            <a:endParaRPr lang="nl-BE" dirty="0"/>
          </a:p>
          <a:p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 err="1"/>
              <a:t>Summary</a:t>
            </a:r>
            <a:r>
              <a:rPr lang="fr-FR" altLang="en-US" dirty="0"/>
              <a:t> of </a:t>
            </a:r>
            <a:r>
              <a:rPr lang="fr-FR" altLang="en-US" dirty="0" smtClean="0"/>
              <a:t>the good </a:t>
            </a:r>
            <a:r>
              <a:rPr lang="fr-FR" altLang="en-US" dirty="0"/>
              <a:t>practice </a:t>
            </a:r>
            <a:r>
              <a:rPr lang="fr-FR" altLang="en-US" dirty="0" smtClean="0"/>
              <a:t>(2/2</a:t>
            </a:r>
            <a:r>
              <a:rPr lang="fr-FR" altLang="en-US" dirty="0"/>
              <a:t>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electronic data exchange amongst the actors in the social sector and between those actors and the companies and </a:t>
            </a:r>
            <a:r>
              <a:rPr lang="en-US" dirty="0" smtClean="0"/>
              <a:t>citizens</a:t>
            </a:r>
          </a:p>
          <a:p>
            <a:pPr lvl="1"/>
            <a:r>
              <a:rPr lang="en-US" dirty="0" smtClean="0"/>
              <a:t>takes </a:t>
            </a:r>
            <a:r>
              <a:rPr lang="en-US" dirty="0"/>
              <a:t>place by way of an </a:t>
            </a:r>
            <a:r>
              <a:rPr lang="en-US" dirty="0">
                <a:solidFill>
                  <a:schemeClr val="tx1"/>
                </a:solidFill>
              </a:rPr>
              <a:t>integrated functional and technical interoperability </a:t>
            </a:r>
            <a:r>
              <a:rPr lang="en-US" dirty="0" smtClean="0">
                <a:solidFill>
                  <a:schemeClr val="tx1"/>
                </a:solidFill>
              </a:rPr>
              <a:t>platform</a:t>
            </a:r>
          </a:p>
          <a:p>
            <a:pPr lvl="1"/>
            <a:r>
              <a:rPr lang="en-US" dirty="0" smtClean="0"/>
              <a:t>which </a:t>
            </a:r>
            <a:r>
              <a:rPr lang="en-US" dirty="0"/>
              <a:t>complies with strict </a:t>
            </a:r>
            <a:r>
              <a:rPr lang="en-US" dirty="0">
                <a:solidFill>
                  <a:schemeClr val="tx1"/>
                </a:solidFill>
              </a:rPr>
              <a:t>security </a:t>
            </a:r>
            <a:r>
              <a:rPr lang="en-US" dirty="0" smtClean="0">
                <a:solidFill>
                  <a:schemeClr val="tx1"/>
                </a:solidFill>
              </a:rPr>
              <a:t>standards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is based on </a:t>
            </a:r>
            <a:r>
              <a:rPr lang="en-US" dirty="0">
                <a:solidFill>
                  <a:schemeClr val="tx1"/>
                </a:solidFill>
              </a:rPr>
              <a:t>modern technologies</a:t>
            </a:r>
            <a:r>
              <a:rPr lang="en-US" dirty="0"/>
              <a:t> such </a:t>
            </a:r>
            <a:r>
              <a:rPr lang="en-US" dirty="0" smtClean="0"/>
              <a:t>as</a:t>
            </a:r>
          </a:p>
          <a:p>
            <a:pPr lvl="2"/>
            <a:r>
              <a:rPr lang="en-US" dirty="0" smtClean="0"/>
              <a:t>service </a:t>
            </a:r>
            <a:r>
              <a:rPr lang="en-US" dirty="0"/>
              <a:t>and object </a:t>
            </a:r>
            <a:r>
              <a:rPr lang="en-US" dirty="0" smtClean="0"/>
              <a:t>orientation</a:t>
            </a:r>
          </a:p>
          <a:p>
            <a:pPr lvl="2"/>
            <a:r>
              <a:rPr lang="en-US" dirty="0" smtClean="0"/>
              <a:t>component-based development</a:t>
            </a:r>
          </a:p>
          <a:p>
            <a:pPr lvl="2"/>
            <a:r>
              <a:rPr lang="en-US" dirty="0" smtClean="0"/>
              <a:t>multi-channel </a:t>
            </a:r>
            <a:r>
              <a:rPr lang="en-US" dirty="0"/>
              <a:t>service </a:t>
            </a:r>
            <a:r>
              <a:rPr lang="en-US" dirty="0" smtClean="0"/>
              <a:t>provision</a:t>
            </a:r>
          </a:p>
          <a:p>
            <a:pPr lvl="2"/>
            <a:r>
              <a:rPr lang="en-US" dirty="0" smtClean="0"/>
              <a:t>open standards</a:t>
            </a:r>
          </a:p>
          <a:p>
            <a:pPr lvl="2"/>
            <a:r>
              <a:rPr lang="en-US" dirty="0" smtClean="0"/>
              <a:t>reutilization</a:t>
            </a:r>
          </a:p>
          <a:p>
            <a:pPr lvl="2"/>
            <a:r>
              <a:rPr lang="en-US" dirty="0" smtClean="0"/>
              <a:t>cloud computing</a:t>
            </a:r>
          </a:p>
          <a:p>
            <a:pPr lvl="2"/>
            <a:r>
              <a:rPr lang="en-US" dirty="0" smtClean="0"/>
              <a:t>ICT </a:t>
            </a:r>
            <a:r>
              <a:rPr lang="en-US" dirty="0"/>
              <a:t>synergies within social security institutions</a:t>
            </a:r>
            <a:endParaRPr lang="fr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9695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Challenges </a:t>
            </a:r>
            <a:r>
              <a:rPr lang="fr-CH" dirty="0" err="1"/>
              <a:t>addressed</a:t>
            </a:r>
            <a:r>
              <a:rPr lang="fr-CH" dirty="0"/>
              <a:t> and main </a:t>
            </a:r>
            <a:r>
              <a:rPr lang="fr-CH" dirty="0" smtClean="0"/>
              <a:t>objectives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effective social protection</a:t>
            </a:r>
          </a:p>
          <a:p>
            <a:endParaRPr lang="en-US" dirty="0" smtClean="0"/>
          </a:p>
          <a:p>
            <a:r>
              <a:rPr lang="en-US" dirty="0" smtClean="0"/>
              <a:t>promoting </a:t>
            </a:r>
            <a:r>
              <a:rPr lang="en-US" dirty="0" smtClean="0">
                <a:solidFill>
                  <a:schemeClr val="tx1"/>
                </a:solidFill>
              </a:rPr>
              <a:t>social inclusion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a.o.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by </a:t>
            </a:r>
            <a:r>
              <a:rPr lang="en-US" dirty="0">
                <a:solidFill>
                  <a:schemeClr val="tx1"/>
                </a:solidFill>
              </a:rPr>
              <a:t>automatically </a:t>
            </a:r>
            <a:r>
              <a:rPr lang="en-US" dirty="0" smtClean="0">
                <a:solidFill>
                  <a:schemeClr val="tx1"/>
                </a:solidFill>
              </a:rPr>
              <a:t>granting</a:t>
            </a:r>
            <a:r>
              <a:rPr lang="en-US" dirty="0" smtClean="0"/>
              <a:t> benefits</a:t>
            </a:r>
            <a:endParaRPr lang="en-US" dirty="0" smtClean="0">
              <a:solidFill>
                <a:schemeClr val="tx1"/>
              </a:solidFill>
            </a:endParaRPr>
          </a:p>
          <a:p>
            <a:pPr lvl="0"/>
            <a:endParaRPr lang="nl-BE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integrated services </a:t>
            </a:r>
            <a:r>
              <a:rPr lang="en-US" dirty="0" smtClean="0"/>
              <a:t>across government levels, public services and private bodies</a:t>
            </a:r>
            <a:endParaRPr lang="nl-BE" dirty="0" smtClean="0"/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delivered at key life events</a:t>
            </a:r>
            <a:r>
              <a:rPr lang="en-US" dirty="0" smtClean="0"/>
              <a:t> (birth, going to school, starting to work, moving, illness, retirement, starting up a company…)</a:t>
            </a:r>
            <a:endParaRPr lang="nl-BE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addressing citizens’ individual situation, </a:t>
            </a:r>
            <a:r>
              <a:rPr lang="en-US" dirty="0" smtClean="0">
                <a:solidFill>
                  <a:schemeClr val="tx1"/>
                </a:solidFill>
              </a:rPr>
              <a:t>personalized</a:t>
            </a:r>
            <a:r>
              <a:rPr lang="en-US" dirty="0" smtClean="0"/>
              <a:t> and user oriented</a:t>
            </a:r>
            <a:endParaRPr lang="nl-B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45807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Challenges </a:t>
            </a:r>
            <a:r>
              <a:rPr lang="fr-CH" dirty="0" err="1"/>
              <a:t>addressed</a:t>
            </a:r>
            <a:r>
              <a:rPr lang="fr-CH" dirty="0"/>
              <a:t> and main </a:t>
            </a:r>
            <a:r>
              <a:rPr lang="fr-CH" dirty="0" smtClean="0"/>
              <a:t>objectives (2/2)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self-service</a:t>
            </a:r>
            <a:r>
              <a:rPr lang="en-US" dirty="0"/>
              <a:t>, </a:t>
            </a:r>
            <a:r>
              <a:rPr lang="en-US" dirty="0">
                <a:solidFill>
                  <a:schemeClr val="tx1"/>
                </a:solidFill>
              </a:rPr>
              <a:t>multichannel</a:t>
            </a:r>
            <a:r>
              <a:rPr lang="en-US" dirty="0"/>
              <a:t>, user friendly (online, mobile…)</a:t>
            </a:r>
            <a:endParaRPr lang="nl-BE" dirty="0"/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minimal </a:t>
            </a:r>
            <a:r>
              <a:rPr lang="en-US" dirty="0">
                <a:solidFill>
                  <a:schemeClr val="tx1"/>
                </a:solidFill>
              </a:rPr>
              <a:t>costs </a:t>
            </a:r>
            <a:r>
              <a:rPr lang="en-US" dirty="0"/>
              <a:t>and minimal administrative burden for all parties involved</a:t>
            </a:r>
            <a:endParaRPr lang="nl-BE" dirty="0"/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reliable</a:t>
            </a:r>
            <a:r>
              <a:rPr lang="en-US" dirty="0"/>
              <a:t>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secure</a:t>
            </a:r>
            <a:r>
              <a:rPr lang="en-US" dirty="0"/>
              <a:t> and permanently available services</a:t>
            </a:r>
            <a:endParaRPr lang="nl-BE" dirty="0"/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protecting</a:t>
            </a:r>
            <a:r>
              <a:rPr lang="en-US" dirty="0" smtClean="0"/>
              <a:t> </a:t>
            </a:r>
            <a:r>
              <a:rPr lang="en-US" dirty="0"/>
              <a:t>users’ </a:t>
            </a:r>
            <a:r>
              <a:rPr lang="en-US" dirty="0">
                <a:solidFill>
                  <a:schemeClr val="tx1"/>
                </a:solidFill>
              </a:rPr>
              <a:t>privacy</a:t>
            </a:r>
          </a:p>
          <a:p>
            <a:endParaRPr lang="en-US" dirty="0" smtClean="0"/>
          </a:p>
          <a:p>
            <a:r>
              <a:rPr lang="en-US" dirty="0" smtClean="0"/>
              <a:t>appropriate </a:t>
            </a:r>
            <a:r>
              <a:rPr lang="en-US" dirty="0">
                <a:solidFill>
                  <a:schemeClr val="tx1"/>
                </a:solidFill>
              </a:rPr>
              <a:t>policy support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avoiding</a:t>
            </a:r>
            <a:r>
              <a:rPr lang="en-US" dirty="0" smtClean="0"/>
              <a:t> </a:t>
            </a:r>
            <a:r>
              <a:rPr lang="en-US" dirty="0"/>
              <a:t>and fighting against fraud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75176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Innovative approaches and measures </a:t>
            </a:r>
            <a:r>
              <a:rPr lang="en-GB" altLang="en-US" dirty="0" smtClean="0"/>
              <a:t>taken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</a:t>
            </a:r>
            <a:r>
              <a:rPr lang="en-US" dirty="0" smtClean="0"/>
              <a:t>ecure </a:t>
            </a:r>
            <a:r>
              <a:rPr lang="en-US" dirty="0">
                <a:solidFill>
                  <a:schemeClr val="tx1"/>
                </a:solidFill>
              </a:rPr>
              <a:t>network</a:t>
            </a:r>
            <a:r>
              <a:rPr lang="en-US" dirty="0"/>
              <a:t> for electronic information exchange between all 3,000 social sector actors, employers and </a:t>
            </a:r>
            <a:r>
              <a:rPr lang="en-US" dirty="0" smtClean="0"/>
              <a:t>citizens</a:t>
            </a:r>
            <a:endParaRPr lang="nl-BE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rocess </a:t>
            </a:r>
            <a:r>
              <a:rPr lang="en-US" dirty="0">
                <a:solidFill>
                  <a:schemeClr val="tx1"/>
                </a:solidFill>
              </a:rPr>
              <a:t>optimization </a:t>
            </a:r>
            <a:r>
              <a:rPr lang="en-US" dirty="0"/>
              <a:t>resulting in electronic services form application to application, for all 3.000 social sector actors, employers and </a:t>
            </a:r>
            <a:r>
              <a:rPr lang="en-US" dirty="0" smtClean="0"/>
              <a:t>citizens </a:t>
            </a:r>
            <a:endParaRPr lang="nl-BE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u</a:t>
            </a:r>
            <a:r>
              <a:rPr lang="en-US" dirty="0" smtClean="0">
                <a:solidFill>
                  <a:schemeClr val="tx1"/>
                </a:solidFill>
              </a:rPr>
              <a:t>nique </a:t>
            </a:r>
            <a:r>
              <a:rPr lang="en-US" dirty="0">
                <a:solidFill>
                  <a:schemeClr val="tx1"/>
                </a:solidFill>
              </a:rPr>
              <a:t>identification </a:t>
            </a:r>
            <a:r>
              <a:rPr lang="en-US" dirty="0" smtClean="0">
                <a:solidFill>
                  <a:schemeClr val="tx1"/>
                </a:solidFill>
              </a:rPr>
              <a:t>key </a:t>
            </a:r>
            <a:r>
              <a:rPr lang="en-US" dirty="0" smtClean="0"/>
              <a:t>for </a:t>
            </a:r>
            <a:r>
              <a:rPr lang="en-US" dirty="0"/>
              <a:t>every citizen and </a:t>
            </a:r>
            <a:r>
              <a:rPr lang="en-US" dirty="0" smtClean="0"/>
              <a:t>company</a:t>
            </a:r>
            <a:endParaRPr lang="nl-BE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lear </a:t>
            </a:r>
            <a:r>
              <a:rPr lang="en-US" dirty="0">
                <a:solidFill>
                  <a:schemeClr val="tx1"/>
                </a:solidFill>
              </a:rPr>
              <a:t>assignments </a:t>
            </a:r>
            <a:r>
              <a:rPr lang="en-US" dirty="0"/>
              <a:t>in and outside the social security sector on data collection, validation, information management and electronic storage in authentic data </a:t>
            </a:r>
            <a:r>
              <a:rPr lang="en-US" dirty="0" smtClean="0"/>
              <a:t>sources</a:t>
            </a:r>
            <a:endParaRPr lang="nl-BE" dirty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>
                <a:solidFill>
                  <a:schemeClr val="tx1"/>
                </a:solidFill>
              </a:rPr>
              <a:t>warehouse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</a:t>
            </a:r>
            <a:r>
              <a:rPr lang="en-US" dirty="0">
                <a:solidFill>
                  <a:schemeClr val="tx1"/>
                </a:solidFill>
              </a:rPr>
              <a:t> statistical information </a:t>
            </a:r>
            <a:r>
              <a:rPr lang="en-US" dirty="0"/>
              <a:t>on social security and </a:t>
            </a:r>
            <a:r>
              <a:rPr lang="en-US" dirty="0" err="1"/>
              <a:t>labour</a:t>
            </a:r>
            <a:r>
              <a:rPr lang="en-US" dirty="0"/>
              <a:t> </a:t>
            </a:r>
            <a:r>
              <a:rPr lang="en-US" dirty="0" smtClean="0"/>
              <a:t>market</a:t>
            </a:r>
            <a:endParaRPr lang="nl-BE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6025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Innovative approaches and measures </a:t>
            </a:r>
            <a:r>
              <a:rPr lang="en-GB" altLang="en-US" dirty="0" smtClean="0"/>
              <a:t>taken (2/2)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integrated portal website</a:t>
            </a:r>
            <a:r>
              <a:rPr lang="en-US" dirty="0"/>
              <a:t> (</a:t>
            </a:r>
            <a:r>
              <a:rPr lang="en-US" u="sng" dirty="0">
                <a:hlinkClick r:id="rId2"/>
              </a:rPr>
              <a:t>www.socialsecurity.be</a:t>
            </a:r>
            <a:r>
              <a:rPr lang="en-US" dirty="0"/>
              <a:t>) </a:t>
            </a:r>
            <a:r>
              <a:rPr lang="en-US" dirty="0" smtClean="0"/>
              <a:t>containing</a:t>
            </a:r>
          </a:p>
          <a:p>
            <a:pPr lvl="1"/>
            <a:r>
              <a:rPr lang="en-US" dirty="0" smtClean="0"/>
              <a:t>electronic </a:t>
            </a:r>
            <a:r>
              <a:rPr lang="en-US" dirty="0"/>
              <a:t>transactions for citizens, employers and </a:t>
            </a:r>
            <a:r>
              <a:rPr lang="en-US" dirty="0" smtClean="0"/>
              <a:t>professionals</a:t>
            </a:r>
          </a:p>
          <a:p>
            <a:pPr lvl="1"/>
            <a:r>
              <a:rPr lang="en-US" dirty="0" smtClean="0"/>
              <a:t>simulation environments</a:t>
            </a:r>
          </a:p>
          <a:p>
            <a:pPr lvl="1"/>
            <a:r>
              <a:rPr lang="en-US" dirty="0" smtClean="0"/>
              <a:t>information </a:t>
            </a:r>
            <a:r>
              <a:rPr lang="en-US" dirty="0"/>
              <a:t>about the social security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harmonized information model and </a:t>
            </a:r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personalized view for each citizen, company and professional</a:t>
            </a:r>
            <a:endParaRPr lang="nl-BE" dirty="0"/>
          </a:p>
          <a:p>
            <a:pPr lvl="0"/>
            <a:r>
              <a:rPr lang="en-US" dirty="0" smtClean="0"/>
              <a:t>use </a:t>
            </a:r>
            <a:r>
              <a:rPr lang="en-US" dirty="0"/>
              <a:t>of </a:t>
            </a:r>
            <a:r>
              <a:rPr lang="en-US" dirty="0">
                <a:solidFill>
                  <a:schemeClr val="tx1"/>
                </a:solidFill>
              </a:rPr>
              <a:t>online as a preferred channel </a:t>
            </a:r>
            <a:r>
              <a:rPr lang="en-US" dirty="0"/>
              <a:t>for communicating with citizens, including personalized electronic transactions (</a:t>
            </a:r>
            <a:r>
              <a:rPr lang="en-US" u="sng" dirty="0">
                <a:hlinkClick r:id="rId3"/>
              </a:rPr>
              <a:t>www.socialsecurity.be/citizen</a:t>
            </a:r>
            <a:r>
              <a:rPr lang="en-US" dirty="0"/>
              <a:t>) such as </a:t>
            </a:r>
            <a:r>
              <a:rPr lang="en-US" dirty="0" err="1"/>
              <a:t>student@work</a:t>
            </a:r>
            <a:r>
              <a:rPr lang="en-US" dirty="0"/>
              <a:t>, </a:t>
            </a:r>
            <a:r>
              <a:rPr lang="en-US" dirty="0" err="1"/>
              <a:t>interim@work</a:t>
            </a:r>
            <a:r>
              <a:rPr lang="en-US" dirty="0"/>
              <a:t>, </a:t>
            </a:r>
            <a:r>
              <a:rPr lang="en-US" dirty="0" err="1"/>
              <a:t>horeca@work</a:t>
            </a:r>
            <a:r>
              <a:rPr lang="en-US" dirty="0"/>
              <a:t>.</a:t>
            </a:r>
            <a:endParaRPr lang="nl-BE" dirty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multimodal </a:t>
            </a:r>
            <a:r>
              <a:rPr lang="en-US" dirty="0">
                <a:solidFill>
                  <a:schemeClr val="tx1"/>
                </a:solidFill>
              </a:rPr>
              <a:t>contact </a:t>
            </a:r>
            <a:r>
              <a:rPr lang="en-US" dirty="0" err="1">
                <a:solidFill>
                  <a:schemeClr val="tx1"/>
                </a:solidFill>
              </a:rPr>
              <a:t>centre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and CRM tool for end user </a:t>
            </a:r>
            <a:r>
              <a:rPr lang="en-US" dirty="0" smtClean="0"/>
              <a:t>support</a:t>
            </a: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0612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Impact and evaluation of </a:t>
            </a:r>
            <a:r>
              <a:rPr lang="en-GB" altLang="en-US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saving  </a:t>
            </a:r>
            <a:r>
              <a:rPr lang="en-US" dirty="0">
                <a:solidFill>
                  <a:schemeClr val="tx1"/>
                </a:solidFill>
              </a:rPr>
              <a:t>&gt; 1 billion EUR </a:t>
            </a:r>
            <a:r>
              <a:rPr lang="en-US" dirty="0"/>
              <a:t>annually for </a:t>
            </a:r>
            <a:r>
              <a:rPr lang="en-US" dirty="0" smtClean="0"/>
              <a:t>employers</a:t>
            </a:r>
            <a:endParaRPr lang="nl-BE" dirty="0"/>
          </a:p>
          <a:p>
            <a:pPr lvl="0"/>
            <a:r>
              <a:rPr lang="en-US" dirty="0"/>
              <a:t>t</a:t>
            </a:r>
            <a:r>
              <a:rPr lang="en-US" dirty="0" smtClean="0"/>
              <a:t>urning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800</a:t>
            </a:r>
            <a:r>
              <a:rPr lang="en-US" dirty="0"/>
              <a:t> paper forms into </a:t>
            </a:r>
            <a:r>
              <a:rPr lang="en-US" dirty="0">
                <a:solidFill>
                  <a:schemeClr val="tx1"/>
                </a:solidFill>
              </a:rPr>
              <a:t>220 electronic </a:t>
            </a:r>
            <a:r>
              <a:rPr lang="en-US" dirty="0" smtClean="0">
                <a:solidFill>
                  <a:schemeClr val="tx1"/>
                </a:solidFill>
              </a:rPr>
              <a:t>processes</a:t>
            </a:r>
            <a:endParaRPr lang="nl-BE" dirty="0">
              <a:solidFill>
                <a:schemeClr val="tx1"/>
              </a:solidFill>
            </a:endParaRPr>
          </a:p>
          <a:p>
            <a:pPr lvl="0"/>
            <a:r>
              <a:rPr lang="en-US" dirty="0" smtClean="0"/>
              <a:t>&gt; 1,1 </a:t>
            </a:r>
            <a:r>
              <a:rPr lang="en-US" dirty="0"/>
              <a:t>billion electronic messages are exchanged annually between social security </a:t>
            </a:r>
            <a:r>
              <a:rPr lang="en-US" dirty="0" smtClean="0"/>
              <a:t>actors =&gt; all </a:t>
            </a:r>
            <a:r>
              <a:rPr lang="en-US" dirty="0"/>
              <a:t>direct or indirect </a:t>
            </a:r>
            <a:r>
              <a:rPr lang="en-US" dirty="0">
                <a:solidFill>
                  <a:schemeClr val="tx1"/>
                </a:solidFill>
              </a:rPr>
              <a:t>paper-based information exchanges</a:t>
            </a:r>
            <a:r>
              <a:rPr lang="en-US" dirty="0"/>
              <a:t> between social security actors have (nearly) been </a:t>
            </a:r>
            <a:r>
              <a:rPr lang="en-US" dirty="0" smtClean="0">
                <a:solidFill>
                  <a:schemeClr val="tx1"/>
                </a:solidFill>
              </a:rPr>
              <a:t>abolished</a:t>
            </a:r>
            <a:endParaRPr lang="nl-BE" dirty="0">
              <a:solidFill>
                <a:schemeClr val="tx1"/>
              </a:solidFill>
            </a:endParaRPr>
          </a:p>
          <a:p>
            <a:pPr lvl="0"/>
            <a:r>
              <a:rPr lang="en-US" dirty="0"/>
              <a:t>50 social security declaration forms for employers have been </a:t>
            </a:r>
            <a:r>
              <a:rPr lang="en-US" dirty="0" smtClean="0"/>
              <a:t>abolished; </a:t>
            </a:r>
            <a:r>
              <a:rPr lang="en-US" dirty="0"/>
              <a:t>30 remaining declaration forms went fully </a:t>
            </a:r>
            <a:r>
              <a:rPr lang="en-US" dirty="0" smtClean="0"/>
              <a:t>electronic </a:t>
            </a:r>
            <a:r>
              <a:rPr lang="en-US" dirty="0"/>
              <a:t>while reducing the number of fields to </a:t>
            </a:r>
            <a:r>
              <a:rPr lang="en-US" dirty="0" smtClean="0"/>
              <a:t>one third</a:t>
            </a:r>
            <a:endParaRPr lang="nl-BE" dirty="0"/>
          </a:p>
          <a:p>
            <a:r>
              <a:rPr lang="en-US" dirty="0"/>
              <a:t>220,000 employers make &gt;25,000,000 electronic </a:t>
            </a:r>
            <a:r>
              <a:rPr lang="en-US" dirty="0">
                <a:solidFill>
                  <a:schemeClr val="tx1"/>
                </a:solidFill>
              </a:rPr>
              <a:t>declarations</a:t>
            </a:r>
            <a:r>
              <a:rPr lang="en-US" dirty="0"/>
              <a:t> annually, 98 % of which fully automated, </a:t>
            </a:r>
            <a:r>
              <a:rPr lang="en-US" dirty="0">
                <a:solidFill>
                  <a:schemeClr val="tx1"/>
                </a:solidFill>
              </a:rPr>
              <a:t>directly from their internal HR applications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63204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Impact and evaluation of </a:t>
            </a:r>
            <a:r>
              <a:rPr lang="en-GB" altLang="en-US" dirty="0" smtClean="0"/>
              <a:t>results: efficiency gains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ervices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>
                <a:solidFill>
                  <a:schemeClr val="tx1"/>
                </a:solidFill>
              </a:rPr>
              <a:t>delivered at a lower total cost</a:t>
            </a:r>
            <a:r>
              <a:rPr lang="en-US" dirty="0"/>
              <a:t>, due </a:t>
            </a:r>
            <a:r>
              <a:rPr lang="en-US" dirty="0" smtClean="0"/>
              <a:t>to </a:t>
            </a:r>
            <a:endParaRPr lang="nl-BE" dirty="0"/>
          </a:p>
          <a:p>
            <a:pPr lvl="1"/>
            <a:r>
              <a:rPr lang="en-US" dirty="0" smtClean="0"/>
              <a:t>single </a:t>
            </a:r>
            <a:r>
              <a:rPr lang="en-US" dirty="0"/>
              <a:t>information collection, common information model &amp; administrative </a:t>
            </a:r>
            <a:r>
              <a:rPr lang="en-US" dirty="0" smtClean="0"/>
              <a:t>instructions</a:t>
            </a:r>
            <a:endParaRPr lang="nl-BE" dirty="0"/>
          </a:p>
          <a:p>
            <a:pPr lvl="1"/>
            <a:r>
              <a:rPr lang="en-US" dirty="0"/>
              <a:t>electronic information exchange instead of </a:t>
            </a:r>
            <a:r>
              <a:rPr lang="en-US" dirty="0" smtClean="0"/>
              <a:t>re-encoding</a:t>
            </a:r>
            <a:endParaRPr lang="nl-BE" dirty="0"/>
          </a:p>
          <a:p>
            <a:pPr lvl="1"/>
            <a:r>
              <a:rPr lang="en-US" dirty="0"/>
              <a:t>functional task sharing on information management, data validation and application </a:t>
            </a:r>
            <a:r>
              <a:rPr lang="en-US" dirty="0" smtClean="0"/>
              <a:t>development</a:t>
            </a:r>
            <a:endParaRPr lang="nl-BE" dirty="0"/>
          </a:p>
          <a:p>
            <a:pPr lvl="1"/>
            <a:r>
              <a:rPr lang="en-US" dirty="0"/>
              <a:t>less administrative </a:t>
            </a:r>
            <a:r>
              <a:rPr lang="en-US" dirty="0" smtClean="0"/>
              <a:t>burden</a:t>
            </a:r>
            <a:endParaRPr lang="nl-BE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ore </a:t>
            </a:r>
            <a:r>
              <a:rPr lang="en-US" dirty="0">
                <a:solidFill>
                  <a:schemeClr val="tx1"/>
                </a:solidFill>
              </a:rPr>
              <a:t>services</a:t>
            </a:r>
            <a:r>
              <a:rPr lang="en-US" dirty="0"/>
              <a:t> are </a:t>
            </a:r>
            <a:r>
              <a:rPr lang="en-US" dirty="0">
                <a:solidFill>
                  <a:schemeClr val="tx1"/>
                </a:solidFill>
              </a:rPr>
              <a:t>delivered</a:t>
            </a:r>
            <a:r>
              <a:rPr lang="en-US" dirty="0"/>
              <a:t>: available anytime, anywhere on several devices, with integrated delivery following the </a:t>
            </a:r>
            <a:r>
              <a:rPr lang="en-US" dirty="0" smtClean="0"/>
              <a:t>users’ logic</a:t>
            </a:r>
            <a:endParaRPr lang="nl-BE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ervices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>
                <a:solidFill>
                  <a:schemeClr val="tx1"/>
                </a:solidFill>
              </a:rPr>
              <a:t>delivered faster</a:t>
            </a:r>
            <a:r>
              <a:rPr lang="en-US" dirty="0"/>
              <a:t>: benefits are allocated sooner as information is available faster, with less waiting and travel time, and direct interaction with real-time feedback between users and social security </a:t>
            </a:r>
            <a:r>
              <a:rPr lang="en-US" dirty="0" smtClean="0"/>
              <a:t>institutions</a:t>
            </a: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147C1-C2C7-483E-AE34-A9B2072E8EA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66147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ISSA-PPT-standard-slide-template">
  <a:themeElements>
    <a:clrScheme name="2_ISSA-PPT-standard-slide-template 1">
      <a:dk1>
        <a:srgbClr val="000000"/>
      </a:dk1>
      <a:lt1>
        <a:srgbClr val="FFFFFF"/>
      </a:lt1>
      <a:dk2>
        <a:srgbClr val="FF0000"/>
      </a:dk2>
      <a:lt2>
        <a:srgbClr val="000000"/>
      </a:lt2>
      <a:accent1>
        <a:srgbClr val="999999"/>
      </a:accent1>
      <a:accent2>
        <a:srgbClr val="EAEAEA"/>
      </a:accent2>
      <a:accent3>
        <a:srgbClr val="FFFFFF"/>
      </a:accent3>
      <a:accent4>
        <a:srgbClr val="000000"/>
      </a:accent4>
      <a:accent5>
        <a:srgbClr val="CACACA"/>
      </a:accent5>
      <a:accent6>
        <a:srgbClr val="D4D4D4"/>
      </a:accent6>
      <a:hlink>
        <a:srgbClr val="666666"/>
      </a:hlink>
      <a:folHlink>
        <a:srgbClr val="CCCCCC"/>
      </a:folHlink>
    </a:clrScheme>
    <a:fontScheme name="2_ISSA-PPT-standard-slide-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569BBE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108000" tIns="108000" rIns="108000" bIns="108000" anchor="b"/>
      <a:lstStyle>
        <a:defPPr algn="r" eaLnBrk="1" hangingPunct="1">
          <a:defRPr sz="1400" b="1" dirty="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2_ISSA-PPT-standard-slide-template 1">
        <a:dk1>
          <a:srgbClr val="000000"/>
        </a:dk1>
        <a:lt1>
          <a:srgbClr val="FFFFFF"/>
        </a:lt1>
        <a:dk2>
          <a:srgbClr val="FF0000"/>
        </a:dk2>
        <a:lt2>
          <a:srgbClr val="000000"/>
        </a:lt2>
        <a:accent1>
          <a:srgbClr val="999999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ACACA"/>
        </a:accent5>
        <a:accent6>
          <a:srgbClr val="D4D4D4"/>
        </a:accent6>
        <a:hlink>
          <a:srgbClr val="666666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1319</Words>
  <Application>Microsoft Office PowerPoint</Application>
  <PresentationFormat>Diavoorstelling (16:9)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Arial</vt:lpstr>
      <vt:lpstr>Wingdings</vt:lpstr>
      <vt:lpstr>2_ISSA-PPT-standard-slide-template</vt:lpstr>
      <vt:lpstr>A model for multi-actor collaboration for an effective and efficient social protection system Frank Robben &amp; Jean-Marc Vandenbergh Crossroads Bank for Social Security (CBSS)  Belgium</vt:lpstr>
      <vt:lpstr>Summary of the good practice (1/2)</vt:lpstr>
      <vt:lpstr>Summary of the good practice (2/2)</vt:lpstr>
      <vt:lpstr>Challenges addressed and main objectives (1/2)</vt:lpstr>
      <vt:lpstr>Challenges addressed and main objectives (2/2)</vt:lpstr>
      <vt:lpstr>Innovative approaches and measures taken (1/2)</vt:lpstr>
      <vt:lpstr>Innovative approaches and measures taken (2/2)</vt:lpstr>
      <vt:lpstr>Impact and evaluation of results</vt:lpstr>
      <vt:lpstr>Impact and evaluation of results: efficiency gains</vt:lpstr>
      <vt:lpstr>Impact and evaluation of results: effectiveness gains</vt:lpstr>
      <vt:lpstr>Conclusion and lessons learnt (1/5)</vt:lpstr>
      <vt:lpstr>Conclusion and lessons learnt (2/5)</vt:lpstr>
      <vt:lpstr>Conclusion and lessons learnt (3/5)</vt:lpstr>
      <vt:lpstr>Conclusion and lessons learnt (4/5)</vt:lpstr>
      <vt:lpstr>Conclusion and lessons learnt (5/5)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 Author(s) Institution Country</dc:title>
  <dc:creator>Foratier, Isabelle</dc:creator>
  <cp:lastModifiedBy>Frank Robben</cp:lastModifiedBy>
  <cp:revision>42</cp:revision>
  <cp:lastPrinted>2005-08-08T23:57:18Z</cp:lastPrinted>
  <dcterms:created xsi:type="dcterms:W3CDTF">2008-08-25T11:53:54Z</dcterms:created>
  <dcterms:modified xsi:type="dcterms:W3CDTF">2019-04-29T15:31:40Z</dcterms:modified>
</cp:coreProperties>
</file>