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6"/>
  </p:notesMasterIdLst>
  <p:handoutMasterIdLst>
    <p:handoutMasterId r:id="rId87"/>
  </p:handoutMasterIdLst>
  <p:sldIdLst>
    <p:sldId id="256" r:id="rId2"/>
    <p:sldId id="262" r:id="rId3"/>
    <p:sldId id="445" r:id="rId4"/>
    <p:sldId id="446" r:id="rId5"/>
    <p:sldId id="455" r:id="rId6"/>
    <p:sldId id="349" r:id="rId7"/>
    <p:sldId id="424" r:id="rId8"/>
    <p:sldId id="393" r:id="rId9"/>
    <p:sldId id="425" r:id="rId10"/>
    <p:sldId id="456" r:id="rId11"/>
    <p:sldId id="350" r:id="rId12"/>
    <p:sldId id="399" r:id="rId13"/>
    <p:sldId id="457" r:id="rId14"/>
    <p:sldId id="394" r:id="rId15"/>
    <p:sldId id="400" r:id="rId16"/>
    <p:sldId id="426" r:id="rId17"/>
    <p:sldId id="458" r:id="rId18"/>
    <p:sldId id="351" r:id="rId19"/>
    <p:sldId id="459" r:id="rId20"/>
    <p:sldId id="263" r:id="rId21"/>
    <p:sldId id="264" r:id="rId22"/>
    <p:sldId id="460" r:id="rId23"/>
    <p:sldId id="265" r:id="rId24"/>
    <p:sldId id="401" r:id="rId25"/>
    <p:sldId id="402" r:id="rId26"/>
    <p:sldId id="403" r:id="rId27"/>
    <p:sldId id="461" r:id="rId28"/>
    <p:sldId id="266" r:id="rId29"/>
    <p:sldId id="433" r:id="rId30"/>
    <p:sldId id="440" r:id="rId31"/>
    <p:sldId id="441" r:id="rId32"/>
    <p:sldId id="442" r:id="rId33"/>
    <p:sldId id="434" r:id="rId34"/>
    <p:sldId id="404" r:id="rId35"/>
    <p:sldId id="443" r:id="rId36"/>
    <p:sldId id="436" r:id="rId37"/>
    <p:sldId id="435" r:id="rId38"/>
    <p:sldId id="406" r:id="rId39"/>
    <p:sldId id="405" r:id="rId40"/>
    <p:sldId id="268" r:id="rId41"/>
    <p:sldId id="444" r:id="rId42"/>
    <p:sldId id="462" r:id="rId43"/>
    <p:sldId id="269" r:id="rId44"/>
    <p:sldId id="407" r:id="rId45"/>
    <p:sldId id="270" r:id="rId46"/>
    <p:sldId id="408" r:id="rId47"/>
    <p:sldId id="427" r:id="rId48"/>
    <p:sldId id="271" r:id="rId49"/>
    <p:sldId id="409" r:id="rId50"/>
    <p:sldId id="397" r:id="rId51"/>
    <p:sldId id="410" r:id="rId52"/>
    <p:sldId id="411" r:id="rId53"/>
    <p:sldId id="412" r:id="rId54"/>
    <p:sldId id="413" r:id="rId55"/>
    <p:sldId id="414" r:id="rId56"/>
    <p:sldId id="355" r:id="rId57"/>
    <p:sldId id="415" r:id="rId58"/>
    <p:sldId id="431" r:id="rId59"/>
    <p:sldId id="429" r:id="rId60"/>
    <p:sldId id="430" r:id="rId61"/>
    <p:sldId id="417" r:id="rId62"/>
    <p:sldId id="447" r:id="rId63"/>
    <p:sldId id="448" r:id="rId64"/>
    <p:sldId id="463" r:id="rId65"/>
    <p:sldId id="358" r:id="rId66"/>
    <p:sldId id="418" r:id="rId67"/>
    <p:sldId id="419" r:id="rId68"/>
    <p:sldId id="284" r:id="rId69"/>
    <p:sldId id="420" r:id="rId70"/>
    <p:sldId id="280" r:id="rId71"/>
    <p:sldId id="421" r:id="rId72"/>
    <p:sldId id="464" r:id="rId73"/>
    <p:sldId id="363" r:id="rId74"/>
    <p:sldId id="439" r:id="rId75"/>
    <p:sldId id="364" r:id="rId76"/>
    <p:sldId id="422" r:id="rId77"/>
    <p:sldId id="366" r:id="rId78"/>
    <p:sldId id="367" r:id="rId79"/>
    <p:sldId id="465" r:id="rId80"/>
    <p:sldId id="451" r:id="rId81"/>
    <p:sldId id="452" r:id="rId82"/>
    <p:sldId id="453" r:id="rId83"/>
    <p:sldId id="454" r:id="rId84"/>
    <p:sldId id="437" r:id="rId85"/>
  </p:sldIdLst>
  <p:sldSz cx="9144000" cy="6858000" type="screen4x3"/>
  <p:notesSz cx="6797675" cy="9926638"/>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8B2"/>
    <a:srgbClr val="0087BE"/>
    <a:srgbClr val="0082BE"/>
    <a:srgbClr val="0082B8"/>
    <a:srgbClr val="0082B4"/>
    <a:srgbClr val="0082AE"/>
    <a:srgbClr val="0078AE"/>
    <a:srgbClr val="0A78A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173" autoAdjust="0"/>
    <p:restoredTop sz="94660"/>
  </p:normalViewPr>
  <p:slideViewPr>
    <p:cSldViewPr>
      <p:cViewPr>
        <p:scale>
          <a:sx n="80" d="100"/>
          <a:sy n="80" d="100"/>
        </p:scale>
        <p:origin x="-2598" y="-924"/>
      </p:cViewPr>
      <p:guideLst>
        <p:guide orient="horz" pos="2160"/>
        <p:guide pos="2880"/>
      </p:guideLst>
    </p:cSldViewPr>
  </p:slideViewPr>
  <p:notesTextViewPr>
    <p:cViewPr>
      <p:scale>
        <a:sx n="1" d="1"/>
        <a:sy n="1" d="1"/>
      </p:scale>
      <p:origin x="0" y="0"/>
    </p:cViewPr>
  </p:notesTextViewPr>
  <p:sorterViewPr>
    <p:cViewPr>
      <p:scale>
        <a:sx n="40" d="100"/>
        <a:sy n="4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handoutMaster" Target="handoutMasters/handoutMaster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presProps" Target="presProps.xml"/><Relationship Id="rId9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B68BDC01-2C94-4E61-8812-0CAF94125C29}" type="datetimeFigureOut">
              <a:rPr lang="en-US" smtClean="0"/>
              <a:t>6/13/2016</a:t>
            </a:fld>
            <a:endParaRPr lang="en-US"/>
          </a:p>
        </p:txBody>
      </p:sp>
      <p:sp>
        <p:nvSpPr>
          <p:cNvPr id="4" name="Footer Placehold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EFDE6337-C0F6-4DDE-B24A-F56DBB671B89}" type="slidenum">
              <a:rPr lang="en-US" smtClean="0"/>
              <a:t>‹#›</a:t>
            </a:fld>
            <a:endParaRPr lang="en-US"/>
          </a:p>
        </p:txBody>
      </p:sp>
    </p:spTree>
    <p:extLst>
      <p:ext uri="{BB962C8B-B14F-4D97-AF65-F5344CB8AC3E}">
        <p14:creationId xmlns:p14="http://schemas.microsoft.com/office/powerpoint/2010/main" val="2768953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pPr>
              <a:defRPr/>
            </a:pPr>
            <a:fld id="{7472D4DB-24C3-43B8-8E4A-324AA65BA7B2}" type="datetimeFigureOut">
              <a:rPr lang="en-US"/>
              <a:pPr>
                <a:defRPr/>
              </a:pPr>
              <a:t>6/13/2016</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pPr>
              <a:defRPr/>
            </a:pPr>
            <a:fld id="{B9A4C6B6-9186-44B6-AEB1-8528D7C6E6ED}" type="slidenum">
              <a:rPr lang="en-US"/>
              <a:pPr>
                <a:defRPr/>
              </a:pPr>
              <a:t>‹#›</a:t>
            </a:fld>
            <a:endParaRPr lang="en-US"/>
          </a:p>
        </p:txBody>
      </p:sp>
    </p:spTree>
    <p:extLst>
      <p:ext uri="{BB962C8B-B14F-4D97-AF65-F5344CB8AC3E}">
        <p14:creationId xmlns:p14="http://schemas.microsoft.com/office/powerpoint/2010/main" val="9608395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93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r-FR" altLang="en-US" smtClean="0"/>
          </a:p>
        </p:txBody>
      </p:sp>
      <p:sp>
        <p:nvSpPr>
          <p:cNvPr id="993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73F7F4CD-5A2B-4A1D-8B87-5C9A7D9D05CF}" type="slidenum">
              <a:rPr lang="en-US" altLang="en-US" smtClean="0">
                <a:solidFill>
                  <a:srgbClr val="000000"/>
                </a:solidFill>
              </a:rPr>
              <a:pPr>
                <a:spcBef>
                  <a:spcPct val="0"/>
                </a:spcBef>
              </a:pPr>
              <a:t>2</a:t>
            </a:fld>
            <a:endParaRPr lang="en-US" altLang="en-US" smtClean="0">
              <a:solidFill>
                <a:srgbClr val="000000"/>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ksz.fgov.be/"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userDrawn="1"/>
        </p:nvSpPr>
        <p:spPr bwMode="auto">
          <a:xfrm>
            <a:off x="4787900" y="4652963"/>
            <a:ext cx="4216400" cy="1384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defRPr/>
            </a:pPr>
            <a:endParaRPr lang="nl-BE" altLang="en-US" sz="1200" dirty="0" smtClean="0"/>
          </a:p>
          <a:p>
            <a:pPr>
              <a:defRPr/>
            </a:pPr>
            <a:endParaRPr lang="nl-BE" altLang="en-US" sz="1200" dirty="0" smtClean="0"/>
          </a:p>
          <a:p>
            <a:pPr>
              <a:defRPr/>
            </a:pPr>
            <a:endParaRPr lang="nl-BE" altLang="en-US" sz="1200" dirty="0" smtClean="0"/>
          </a:p>
          <a:p>
            <a:pPr>
              <a:defRPr/>
            </a:pPr>
            <a:r>
              <a:rPr lang="nl-BE" altLang="en-US" sz="1200" dirty="0" smtClean="0"/>
              <a:t>Kruispuntbank van de Sociale Zekerheid</a:t>
            </a:r>
          </a:p>
          <a:p>
            <a:pPr>
              <a:defRPr/>
            </a:pPr>
            <a:r>
              <a:rPr lang="nl-NL" altLang="en-US" sz="1200" dirty="0" smtClean="0"/>
              <a:t>Willebroekkaai 38 </a:t>
            </a:r>
          </a:p>
          <a:p>
            <a:pPr>
              <a:defRPr/>
            </a:pPr>
            <a:r>
              <a:rPr lang="nl-BE" altLang="en-US" sz="1200" dirty="0" smtClean="0"/>
              <a:t>B-1000 Brussel</a:t>
            </a:r>
          </a:p>
          <a:p>
            <a:pPr>
              <a:defRPr/>
            </a:pPr>
            <a:r>
              <a:rPr lang="nl-BE" altLang="en-US" sz="1200" dirty="0" smtClean="0"/>
              <a:t>Website KSZ: </a:t>
            </a:r>
            <a:r>
              <a:rPr lang="nl-BE" altLang="en-US" sz="1200" dirty="0" smtClean="0">
                <a:hlinkClick r:id="rId2"/>
              </a:rPr>
              <a:t>www.ksz-bcss.fgov.be</a:t>
            </a:r>
            <a:endParaRPr lang="nl-BE" altLang="en-US" sz="1200" dirty="0" smtClean="0"/>
          </a:p>
        </p:txBody>
      </p:sp>
      <p:pic>
        <p:nvPicPr>
          <p:cNvPr id="5" name="Picture 2" descr="logo"/>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50825" y="188913"/>
            <a:ext cx="2663825" cy="1065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1556792"/>
            <a:ext cx="7772400" cy="1470025"/>
          </a:xfrm>
        </p:spPr>
        <p:txBody>
          <a:bodyPr/>
          <a:lstStyle>
            <a:lvl1pPr>
              <a:defRPr sz="4000" b="0"/>
            </a:lvl1pPr>
          </a:lstStyle>
          <a:p>
            <a:r>
              <a:rPr lang="en-US" smtClean="0"/>
              <a:t>Click to edit Master title style</a:t>
            </a:r>
            <a:endParaRPr lang="en-GB"/>
          </a:p>
        </p:txBody>
      </p:sp>
      <p:sp>
        <p:nvSpPr>
          <p:cNvPr id="3" name="Subtitle 2"/>
          <p:cNvSpPr>
            <a:spLocks noGrp="1"/>
          </p:cNvSpPr>
          <p:nvPr>
            <p:ph type="subTitle" idx="1"/>
          </p:nvPr>
        </p:nvSpPr>
        <p:spPr>
          <a:xfrm>
            <a:off x="1371600" y="2996952"/>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6" name="Date Placeholder 3"/>
          <p:cNvSpPr>
            <a:spLocks noGrp="1"/>
          </p:cNvSpPr>
          <p:nvPr>
            <p:ph type="dt" sz="half" idx="10"/>
          </p:nvPr>
        </p:nvSpPr>
        <p:spPr>
          <a:xfrm>
            <a:off x="6911975" y="6453188"/>
            <a:ext cx="2133600" cy="293687"/>
          </a:xfrm>
          <a:prstGeom prst="rect">
            <a:avLst/>
          </a:prstGeom>
        </p:spPr>
        <p:txBody>
          <a:bodyPr/>
          <a:lstStyle>
            <a:lvl1pPr algn="r" fontAlgn="auto">
              <a:spcBef>
                <a:spcPts val="0"/>
              </a:spcBef>
              <a:spcAft>
                <a:spcPts val="0"/>
              </a:spcAft>
              <a:defRPr sz="1000">
                <a:solidFill>
                  <a:schemeClr val="bg1">
                    <a:lumMod val="50000"/>
                  </a:schemeClr>
                </a:solidFill>
                <a:latin typeface="+mn-lt"/>
                <a:cs typeface="+mn-cs"/>
              </a:defRPr>
            </a:lvl1pPr>
          </a:lstStyle>
          <a:p>
            <a:pPr>
              <a:defRPr/>
            </a:pPr>
            <a:r>
              <a:rPr lang="en-GB"/>
              <a:t>09/2015</a:t>
            </a:r>
          </a:p>
        </p:txBody>
      </p:sp>
    </p:spTree>
    <p:extLst>
      <p:ext uri="{BB962C8B-B14F-4D97-AF65-F5344CB8AC3E}">
        <p14:creationId xmlns:p14="http://schemas.microsoft.com/office/powerpoint/2010/main" val="17794614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467544" y="188640"/>
            <a:ext cx="8229600" cy="922114"/>
          </a:xfrm>
          <a:prstGeom prst="rect">
            <a:avLst/>
          </a:prstGeom>
        </p:spPr>
        <p:txBody>
          <a:bodyPr rtlCol="0">
            <a:normAutofit/>
          </a:bodyPr>
          <a:lstStyle>
            <a:lvl1pPr>
              <a:defRPr sz="4000" b="0">
                <a:solidFill>
                  <a:srgbClr val="0087BE"/>
                </a:solidFill>
              </a:defRPr>
            </a:lvl1pPr>
          </a:lstStyle>
          <a:p>
            <a:r>
              <a:rPr lang="en-US" dirty="0" smtClean="0"/>
              <a:t>Click to edit Master title style</a:t>
            </a:r>
            <a:endParaRPr lang="en-GB" dirty="0"/>
          </a:p>
        </p:txBody>
      </p:sp>
      <p:sp>
        <p:nvSpPr>
          <p:cNvPr id="8" name="Text Placeholder 2"/>
          <p:cNvSpPr>
            <a:spLocks noGrp="1"/>
          </p:cNvSpPr>
          <p:nvPr>
            <p:ph idx="1"/>
          </p:nvPr>
        </p:nvSpPr>
        <p:spPr>
          <a:xfrm>
            <a:off x="457200" y="1196752"/>
            <a:ext cx="8229600" cy="5112568"/>
          </a:xfrm>
          <a:prstGeom prst="rect">
            <a:avLst/>
          </a:prstGeom>
        </p:spPr>
        <p:txBody>
          <a:bodyPr rtlCol="0">
            <a:normAutofit/>
          </a:bodyPr>
          <a:lstStyle>
            <a:lvl1pPr>
              <a:defRPr sz="2400"/>
            </a:lvl1pPr>
            <a:lvl2pPr marL="742950" indent="-285750">
              <a:buFont typeface="Calibri" panose="020F0502020204030204" pitchFamily="34" charset="0"/>
              <a:buChar char="-"/>
              <a:defRPr sz="2000"/>
            </a:lvl2pPr>
            <a:lvl3pPr>
              <a:defRPr sz="1600"/>
            </a:lvl3pPr>
            <a:lvl4pPr marL="1600200" indent="-228600">
              <a:buFont typeface="Calibri" panose="020F0502020204030204" pitchFamily="34" charset="0"/>
              <a:buChar char="-"/>
              <a:defRPr sz="1600"/>
            </a:lvl4pPr>
            <a:lvl5pPr>
              <a:defRPr sz="1600"/>
            </a:lvl5p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endParaRPr lang="en-GB" noProof="0" dirty="0" smtClean="0"/>
          </a:p>
        </p:txBody>
      </p:sp>
      <p:sp>
        <p:nvSpPr>
          <p:cNvPr id="4" name="Slide Number Placeholder 5"/>
          <p:cNvSpPr>
            <a:spLocks noGrp="1"/>
          </p:cNvSpPr>
          <p:nvPr>
            <p:ph type="sldNum" sz="quarter" idx="10"/>
          </p:nvPr>
        </p:nvSpPr>
        <p:spPr/>
        <p:txBody>
          <a:bodyPr/>
          <a:lstStyle>
            <a:lvl1pPr>
              <a:defRPr/>
            </a:lvl1pPr>
          </a:lstStyle>
          <a:p>
            <a:pPr>
              <a:defRPr/>
            </a:pPr>
            <a:fld id="{84AEDDD6-2727-439E-A96F-E9FD4CA77376}" type="slidenum">
              <a:rPr lang="en-GB"/>
              <a:pPr>
                <a:defRPr/>
              </a:pPr>
              <a:t>‹#›</a:t>
            </a:fld>
            <a:endParaRPr lang="en-GB" dirty="0"/>
          </a:p>
        </p:txBody>
      </p:sp>
      <p:sp>
        <p:nvSpPr>
          <p:cNvPr id="5" name="Date Placeholder 1"/>
          <p:cNvSpPr>
            <a:spLocks noGrp="1"/>
          </p:cNvSpPr>
          <p:nvPr>
            <p:ph type="dt" sz="half" idx="11"/>
          </p:nvPr>
        </p:nvSpPr>
        <p:spPr>
          <a:xfrm>
            <a:off x="468313" y="6381750"/>
            <a:ext cx="2133600" cy="365125"/>
          </a:xfrm>
          <a:prstGeom prst="rect">
            <a:avLst/>
          </a:prstGeom>
        </p:spPr>
        <p:txBody>
          <a:bodyPr/>
          <a:lstStyle>
            <a:lvl1pPr fontAlgn="auto">
              <a:spcBef>
                <a:spcPts val="0"/>
              </a:spcBef>
              <a:spcAft>
                <a:spcPts val="0"/>
              </a:spcAft>
              <a:defRPr sz="1200">
                <a:latin typeface="+mn-lt"/>
                <a:cs typeface="+mn-cs"/>
              </a:defRPr>
            </a:lvl1pPr>
          </a:lstStyle>
          <a:p>
            <a:pPr>
              <a:defRPr/>
            </a:pPr>
            <a:endParaRPr lang="en-GB"/>
          </a:p>
        </p:txBody>
      </p:sp>
    </p:spTree>
    <p:extLst>
      <p:ext uri="{BB962C8B-B14F-4D97-AF65-F5344CB8AC3E}">
        <p14:creationId xmlns:p14="http://schemas.microsoft.com/office/powerpoint/2010/main" val="155389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3"/>
          <p:cNvSpPr>
            <a:spLocks noGrp="1"/>
          </p:cNvSpPr>
          <p:nvPr>
            <p:ph type="sldNum" sz="quarter" idx="10"/>
          </p:nvPr>
        </p:nvSpPr>
        <p:spPr/>
        <p:txBody>
          <a:bodyPr/>
          <a:lstStyle>
            <a:lvl1pPr>
              <a:defRPr/>
            </a:lvl1pPr>
          </a:lstStyle>
          <a:p>
            <a:pPr>
              <a:defRPr/>
            </a:pPr>
            <a:fld id="{99D811F3-C16F-4DB2-A42F-0DEC8D6A8BE4}" type="slidenum">
              <a:rPr lang="en-GB"/>
              <a:pPr>
                <a:defRPr/>
              </a:pPr>
              <a:t>‹#›</a:t>
            </a:fld>
            <a:endParaRPr lang="en-GB"/>
          </a:p>
        </p:txBody>
      </p:sp>
      <p:sp>
        <p:nvSpPr>
          <p:cNvPr id="3" name="Date Placeholder 1"/>
          <p:cNvSpPr>
            <a:spLocks noGrp="1"/>
          </p:cNvSpPr>
          <p:nvPr>
            <p:ph type="dt" sz="half" idx="11"/>
          </p:nvPr>
        </p:nvSpPr>
        <p:spPr>
          <a:xfrm>
            <a:off x="468313" y="6381750"/>
            <a:ext cx="2133600" cy="365125"/>
          </a:xfrm>
          <a:prstGeom prst="rect">
            <a:avLst/>
          </a:prstGeom>
        </p:spPr>
        <p:txBody>
          <a:bodyPr/>
          <a:lstStyle>
            <a:lvl1pPr fontAlgn="auto">
              <a:spcBef>
                <a:spcPts val="0"/>
              </a:spcBef>
              <a:spcAft>
                <a:spcPts val="0"/>
              </a:spcAft>
              <a:defRPr sz="1200">
                <a:latin typeface="+mn-lt"/>
                <a:cs typeface="+mn-cs"/>
              </a:defRPr>
            </a:lvl1pPr>
          </a:lstStyle>
          <a:p>
            <a:pPr>
              <a:defRPr/>
            </a:pPr>
            <a:endParaRPr lang="en-GB"/>
          </a:p>
        </p:txBody>
      </p:sp>
    </p:spTree>
    <p:extLst>
      <p:ext uri="{BB962C8B-B14F-4D97-AF65-F5344CB8AC3E}">
        <p14:creationId xmlns:p14="http://schemas.microsoft.com/office/powerpoint/2010/main" val="11473217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268760"/>
            <a:ext cx="4038600" cy="48574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4648200" y="1268760"/>
            <a:ext cx="4038600" cy="48574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8" name="Title Placeholder 1"/>
          <p:cNvSpPr>
            <a:spLocks noGrp="1"/>
          </p:cNvSpPr>
          <p:nvPr>
            <p:ph type="title"/>
          </p:nvPr>
        </p:nvSpPr>
        <p:spPr>
          <a:xfrm>
            <a:off x="467544" y="188640"/>
            <a:ext cx="8229600" cy="922114"/>
          </a:xfrm>
          <a:prstGeom prst="rect">
            <a:avLst/>
          </a:prstGeom>
        </p:spPr>
        <p:txBody>
          <a:bodyPr rtlCol="0">
            <a:normAutofit/>
          </a:bodyPr>
          <a:lstStyle>
            <a:lvl1pPr>
              <a:defRPr sz="4000" b="0">
                <a:solidFill>
                  <a:srgbClr val="0087BE"/>
                </a:solidFill>
              </a:defRPr>
            </a:lvl1pPr>
          </a:lstStyle>
          <a:p>
            <a:r>
              <a:rPr lang="en-US" dirty="0" smtClean="0"/>
              <a:t>Click to edit Master title style</a:t>
            </a:r>
            <a:endParaRPr lang="en-GB" dirty="0"/>
          </a:p>
        </p:txBody>
      </p:sp>
      <p:sp>
        <p:nvSpPr>
          <p:cNvPr id="5" name="Slide Number Placeholder 6"/>
          <p:cNvSpPr>
            <a:spLocks noGrp="1"/>
          </p:cNvSpPr>
          <p:nvPr>
            <p:ph type="sldNum" sz="quarter" idx="10"/>
          </p:nvPr>
        </p:nvSpPr>
        <p:spPr/>
        <p:txBody>
          <a:bodyPr/>
          <a:lstStyle>
            <a:lvl1pPr>
              <a:defRPr/>
            </a:lvl1pPr>
          </a:lstStyle>
          <a:p>
            <a:pPr>
              <a:defRPr/>
            </a:pPr>
            <a:fld id="{A5F37D79-5435-4A72-95CC-13718149D69C}" type="slidenum">
              <a:rPr lang="en-GB"/>
              <a:pPr>
                <a:defRPr/>
              </a:pPr>
              <a:t>‹#›</a:t>
            </a:fld>
            <a:endParaRPr lang="en-GB"/>
          </a:p>
        </p:txBody>
      </p:sp>
      <p:sp>
        <p:nvSpPr>
          <p:cNvPr id="6" name="Date Placeholder 1"/>
          <p:cNvSpPr>
            <a:spLocks noGrp="1"/>
          </p:cNvSpPr>
          <p:nvPr>
            <p:ph type="dt" sz="half" idx="11"/>
          </p:nvPr>
        </p:nvSpPr>
        <p:spPr>
          <a:xfrm>
            <a:off x="468313" y="6381750"/>
            <a:ext cx="2133600" cy="365125"/>
          </a:xfrm>
          <a:prstGeom prst="rect">
            <a:avLst/>
          </a:prstGeom>
        </p:spPr>
        <p:txBody>
          <a:bodyPr/>
          <a:lstStyle>
            <a:lvl1pPr fontAlgn="auto">
              <a:spcBef>
                <a:spcPts val="0"/>
              </a:spcBef>
              <a:spcAft>
                <a:spcPts val="0"/>
              </a:spcAft>
              <a:defRPr sz="1200">
                <a:latin typeface="+mn-lt"/>
                <a:cs typeface="+mn-cs"/>
              </a:defRPr>
            </a:lvl1pPr>
          </a:lstStyle>
          <a:p>
            <a:pPr>
              <a:defRPr/>
            </a:pPr>
            <a:endParaRPr lang="en-GB"/>
          </a:p>
        </p:txBody>
      </p:sp>
    </p:spTree>
    <p:extLst>
      <p:ext uri="{BB962C8B-B14F-4D97-AF65-F5344CB8AC3E}">
        <p14:creationId xmlns:p14="http://schemas.microsoft.com/office/powerpoint/2010/main" val="11647343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ussentitel">
    <p:spTree>
      <p:nvGrpSpPr>
        <p:cNvPr id="1" name=""/>
        <p:cNvGrpSpPr/>
        <p:nvPr/>
      </p:nvGrpSpPr>
      <p:grpSpPr>
        <a:xfrm>
          <a:off x="0" y="0"/>
          <a:ext cx="0" cy="0"/>
          <a:chOff x="0" y="0"/>
          <a:chExt cx="0" cy="0"/>
        </a:xfrm>
      </p:grpSpPr>
      <p:sp>
        <p:nvSpPr>
          <p:cNvPr id="2" name="Tekstvak 4"/>
          <p:cNvSpPr txBox="1">
            <a:spLocks noChangeArrowheads="1"/>
          </p:cNvSpPr>
          <p:nvPr userDrawn="1"/>
        </p:nvSpPr>
        <p:spPr bwMode="auto">
          <a:xfrm>
            <a:off x="430213" y="1662113"/>
            <a:ext cx="8283575" cy="2308225"/>
          </a:xfrm>
          <a:prstGeom prst="rect">
            <a:avLst/>
          </a:prstGeom>
          <a:noFill/>
          <a:ln w="9525">
            <a:solidFill>
              <a:srgbClr val="019CE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eaLnBrk="1" hangingPunct="1">
              <a:defRPr/>
            </a:pPr>
            <a:endParaRPr lang="nl-BE" altLang="en-US" sz="4800" smtClean="0">
              <a:solidFill>
                <a:srgbClr val="0087BE"/>
              </a:solidFill>
            </a:endParaRPr>
          </a:p>
          <a:p>
            <a:pPr algn="ctr" eaLnBrk="1" hangingPunct="1">
              <a:defRPr/>
            </a:pPr>
            <a:endParaRPr lang="nl-BE" altLang="en-US" sz="4800" smtClean="0">
              <a:solidFill>
                <a:srgbClr val="0087BE"/>
              </a:solidFill>
            </a:endParaRPr>
          </a:p>
          <a:p>
            <a:pPr algn="ctr" eaLnBrk="1" hangingPunct="1">
              <a:defRPr/>
            </a:pPr>
            <a:endParaRPr lang="nl-BE" altLang="en-US" sz="4800" smtClean="0">
              <a:solidFill>
                <a:srgbClr val="0087BE"/>
              </a:solidFill>
            </a:endParaRPr>
          </a:p>
        </p:txBody>
      </p:sp>
      <p:sp>
        <p:nvSpPr>
          <p:cNvPr id="3" name="Slide Number Placeholder 2"/>
          <p:cNvSpPr>
            <a:spLocks noGrp="1"/>
          </p:cNvSpPr>
          <p:nvPr>
            <p:ph type="sldNum" sz="quarter" idx="10"/>
          </p:nvPr>
        </p:nvSpPr>
        <p:spPr/>
        <p:txBody>
          <a:bodyPr/>
          <a:lstStyle>
            <a:lvl1pPr>
              <a:defRPr/>
            </a:lvl1pPr>
          </a:lstStyle>
          <a:p>
            <a:pPr>
              <a:defRPr/>
            </a:pPr>
            <a:fld id="{EF66DDCB-4F40-4F8C-A2FE-269D135B5A13}" type="slidenum">
              <a:rPr lang="en-GB"/>
              <a:pPr>
                <a:defRPr/>
              </a:pPr>
              <a:t>‹#›</a:t>
            </a:fld>
            <a:endParaRPr lang="en-GB" dirty="0"/>
          </a:p>
        </p:txBody>
      </p:sp>
    </p:spTree>
    <p:extLst>
      <p:ext uri="{BB962C8B-B14F-4D97-AF65-F5344CB8AC3E}">
        <p14:creationId xmlns:p14="http://schemas.microsoft.com/office/powerpoint/2010/main" val="29245084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TextBox 12"/>
          <p:cNvSpPr txBox="1">
            <a:spLocks noChangeArrowheads="1"/>
          </p:cNvSpPr>
          <p:nvPr userDrawn="1"/>
        </p:nvSpPr>
        <p:spPr bwMode="auto">
          <a:xfrm>
            <a:off x="4760016" y="3935958"/>
            <a:ext cx="3887787"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defRPr/>
            </a:pPr>
            <a:endParaRPr lang="en-US" sz="1600" dirty="0" smtClean="0">
              <a:solidFill>
                <a:srgbClr val="0D0D0D"/>
              </a:solidFill>
              <a:sym typeface="Arial" charset="0"/>
            </a:endParaRPr>
          </a:p>
          <a:p>
            <a:pPr>
              <a:defRPr/>
            </a:pPr>
            <a:endParaRPr lang="en-US" sz="1600" dirty="0" smtClean="0">
              <a:solidFill>
                <a:srgbClr val="0D0D0D"/>
              </a:solidFill>
              <a:sym typeface="Arial" charset="0"/>
            </a:endParaRPr>
          </a:p>
          <a:p>
            <a:pPr>
              <a:defRPr/>
            </a:pPr>
            <a:r>
              <a:rPr lang="en-US" sz="1600" dirty="0" smtClean="0">
                <a:solidFill>
                  <a:srgbClr val="7F7F7F"/>
                </a:solidFill>
                <a:sym typeface="Arial" charset="0"/>
              </a:rPr>
              <a:t>https://www.ksz.fgov.be</a:t>
            </a:r>
            <a:endParaRPr lang="fr-BE" sz="1600" dirty="0" smtClean="0">
              <a:solidFill>
                <a:srgbClr val="7F7F7F"/>
              </a:solidFill>
              <a:sym typeface="Arial" charset="0"/>
            </a:endParaRPr>
          </a:p>
          <a:p>
            <a:pPr>
              <a:defRPr/>
            </a:pPr>
            <a:r>
              <a:rPr lang="en-US" sz="1600" dirty="0" smtClean="0">
                <a:solidFill>
                  <a:srgbClr val="7F7F7F"/>
                </a:solidFill>
                <a:sym typeface="Arial" charset="0"/>
              </a:rPr>
              <a:t>https://www.socialsecurity.be</a:t>
            </a:r>
          </a:p>
        </p:txBody>
      </p:sp>
      <p:pic>
        <p:nvPicPr>
          <p:cNvPr id="6" name="Picture 2" descr="http://fr.hdyo.org/assets/ask-question-2-ce96e3e01c85a38a0d39c61cfae6d42c.jpg"/>
          <p:cNvPicPr>
            <a:picLocks noChangeAspect="1" noChangeArrowheads="1"/>
          </p:cNvPicPr>
          <p:nvPr userDrawn="1"/>
        </p:nvPicPr>
        <p:blipFill>
          <a:blip r:embed="rId2">
            <a:duotone>
              <a:schemeClr val="accent5">
                <a:shade val="45000"/>
                <a:satMod val="135000"/>
              </a:schemeClr>
              <a:prstClr val="white"/>
            </a:duotone>
            <a:extLst>
              <a:ext uri="{28A0092B-C50C-407E-A947-70E740481C1C}">
                <a14:useLocalDpi xmlns:a14="http://schemas.microsoft.com/office/drawing/2010/main"/>
              </a:ext>
            </a:extLst>
          </a:blip>
          <a:srcRect/>
          <a:stretch>
            <a:fillRect/>
          </a:stretch>
        </p:blipFill>
        <p:spPr bwMode="auto">
          <a:xfrm>
            <a:off x="247226" y="908720"/>
            <a:ext cx="4176464" cy="4176464"/>
          </a:xfrm>
          <a:prstGeom prst="rect">
            <a:avLst/>
          </a:prstGeom>
          <a:noFill/>
          <a:extLst>
            <a:ext uri="{909E8E84-426E-40DD-AFC4-6F175D3DCCD1}">
              <a14:hiddenFill xmlns:a14="http://schemas.microsoft.com/office/drawing/2010/main">
                <a:solidFill>
                  <a:srgbClr val="FFFFFF"/>
                </a:solidFill>
              </a14:hiddenFill>
            </a:ext>
          </a:extLst>
        </p:spPr>
      </p:pic>
      <p:sp>
        <p:nvSpPr>
          <p:cNvPr id="7" name="Slide Number Placeholder 5"/>
          <p:cNvSpPr>
            <a:spLocks noGrp="1"/>
          </p:cNvSpPr>
          <p:nvPr>
            <p:ph type="sldNum" sz="quarter" idx="10"/>
          </p:nvPr>
        </p:nvSpPr>
        <p:spPr/>
        <p:txBody>
          <a:bodyPr/>
          <a:lstStyle>
            <a:lvl1pPr>
              <a:defRPr/>
            </a:lvl1pPr>
          </a:lstStyle>
          <a:p>
            <a:pPr>
              <a:defRPr/>
            </a:pPr>
            <a:fld id="{97CCC5E9-F9D9-46F9-AA92-085E1A182B77}" type="slidenum">
              <a:rPr lang="en-GB"/>
              <a:pPr>
                <a:defRPr/>
              </a:pPr>
              <a:t>‹#›</a:t>
            </a:fld>
            <a:endParaRPr lang="en-GB"/>
          </a:p>
        </p:txBody>
      </p:sp>
    </p:spTree>
    <p:extLst>
      <p:ext uri="{BB962C8B-B14F-4D97-AF65-F5344CB8AC3E}">
        <p14:creationId xmlns:p14="http://schemas.microsoft.com/office/powerpoint/2010/main" val="14356969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1_tussentitel">
    <p:spTree>
      <p:nvGrpSpPr>
        <p:cNvPr id="1" name=""/>
        <p:cNvGrpSpPr/>
        <p:nvPr/>
      </p:nvGrpSpPr>
      <p:grpSpPr>
        <a:xfrm>
          <a:off x="0" y="0"/>
          <a:ext cx="0" cy="0"/>
          <a:chOff x="0" y="0"/>
          <a:chExt cx="0" cy="0"/>
        </a:xfrm>
      </p:grpSpPr>
      <p:sp>
        <p:nvSpPr>
          <p:cNvPr id="3" name="TextBox 2"/>
          <p:cNvSpPr txBox="1">
            <a:spLocks noChangeArrowheads="1"/>
          </p:cNvSpPr>
          <p:nvPr userDrawn="1"/>
        </p:nvSpPr>
        <p:spPr bwMode="auto">
          <a:xfrm>
            <a:off x="900113" y="1341438"/>
            <a:ext cx="74168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endParaRPr lang="en-US" altLang="en-US" smtClean="0"/>
          </a:p>
        </p:txBody>
      </p:sp>
      <p:sp>
        <p:nvSpPr>
          <p:cNvPr id="5" name="Content Placeholder 2"/>
          <p:cNvSpPr>
            <a:spLocks noGrp="1"/>
          </p:cNvSpPr>
          <p:nvPr>
            <p:ph idx="1"/>
          </p:nvPr>
        </p:nvSpPr>
        <p:spPr>
          <a:xfrm>
            <a:off x="467544" y="2276872"/>
            <a:ext cx="8219256" cy="1296144"/>
          </a:xfrm>
          <a:ln w="19050">
            <a:solidFill>
              <a:srgbClr val="0082B8"/>
            </a:solidFill>
          </a:ln>
        </p:spPr>
        <p:txBody>
          <a:bodyPr/>
          <a:lstStyle>
            <a:lvl1pPr marL="0" indent="0" algn="ctr">
              <a:buNone/>
              <a:defRPr lang="en-US" altLang="en-US" sz="3200" kern="1200" dirty="0" smtClean="0">
                <a:solidFill>
                  <a:srgbClr val="0078B2"/>
                </a:solidFill>
                <a:latin typeface="+mn-lt"/>
                <a:ea typeface="+mn-ea"/>
                <a:cs typeface="+mn-cs"/>
              </a:defRPr>
            </a:lvl1pPr>
          </a:lstStyle>
          <a:p>
            <a:pPr lvl="0"/>
            <a:endParaRPr lang="en-US" altLang="en-US" dirty="0" smtClean="0"/>
          </a:p>
        </p:txBody>
      </p:sp>
      <p:sp>
        <p:nvSpPr>
          <p:cNvPr id="4" name="Slide Number Placeholder 2"/>
          <p:cNvSpPr>
            <a:spLocks noGrp="1"/>
          </p:cNvSpPr>
          <p:nvPr>
            <p:ph type="sldNum" sz="quarter" idx="10"/>
          </p:nvPr>
        </p:nvSpPr>
        <p:spPr/>
        <p:txBody>
          <a:bodyPr/>
          <a:lstStyle>
            <a:lvl1pPr>
              <a:defRPr/>
            </a:lvl1pPr>
          </a:lstStyle>
          <a:p>
            <a:pPr>
              <a:defRPr/>
            </a:pPr>
            <a:fld id="{7A581544-C7E5-4496-85B9-B0A4BDFE3E45}" type="slidenum">
              <a:rPr lang="en-GB"/>
              <a:pPr>
                <a:defRPr/>
              </a:pPr>
              <a:t>‹#›</a:t>
            </a:fld>
            <a:endParaRPr lang="en-GB" dirty="0"/>
          </a:p>
        </p:txBody>
      </p:sp>
    </p:spTree>
    <p:extLst>
      <p:ext uri="{BB962C8B-B14F-4D97-AF65-F5344CB8AC3E}">
        <p14:creationId xmlns:p14="http://schemas.microsoft.com/office/powerpoint/2010/main" val="32250141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pic>
        <p:nvPicPr>
          <p:cNvPr id="1028" name="Picture 6"/>
          <p:cNvPicPr>
            <a:picLocks noChangeAspect="1"/>
          </p:cNvPicPr>
          <p:nvPr userDrawn="1"/>
        </p:nvPicPr>
        <p:blipFill>
          <a:blip r:embed="rId9">
            <a:extLst>
              <a:ext uri="{28A0092B-C50C-407E-A947-70E740481C1C}">
                <a14:useLocalDpi xmlns:a14="http://schemas.microsoft.com/office/drawing/2010/main" val="0"/>
              </a:ext>
            </a:extLst>
          </a:blip>
          <a:srcRect/>
          <a:stretch>
            <a:fillRect/>
          </a:stretch>
        </p:blipFill>
        <p:spPr bwMode="auto">
          <a:xfrm>
            <a:off x="8343900" y="6489700"/>
            <a:ext cx="3683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9" name="TextBox 7"/>
          <p:cNvSpPr txBox="1">
            <a:spLocks noChangeArrowheads="1"/>
          </p:cNvSpPr>
          <p:nvPr userDrawn="1"/>
        </p:nvSpPr>
        <p:spPr bwMode="auto">
          <a:xfrm>
            <a:off x="468313" y="6678613"/>
            <a:ext cx="7559675" cy="179387"/>
          </a:xfrm>
          <a:prstGeom prst="rect">
            <a:avLst/>
          </a:prstGeom>
          <a:solidFill>
            <a:srgbClr val="0080BB"/>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defRPr/>
            </a:pPr>
            <a:endParaRPr lang="en-US" smtClean="0"/>
          </a:p>
        </p:txBody>
      </p:sp>
      <p:sp>
        <p:nvSpPr>
          <p:cNvPr id="6" name="Slide Number Placeholder 5"/>
          <p:cNvSpPr>
            <a:spLocks noGrp="1"/>
          </p:cNvSpPr>
          <p:nvPr>
            <p:ph type="sldNum" sz="quarter" idx="4"/>
          </p:nvPr>
        </p:nvSpPr>
        <p:spPr>
          <a:xfrm>
            <a:off x="8343900" y="6489700"/>
            <a:ext cx="750888" cy="365125"/>
          </a:xfrm>
          <a:prstGeom prst="rect">
            <a:avLst/>
          </a:prstGeom>
        </p:spPr>
        <p:txBody>
          <a:bodyPr vert="horz" lIns="91440" tIns="45720" rIns="91440" bIns="45720" rtlCol="0" anchor="ctr"/>
          <a:lstStyle>
            <a:lvl1pPr algn="r" fontAlgn="auto">
              <a:spcBef>
                <a:spcPts val="0"/>
              </a:spcBef>
              <a:spcAft>
                <a:spcPts val="0"/>
              </a:spcAft>
              <a:defRPr sz="1000">
                <a:solidFill>
                  <a:schemeClr val="bg1">
                    <a:lumMod val="50000"/>
                  </a:schemeClr>
                </a:solidFill>
                <a:latin typeface="+mn-lt"/>
                <a:cs typeface="+mn-cs"/>
              </a:defRPr>
            </a:lvl1pPr>
          </a:lstStyle>
          <a:p>
            <a:pPr>
              <a:defRPr/>
            </a:pPr>
            <a:fld id="{21B2A7D7-3B07-4F16-B17F-21A2F67651B8}" type="slidenum">
              <a:rPr lang="en-GB"/>
              <a:pPr>
                <a:defRPr/>
              </a:pPr>
              <a:t>‹#›</a:t>
            </a:fld>
            <a:endParaRPr lang="en-GB" dirty="0"/>
          </a:p>
        </p:txBody>
      </p:sp>
    </p:spTree>
  </p:cSld>
  <p:clrMap bg1="lt1" tx1="dk1" bg2="lt2" tx2="dk2" accent1="accent1" accent2="accent2" accent3="accent3" accent4="accent4" accent5="accent5" accent6="accent6" hlink="hlink" folHlink="folHlink"/>
  <p:sldLayoutIdLst>
    <p:sldLayoutId id="2147483897" r:id="rId1"/>
    <p:sldLayoutId id="2147483898" r:id="rId2"/>
    <p:sldLayoutId id="2147483899" r:id="rId3"/>
    <p:sldLayoutId id="2147483900" r:id="rId4"/>
    <p:sldLayoutId id="2147483901" r:id="rId5"/>
    <p:sldLayoutId id="2147483902" r:id="rId6"/>
    <p:sldLayoutId id="2147483903" r:id="rId7"/>
  </p:sldLayoutIdLst>
  <p:timing>
    <p:tnLst>
      <p:par>
        <p:cTn id="1" dur="indefinite" restart="never" nodeType="tmRoot"/>
      </p:par>
    </p:tnLst>
  </p:timing>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l" rtl="0" fontAlgn="base">
        <a:spcBef>
          <a:spcPct val="0"/>
        </a:spcBef>
        <a:spcAft>
          <a:spcPct val="0"/>
        </a:spcAft>
        <a:defRPr sz="4400" b="1">
          <a:solidFill>
            <a:schemeClr val="tx1"/>
          </a:solidFill>
          <a:latin typeface="Calibri" pitchFamily="34" charset="0"/>
        </a:defRPr>
      </a:lvl6pPr>
      <a:lvl7pPr marL="914400" algn="l" rtl="0" fontAlgn="base">
        <a:spcBef>
          <a:spcPct val="0"/>
        </a:spcBef>
        <a:spcAft>
          <a:spcPct val="0"/>
        </a:spcAft>
        <a:defRPr sz="4400" b="1">
          <a:solidFill>
            <a:schemeClr val="tx1"/>
          </a:solidFill>
          <a:latin typeface="Calibri" pitchFamily="34" charset="0"/>
        </a:defRPr>
      </a:lvl7pPr>
      <a:lvl8pPr marL="1371600" algn="l" rtl="0" fontAlgn="base">
        <a:spcBef>
          <a:spcPct val="0"/>
        </a:spcBef>
        <a:spcAft>
          <a:spcPct val="0"/>
        </a:spcAft>
        <a:defRPr sz="4400" b="1">
          <a:solidFill>
            <a:schemeClr val="tx1"/>
          </a:solidFill>
          <a:latin typeface="Calibri" pitchFamily="34" charset="0"/>
        </a:defRPr>
      </a:lvl8pPr>
      <a:lvl9pPr marL="1828800" algn="l" rtl="0" fontAlgn="base">
        <a:spcBef>
          <a:spcPct val="0"/>
        </a:spcBef>
        <a:spcAft>
          <a:spcPct val="0"/>
        </a:spcAft>
        <a:defRPr sz="4400" b="1">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quarter" idx="10"/>
          </p:nvPr>
        </p:nvSpPr>
        <p:spPr/>
        <p:txBody>
          <a:bodyPr/>
          <a:lstStyle/>
          <a:p>
            <a:pPr>
              <a:defRPr/>
            </a:pPr>
            <a:r>
              <a:rPr lang="en-GB"/>
              <a:t>09/2015</a:t>
            </a:r>
          </a:p>
        </p:txBody>
      </p:sp>
      <p:sp>
        <p:nvSpPr>
          <p:cNvPr id="6" name="Subtitle 2"/>
          <p:cNvSpPr>
            <a:spLocks noGrp="1"/>
          </p:cNvSpPr>
          <p:nvPr>
            <p:ph type="ctrTitle"/>
          </p:nvPr>
        </p:nvSpPr>
        <p:spPr>
          <a:xfrm>
            <a:off x="685800" y="2174875"/>
            <a:ext cx="7772400" cy="1470025"/>
          </a:xfrm>
        </p:spPr>
        <p:txBody>
          <a:bodyPr rtlCol="0">
            <a:noAutofit/>
          </a:bodyPr>
          <a:lstStyle/>
          <a:p>
            <a:r>
              <a:rPr lang="nl-NL" sz="2400" dirty="0" smtClean="0"/>
              <a:t/>
            </a:r>
            <a:br>
              <a:rPr lang="nl-NL" sz="2400" dirty="0" smtClean="0"/>
            </a:br>
            <a:r>
              <a:rPr lang="nl-NL" sz="2400" dirty="0" smtClean="0"/>
              <a:t/>
            </a:r>
            <a:br>
              <a:rPr lang="nl-NL" sz="2400" dirty="0" smtClean="0"/>
            </a:br>
            <a:r>
              <a:rPr lang="nl-NL" sz="2400" b="1" u="sng" dirty="0" smtClean="0"/>
              <a:t>ALGEMENE VERORDENING GEGEVENSBESCHERMING</a:t>
            </a:r>
            <a:r>
              <a:rPr lang="nl-NL" sz="2400" dirty="0" smtClean="0"/>
              <a:t/>
            </a:r>
            <a:br>
              <a:rPr lang="nl-NL" sz="2400" dirty="0" smtClean="0"/>
            </a:br>
            <a:r>
              <a:rPr lang="nl-NL" sz="1800" dirty="0" smtClean="0"/>
              <a:t/>
            </a:r>
            <a:br>
              <a:rPr lang="nl-NL" sz="1800" dirty="0" smtClean="0"/>
            </a:br>
            <a:r>
              <a:rPr lang="nl-NL" sz="1800" dirty="0" smtClean="0"/>
              <a:t/>
            </a:r>
            <a:br>
              <a:rPr lang="nl-NL" sz="1800" dirty="0" smtClean="0"/>
            </a:br>
            <a:r>
              <a:rPr lang="nl-NL" sz="1600" dirty="0" smtClean="0"/>
              <a:t>VERORDENING </a:t>
            </a:r>
            <a:r>
              <a:rPr lang="nl-NL" sz="1600" dirty="0"/>
              <a:t>(EU) </a:t>
            </a:r>
            <a:r>
              <a:rPr lang="nl-NL" sz="1600" dirty="0" smtClean="0"/>
              <a:t>2016/679 </a:t>
            </a:r>
            <a:r>
              <a:rPr lang="nl-NL" sz="1600" dirty="0"/>
              <a:t>VAN HET EUROPEES PARLEMENT EN DE RAAD van </a:t>
            </a:r>
            <a:r>
              <a:rPr lang="nl-NL" sz="1600" dirty="0" smtClean="0"/>
              <a:t>27 april 2016 betreffende </a:t>
            </a:r>
            <a:r>
              <a:rPr lang="nl-NL" sz="1600" dirty="0"/>
              <a:t>de bescherming van natuurlijke personen in verband met de verwerking van persoonsgegevens en betreffende het vrije verkeer van die gegevens en tot intrekking van Richtlijn </a:t>
            </a:r>
            <a:r>
              <a:rPr lang="nl-NL" sz="1600" dirty="0" smtClean="0"/>
              <a:t>95/46/EG</a:t>
            </a:r>
            <a:r>
              <a:rPr lang="en-US" sz="2000" dirty="0"/>
              <a:t/>
            </a:r>
            <a:br>
              <a:rPr lang="en-US" sz="2000" dirty="0"/>
            </a:br>
            <a:r>
              <a:rPr lang="en-US" sz="2000" dirty="0" smtClean="0"/>
              <a:t/>
            </a:r>
            <a:br>
              <a:rPr lang="en-US" sz="2000" dirty="0" smtClean="0"/>
            </a:br>
            <a:r>
              <a:rPr lang="en-US" sz="2000" dirty="0" smtClean="0"/>
              <a:t/>
            </a:r>
            <a:br>
              <a:rPr lang="en-US" sz="2000" dirty="0" smtClean="0"/>
            </a:br>
            <a:r>
              <a:rPr lang="en-US" sz="2000" i="1" dirty="0" err="1" smtClean="0"/>
              <a:t>Hoofdlijnen</a:t>
            </a:r>
            <a:r>
              <a:rPr lang="en-US" sz="2000" i="1" dirty="0" smtClean="0"/>
              <a:t> </a:t>
            </a:r>
            <a:r>
              <a:rPr lang="en-US" sz="2000" i="1" dirty="0" err="1" smtClean="0"/>
              <a:t>voor</a:t>
            </a:r>
            <a:r>
              <a:rPr lang="en-US" sz="2000" i="1" dirty="0" smtClean="0"/>
              <a:t> de </a:t>
            </a:r>
            <a:r>
              <a:rPr lang="en-US" sz="2000" i="1" dirty="0" err="1" smtClean="0"/>
              <a:t>sociale</a:t>
            </a:r>
            <a:r>
              <a:rPr lang="en-US" sz="2000" i="1" dirty="0" smtClean="0"/>
              <a:t>- </a:t>
            </a:r>
            <a:r>
              <a:rPr lang="en-US" sz="2000" i="1" dirty="0" err="1" smtClean="0"/>
              <a:t>en</a:t>
            </a:r>
            <a:r>
              <a:rPr lang="en-US" sz="2000" i="1" dirty="0" smtClean="0"/>
              <a:t> </a:t>
            </a:r>
            <a:r>
              <a:rPr lang="en-US" sz="2000" i="1" dirty="0" err="1" smtClean="0"/>
              <a:t>gezondheidssector</a:t>
            </a:r>
            <a:endParaRPr lang="en-US" sz="2000" i="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endParaRPr lang="fr-BE" sz="1200" dirty="0" smtClean="0"/>
          </a:p>
          <a:p>
            <a:r>
              <a:rPr lang="fr-BE" dirty="0" smtClean="0"/>
              <a:t>2. </a:t>
            </a:r>
            <a:r>
              <a:rPr lang="fr-BE" dirty="0" err="1" smtClean="0"/>
              <a:t>Toepassingsgebied</a:t>
            </a:r>
            <a:endParaRPr lang="en-US" dirty="0"/>
          </a:p>
        </p:txBody>
      </p:sp>
      <p:sp>
        <p:nvSpPr>
          <p:cNvPr id="4" name="Slide Number Placeholder 3"/>
          <p:cNvSpPr>
            <a:spLocks noGrp="1"/>
          </p:cNvSpPr>
          <p:nvPr>
            <p:ph type="sldNum" sz="quarter" idx="10"/>
          </p:nvPr>
        </p:nvSpPr>
        <p:spPr/>
        <p:txBody>
          <a:bodyPr/>
          <a:lstStyle/>
          <a:p>
            <a:pPr>
              <a:defRPr/>
            </a:pPr>
            <a:fld id="{7A7F1E79-8225-48A0-95BD-5254C3720E2D}" type="slidenum">
              <a:rPr lang="en-GB" smtClean="0"/>
              <a:pPr>
                <a:defRPr/>
              </a:pPr>
              <a:t>10</a:t>
            </a:fld>
            <a:endParaRPr lang="en-GB" dirty="0"/>
          </a:p>
        </p:txBody>
      </p:sp>
    </p:spTree>
    <p:extLst>
      <p:ext uri="{BB962C8B-B14F-4D97-AF65-F5344CB8AC3E}">
        <p14:creationId xmlns:p14="http://schemas.microsoft.com/office/powerpoint/2010/main" val="33527155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BE" dirty="0" smtClean="0"/>
              <a:t>2. </a:t>
            </a:r>
            <a:r>
              <a:rPr lang="fr-BE" dirty="0" err="1" smtClean="0"/>
              <a:t>Toepassingsgebied</a:t>
            </a:r>
            <a:endParaRPr lang="en-US" dirty="0"/>
          </a:p>
        </p:txBody>
      </p:sp>
      <p:sp>
        <p:nvSpPr>
          <p:cNvPr id="3" name="Content Placeholder 2"/>
          <p:cNvSpPr>
            <a:spLocks noGrp="1"/>
          </p:cNvSpPr>
          <p:nvPr>
            <p:ph idx="1"/>
          </p:nvPr>
        </p:nvSpPr>
        <p:spPr/>
        <p:txBody>
          <a:bodyPr>
            <a:normAutofit/>
          </a:bodyPr>
          <a:lstStyle/>
          <a:p>
            <a:endParaRPr lang="fr-BE" dirty="0" smtClean="0"/>
          </a:p>
          <a:p>
            <a:r>
              <a:rPr lang="fr-BE" dirty="0" err="1"/>
              <a:t>m</a:t>
            </a:r>
            <a:r>
              <a:rPr lang="fr-BE" dirty="0" err="1" smtClean="0"/>
              <a:t>aterieel</a:t>
            </a:r>
            <a:endParaRPr lang="fr-BE" dirty="0" smtClean="0"/>
          </a:p>
          <a:p>
            <a:pPr marL="0" indent="0">
              <a:buNone/>
            </a:pPr>
            <a:endParaRPr lang="fr-BE" sz="2800" dirty="0" smtClean="0"/>
          </a:p>
          <a:p>
            <a:pPr lvl="1"/>
            <a:r>
              <a:rPr lang="nl-NL" dirty="0"/>
              <a:t>d</a:t>
            </a:r>
            <a:r>
              <a:rPr lang="nl-NL" dirty="0" smtClean="0"/>
              <a:t>e </a:t>
            </a:r>
            <a:r>
              <a:rPr lang="nl-NL" dirty="0"/>
              <a:t>verordening is van toepassing op elke volledig of gedeeltelijk geautomatiseerde verwerking van persoonsgegevens alsook op elke niet-geautomatiseerde verwerking van gegevens bestemd om opgenomen te worden in een </a:t>
            </a:r>
            <a:r>
              <a:rPr lang="nl-NL" dirty="0" smtClean="0"/>
              <a:t>bestand</a:t>
            </a:r>
          </a:p>
          <a:p>
            <a:pPr marL="457200" lvl="1" indent="0">
              <a:buNone/>
            </a:pPr>
            <a:endParaRPr lang="nl-NL" dirty="0" smtClean="0"/>
          </a:p>
          <a:p>
            <a:pPr lvl="1"/>
            <a:r>
              <a:rPr lang="nl-NL" dirty="0"/>
              <a:t>o</a:t>
            </a:r>
            <a:r>
              <a:rPr lang="nl-NL" dirty="0" smtClean="0"/>
              <a:t>ver </a:t>
            </a:r>
            <a:r>
              <a:rPr lang="nl-NL" dirty="0"/>
              <a:t>het algemeen geen al te grote wijzigingen t.o.v. </a:t>
            </a:r>
            <a:r>
              <a:rPr lang="nl-NL" dirty="0" smtClean="0"/>
              <a:t>WVP</a:t>
            </a:r>
            <a:r>
              <a:rPr lang="nl-NL" dirty="0"/>
              <a:t>;</a:t>
            </a:r>
            <a:r>
              <a:rPr lang="nl-NL" dirty="0" smtClean="0"/>
              <a:t> dezelfde </a:t>
            </a:r>
            <a:r>
              <a:rPr lang="nl-NL" dirty="0"/>
              <a:t>bewoordingen werden behouden</a:t>
            </a:r>
          </a:p>
          <a:p>
            <a:pPr marL="914400" lvl="2" indent="0">
              <a:buNone/>
            </a:pPr>
            <a:r>
              <a:rPr lang="nl-NL" dirty="0"/>
              <a:t>	</a:t>
            </a:r>
            <a:r>
              <a:rPr lang="nl-NL" dirty="0" smtClean="0"/>
              <a:t>	</a:t>
            </a:r>
          </a:p>
          <a:p>
            <a:pPr marL="800100" lvl="3" indent="-342900"/>
            <a:endParaRPr lang="fr-BE" sz="2400" dirty="0"/>
          </a:p>
          <a:p>
            <a:pPr marL="914400" lvl="2" indent="0">
              <a:buNone/>
            </a:pPr>
            <a:endParaRPr lang="en-US"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11</a:t>
            </a:fld>
            <a:endParaRPr lang="en-GB" dirty="0"/>
          </a:p>
        </p:txBody>
      </p:sp>
    </p:spTree>
    <p:extLst>
      <p:ext uri="{BB962C8B-B14F-4D97-AF65-F5344CB8AC3E}">
        <p14:creationId xmlns:p14="http://schemas.microsoft.com/office/powerpoint/2010/main" val="394218855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dirty="0" smtClean="0"/>
              <a:t>2. </a:t>
            </a:r>
            <a:r>
              <a:rPr lang="fr-BE" dirty="0" err="1" smtClean="0"/>
              <a:t>Toepassingsgebied</a:t>
            </a:r>
            <a:endParaRPr lang="en-US" dirty="0"/>
          </a:p>
        </p:txBody>
      </p:sp>
      <p:sp>
        <p:nvSpPr>
          <p:cNvPr id="3" name="Content Placeholder 2"/>
          <p:cNvSpPr>
            <a:spLocks noGrp="1"/>
          </p:cNvSpPr>
          <p:nvPr>
            <p:ph idx="1"/>
          </p:nvPr>
        </p:nvSpPr>
        <p:spPr/>
        <p:txBody>
          <a:bodyPr/>
          <a:lstStyle/>
          <a:p>
            <a:pPr marL="342900" lvl="2" indent="-342900"/>
            <a:endParaRPr lang="fr-BE" sz="2400" dirty="0" smtClean="0"/>
          </a:p>
          <a:p>
            <a:pPr marL="342900" lvl="2" indent="-342900"/>
            <a:r>
              <a:rPr lang="fr-BE" sz="2400" dirty="0" err="1"/>
              <a:t>t</a:t>
            </a:r>
            <a:r>
              <a:rPr lang="fr-BE" sz="2400" dirty="0" err="1" smtClean="0"/>
              <a:t>erritoriaal</a:t>
            </a:r>
            <a:endParaRPr lang="fr-BE" sz="2400" dirty="0" smtClean="0"/>
          </a:p>
          <a:p>
            <a:pPr marL="0" lvl="2" indent="0">
              <a:buNone/>
            </a:pPr>
            <a:endParaRPr lang="nl-NL" sz="1400" dirty="0"/>
          </a:p>
          <a:p>
            <a:pPr marL="800100" lvl="3" indent="-342900"/>
            <a:r>
              <a:rPr lang="nl-NL" sz="2000" dirty="0"/>
              <a:t>w</a:t>
            </a:r>
            <a:r>
              <a:rPr lang="nl-NL" sz="2000" dirty="0" smtClean="0"/>
              <a:t>anneer </a:t>
            </a:r>
            <a:r>
              <a:rPr lang="nl-NL" sz="2000" dirty="0"/>
              <a:t>de verantwoordelijke voor de verwerking of de onderaannemer zich op het grondgebied van de EU bevindt, ongeacht of de verwerking plaatsvindt in de EU of </a:t>
            </a:r>
            <a:r>
              <a:rPr lang="nl-NL" sz="2000" dirty="0" smtClean="0"/>
              <a:t>niet</a:t>
            </a:r>
          </a:p>
          <a:p>
            <a:pPr marL="457200" lvl="3" indent="0">
              <a:buNone/>
            </a:pPr>
            <a:endParaRPr lang="nl-NL" sz="2000" dirty="0"/>
          </a:p>
          <a:p>
            <a:pPr marL="800100" lvl="3" indent="-342900"/>
            <a:r>
              <a:rPr lang="nl-NL" sz="2000" dirty="0"/>
              <a:t>w</a:t>
            </a:r>
            <a:r>
              <a:rPr lang="nl-NL" sz="2000" dirty="0" smtClean="0"/>
              <a:t>anneer </a:t>
            </a:r>
            <a:r>
              <a:rPr lang="nl-NL" sz="2000" dirty="0"/>
              <a:t>de verantwoordelijke voor de verwerking of de onderaannemer zich buiten de EU bevindt </a:t>
            </a:r>
            <a:r>
              <a:rPr lang="nl-NL" sz="2000" dirty="0">
                <a:solidFill>
                  <a:srgbClr val="7030A0"/>
                </a:solidFill>
              </a:rPr>
              <a:t>en de betrokkenen bevinden zich binnen de </a:t>
            </a:r>
            <a:r>
              <a:rPr lang="nl-NL" sz="2000" dirty="0" smtClean="0">
                <a:solidFill>
                  <a:srgbClr val="7030A0"/>
                </a:solidFill>
              </a:rPr>
              <a:t>EU (bijv. websites of clouddiensten van bedrijven in de VS)</a:t>
            </a:r>
          </a:p>
          <a:p>
            <a:pPr marL="1714500" lvl="5" indent="-342900"/>
            <a:r>
              <a:rPr lang="nl-NL" sz="1800" dirty="0" smtClean="0">
                <a:solidFill>
                  <a:srgbClr val="000000"/>
                </a:solidFill>
                <a:cs typeface="Arial" charset="0"/>
              </a:rPr>
              <a:t>in </a:t>
            </a:r>
            <a:r>
              <a:rPr lang="nl-NL" sz="1800" dirty="0">
                <a:solidFill>
                  <a:srgbClr val="000000"/>
                </a:solidFill>
                <a:cs typeface="Arial" charset="0"/>
              </a:rPr>
              <a:t>dit geval wijst de verwerkingsverantwoordelijke of de </a:t>
            </a:r>
            <a:r>
              <a:rPr lang="nl-NL" sz="1800" dirty="0" smtClean="0">
                <a:solidFill>
                  <a:srgbClr val="000000"/>
                </a:solidFill>
                <a:cs typeface="Arial" charset="0"/>
              </a:rPr>
              <a:t>verwerker schriftelijk </a:t>
            </a:r>
            <a:r>
              <a:rPr lang="nl-NL" sz="1800" dirty="0">
                <a:solidFill>
                  <a:srgbClr val="000000"/>
                </a:solidFill>
                <a:cs typeface="Arial" charset="0"/>
              </a:rPr>
              <a:t>een </a:t>
            </a:r>
            <a:r>
              <a:rPr lang="nl-NL" sz="1800" dirty="0" smtClean="0">
                <a:solidFill>
                  <a:srgbClr val="000000"/>
                </a:solidFill>
                <a:cs typeface="Arial" charset="0"/>
              </a:rPr>
              <a:t>vertegenwoordiger in </a:t>
            </a:r>
            <a:r>
              <a:rPr lang="nl-NL" sz="1800" dirty="0">
                <a:solidFill>
                  <a:srgbClr val="000000"/>
                </a:solidFill>
                <a:cs typeface="Arial" charset="0"/>
              </a:rPr>
              <a:t>de Unie </a:t>
            </a:r>
            <a:r>
              <a:rPr lang="nl-NL" sz="1800" dirty="0" smtClean="0">
                <a:solidFill>
                  <a:srgbClr val="000000"/>
                </a:solidFill>
                <a:cs typeface="Arial" charset="0"/>
              </a:rPr>
              <a:t>aan (niet van toepassing op de publieke sector!)</a:t>
            </a:r>
            <a:endParaRPr lang="fr-BE" sz="1800" dirty="0">
              <a:solidFill>
                <a:srgbClr val="000000"/>
              </a:solidFill>
              <a:cs typeface="Arial" charset="0"/>
            </a:endParaRPr>
          </a:p>
          <a:p>
            <a:pPr marL="0" indent="0">
              <a:buNone/>
            </a:pPr>
            <a:endParaRPr lang="en-US"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12</a:t>
            </a:fld>
            <a:endParaRPr lang="en-GB" dirty="0"/>
          </a:p>
        </p:txBody>
      </p:sp>
    </p:spTree>
    <p:extLst>
      <p:ext uri="{BB962C8B-B14F-4D97-AF65-F5344CB8AC3E}">
        <p14:creationId xmlns:p14="http://schemas.microsoft.com/office/powerpoint/2010/main" val="26081811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endParaRPr lang="fr-BE" sz="1200" dirty="0" smtClean="0"/>
          </a:p>
          <a:p>
            <a:r>
              <a:rPr lang="fr-BE" dirty="0"/>
              <a:t>3</a:t>
            </a:r>
            <a:r>
              <a:rPr lang="fr-BE" dirty="0" smtClean="0"/>
              <a:t>. </a:t>
            </a:r>
            <a:r>
              <a:rPr lang="fr-BE" dirty="0" err="1" smtClean="0"/>
              <a:t>Algemene</a:t>
            </a:r>
            <a:r>
              <a:rPr lang="fr-BE" dirty="0" smtClean="0"/>
              <a:t> </a:t>
            </a:r>
            <a:r>
              <a:rPr lang="fr-BE" dirty="0" err="1" smtClean="0"/>
              <a:t>beginselen</a:t>
            </a:r>
            <a:endParaRPr lang="en-US" dirty="0"/>
          </a:p>
        </p:txBody>
      </p:sp>
      <p:sp>
        <p:nvSpPr>
          <p:cNvPr id="4" name="Slide Number Placeholder 3"/>
          <p:cNvSpPr>
            <a:spLocks noGrp="1"/>
          </p:cNvSpPr>
          <p:nvPr>
            <p:ph type="sldNum" sz="quarter" idx="10"/>
          </p:nvPr>
        </p:nvSpPr>
        <p:spPr/>
        <p:txBody>
          <a:bodyPr/>
          <a:lstStyle/>
          <a:p>
            <a:pPr>
              <a:defRPr/>
            </a:pPr>
            <a:fld id="{7A7F1E79-8225-48A0-95BD-5254C3720E2D}" type="slidenum">
              <a:rPr lang="en-GB" smtClean="0"/>
              <a:pPr>
                <a:defRPr/>
              </a:pPr>
              <a:t>13</a:t>
            </a:fld>
            <a:endParaRPr lang="en-GB" dirty="0"/>
          </a:p>
        </p:txBody>
      </p:sp>
    </p:spTree>
    <p:extLst>
      <p:ext uri="{BB962C8B-B14F-4D97-AF65-F5344CB8AC3E}">
        <p14:creationId xmlns:p14="http://schemas.microsoft.com/office/powerpoint/2010/main" val="243528560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fr-BE" sz="3600" dirty="0" smtClean="0"/>
              <a:t>3. </a:t>
            </a:r>
            <a:r>
              <a:rPr lang="fr-BE" sz="3600" dirty="0" err="1" smtClean="0"/>
              <a:t>Algemene</a:t>
            </a:r>
            <a:r>
              <a:rPr lang="fr-BE" sz="3600" dirty="0" smtClean="0"/>
              <a:t> </a:t>
            </a:r>
            <a:r>
              <a:rPr lang="fr-BE" sz="3600" dirty="0" err="1" smtClean="0"/>
              <a:t>beginselen</a:t>
            </a:r>
            <a:endParaRPr lang="en-US" sz="3600" dirty="0"/>
          </a:p>
        </p:txBody>
      </p:sp>
      <p:sp>
        <p:nvSpPr>
          <p:cNvPr id="3" name="Content Placeholder 2"/>
          <p:cNvSpPr>
            <a:spLocks noGrp="1"/>
          </p:cNvSpPr>
          <p:nvPr>
            <p:ph idx="1"/>
          </p:nvPr>
        </p:nvSpPr>
        <p:spPr/>
        <p:txBody>
          <a:bodyPr>
            <a:normAutofit/>
          </a:bodyPr>
          <a:lstStyle/>
          <a:p>
            <a:pPr marL="457200" lvl="3" indent="0">
              <a:buNone/>
            </a:pPr>
            <a:endParaRPr lang="nl-NL" sz="1500" dirty="0"/>
          </a:p>
          <a:p>
            <a:pPr marL="0" lvl="2" indent="0">
              <a:buNone/>
            </a:pPr>
            <a:endParaRPr lang="fr-BE" sz="2400" dirty="0" smtClean="0"/>
          </a:p>
          <a:p>
            <a:pPr marL="342900" lvl="2" indent="-342900">
              <a:buFont typeface="Arial" panose="020B0604020202020204" pitchFamily="34" charset="0"/>
              <a:buChar char="•"/>
            </a:pPr>
            <a:r>
              <a:rPr lang="fr-BE" sz="2400" dirty="0" err="1"/>
              <a:t>r</a:t>
            </a:r>
            <a:r>
              <a:rPr lang="fr-BE" sz="2400" dirty="0" err="1" smtClean="0"/>
              <a:t>echtmatigheid</a:t>
            </a:r>
            <a:r>
              <a:rPr lang="fr-BE" sz="2400" dirty="0"/>
              <a:t>, </a:t>
            </a:r>
            <a:r>
              <a:rPr lang="fr-BE" sz="2400" dirty="0" err="1"/>
              <a:t>behoorlijkheid</a:t>
            </a:r>
            <a:r>
              <a:rPr lang="fr-BE" sz="2400" dirty="0"/>
              <a:t> en </a:t>
            </a:r>
            <a:r>
              <a:rPr lang="fr-BE" sz="2400" dirty="0" err="1" smtClean="0">
                <a:solidFill>
                  <a:srgbClr val="7030A0"/>
                </a:solidFill>
              </a:rPr>
              <a:t>transparantie</a:t>
            </a:r>
            <a:endParaRPr lang="fr-BE" sz="2400" dirty="0" smtClean="0">
              <a:solidFill>
                <a:srgbClr val="7030A0"/>
              </a:solidFill>
            </a:endParaRPr>
          </a:p>
          <a:p>
            <a:pPr marL="342900" lvl="2" indent="-342900">
              <a:buFont typeface="Arial" panose="020B0604020202020204" pitchFamily="34" charset="0"/>
              <a:buChar char="•"/>
            </a:pPr>
            <a:endParaRPr lang="fr-BE" sz="2400" dirty="0" smtClean="0"/>
          </a:p>
          <a:p>
            <a:pPr marL="800100" lvl="3" indent="-342900">
              <a:buFontTx/>
              <a:buChar char="-"/>
            </a:pPr>
            <a:r>
              <a:rPr lang="nl-NL" sz="2000" dirty="0"/>
              <a:t>d</a:t>
            </a:r>
            <a:r>
              <a:rPr lang="nl-NL" sz="2000" dirty="0" smtClean="0"/>
              <a:t>e </a:t>
            </a:r>
            <a:r>
              <a:rPr lang="nl-NL" sz="2000" dirty="0"/>
              <a:t>gegevens moeten rechtmatig, eerlijk en </a:t>
            </a:r>
            <a:r>
              <a:rPr lang="nl-NL" sz="2000" dirty="0">
                <a:solidFill>
                  <a:srgbClr val="7030A0"/>
                </a:solidFill>
              </a:rPr>
              <a:t>transparant</a:t>
            </a:r>
            <a:r>
              <a:rPr lang="nl-NL" sz="2000" dirty="0"/>
              <a:t> </a:t>
            </a:r>
            <a:r>
              <a:rPr lang="nl-NL" sz="2000" dirty="0" smtClean="0"/>
              <a:t>worden </a:t>
            </a:r>
            <a:r>
              <a:rPr lang="nl-NL" sz="2000" dirty="0"/>
              <a:t>verwerkt ten aanzien van de </a:t>
            </a:r>
            <a:r>
              <a:rPr lang="nl-NL" sz="2000" dirty="0" smtClean="0"/>
              <a:t>betrokkene</a:t>
            </a:r>
          </a:p>
          <a:p>
            <a:pPr marL="457200" lvl="3" indent="0">
              <a:buNone/>
            </a:pPr>
            <a:endParaRPr lang="fr-BE" sz="1800" dirty="0" smtClean="0"/>
          </a:p>
          <a:p>
            <a:pPr marL="342900" lvl="2" indent="-342900">
              <a:buFont typeface="Arial" panose="020B0604020202020204" pitchFamily="34" charset="0"/>
              <a:buChar char="•"/>
            </a:pPr>
            <a:r>
              <a:rPr lang="en-US" sz="2400" dirty="0" err="1"/>
              <a:t>d</a:t>
            </a:r>
            <a:r>
              <a:rPr lang="en-US" sz="2400" dirty="0" err="1" smtClean="0"/>
              <a:t>oelbinding</a:t>
            </a:r>
            <a:endParaRPr lang="en-US" sz="2400" dirty="0" smtClean="0"/>
          </a:p>
          <a:p>
            <a:pPr marL="342900" lvl="2" indent="-342900">
              <a:buFont typeface="Arial" panose="020B0604020202020204" pitchFamily="34" charset="0"/>
              <a:buChar char="•"/>
            </a:pPr>
            <a:endParaRPr lang="en-US" sz="2400" dirty="0" smtClean="0"/>
          </a:p>
          <a:p>
            <a:pPr marL="800100" lvl="3" indent="-342900">
              <a:buFontTx/>
              <a:buChar char="-"/>
            </a:pPr>
            <a:r>
              <a:rPr lang="nl-NL" sz="2000" dirty="0"/>
              <a:t>d</a:t>
            </a:r>
            <a:r>
              <a:rPr lang="nl-NL" sz="2000" dirty="0" smtClean="0"/>
              <a:t>e </a:t>
            </a:r>
            <a:r>
              <a:rPr lang="nl-NL" sz="2000" dirty="0"/>
              <a:t>gegevens moeten voor welbepaalde, uitdrukkelijk omschreven en gerechtvaardigde doeleinden worden verzameld en mogen niet verder op een met die doeleinden onverenigbare wijze worden </a:t>
            </a:r>
            <a:r>
              <a:rPr lang="nl-NL" sz="2000" dirty="0" smtClean="0"/>
              <a:t>verwerkt</a:t>
            </a:r>
          </a:p>
          <a:p>
            <a:pPr marL="800100" lvl="3" indent="-342900">
              <a:buFont typeface="Arial" panose="020B0604020202020204" pitchFamily="34" charset="0"/>
              <a:buChar char="•"/>
            </a:pPr>
            <a:endParaRPr lang="en-US" sz="1800" dirty="0" smtClean="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14</a:t>
            </a:fld>
            <a:endParaRPr lang="en-GB" dirty="0"/>
          </a:p>
        </p:txBody>
      </p:sp>
    </p:spTree>
    <p:extLst>
      <p:ext uri="{BB962C8B-B14F-4D97-AF65-F5344CB8AC3E}">
        <p14:creationId xmlns:p14="http://schemas.microsoft.com/office/powerpoint/2010/main" val="377583054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fr-BE" sz="3600" dirty="0" smtClean="0"/>
              <a:t>3. </a:t>
            </a:r>
            <a:r>
              <a:rPr lang="fr-BE" sz="3600" dirty="0" err="1" smtClean="0"/>
              <a:t>Algemene</a:t>
            </a:r>
            <a:r>
              <a:rPr lang="fr-BE" sz="3600" dirty="0" smtClean="0"/>
              <a:t> </a:t>
            </a:r>
            <a:r>
              <a:rPr lang="fr-BE" sz="3600" dirty="0" err="1" smtClean="0"/>
              <a:t>beginselen</a:t>
            </a:r>
            <a:endParaRPr lang="en-US" sz="3600" dirty="0"/>
          </a:p>
        </p:txBody>
      </p:sp>
      <p:sp>
        <p:nvSpPr>
          <p:cNvPr id="3" name="Content Placeholder 2"/>
          <p:cNvSpPr>
            <a:spLocks noGrp="1"/>
          </p:cNvSpPr>
          <p:nvPr>
            <p:ph idx="1"/>
          </p:nvPr>
        </p:nvSpPr>
        <p:spPr/>
        <p:txBody>
          <a:bodyPr>
            <a:normAutofit fontScale="92500" lnSpcReduction="20000"/>
          </a:bodyPr>
          <a:lstStyle/>
          <a:p>
            <a:pPr marL="800100" lvl="3" indent="-342900">
              <a:buFont typeface="Arial" panose="020B0604020202020204" pitchFamily="34" charset="0"/>
              <a:buChar char="•"/>
            </a:pPr>
            <a:endParaRPr lang="en-US" sz="1800" dirty="0" smtClean="0"/>
          </a:p>
          <a:p>
            <a:pPr marL="342900" lvl="2" indent="-342900">
              <a:buFont typeface="Arial" panose="020B0604020202020204" pitchFamily="34" charset="0"/>
              <a:buChar char="•"/>
            </a:pPr>
            <a:r>
              <a:rPr lang="en-US" sz="2400" dirty="0" err="1"/>
              <a:t>m</a:t>
            </a:r>
            <a:r>
              <a:rPr lang="en-US" sz="2400" dirty="0" err="1" smtClean="0"/>
              <a:t>inimale</a:t>
            </a:r>
            <a:r>
              <a:rPr lang="en-US" sz="2400" dirty="0" smtClean="0"/>
              <a:t> </a:t>
            </a:r>
            <a:r>
              <a:rPr lang="en-US" sz="2400" dirty="0" err="1" smtClean="0"/>
              <a:t>gegevensverwerking</a:t>
            </a:r>
            <a:r>
              <a:rPr lang="en-US" sz="2400" dirty="0"/>
              <a:t> </a:t>
            </a:r>
            <a:r>
              <a:rPr lang="en-US" sz="2400" dirty="0" smtClean="0"/>
              <a:t>(</a:t>
            </a:r>
            <a:r>
              <a:rPr lang="en-US" sz="2400" dirty="0" err="1" smtClean="0"/>
              <a:t>voorheen</a:t>
            </a:r>
            <a:r>
              <a:rPr lang="en-US" sz="2400" dirty="0" smtClean="0"/>
              <a:t> </a:t>
            </a:r>
            <a:r>
              <a:rPr lang="en-US" sz="2400" dirty="0" err="1" smtClean="0"/>
              <a:t>proportionaliteit</a:t>
            </a:r>
            <a:r>
              <a:rPr lang="en-US" sz="2400" dirty="0" smtClean="0"/>
              <a:t>)</a:t>
            </a:r>
          </a:p>
          <a:p>
            <a:pPr marL="342900" lvl="2" indent="-342900">
              <a:buFont typeface="Arial" panose="020B0604020202020204" pitchFamily="34" charset="0"/>
              <a:buChar char="•"/>
            </a:pPr>
            <a:endParaRPr lang="en-US" sz="2400" dirty="0"/>
          </a:p>
          <a:p>
            <a:pPr marL="800100" lvl="3" indent="-342900">
              <a:buFontTx/>
              <a:buChar char="-"/>
            </a:pPr>
            <a:r>
              <a:rPr lang="nl-NL" sz="2000" dirty="0"/>
              <a:t>p</a:t>
            </a:r>
            <a:r>
              <a:rPr lang="nl-NL" sz="2000" dirty="0" smtClean="0"/>
              <a:t>ersoonsgegevens </a:t>
            </a:r>
            <a:r>
              <a:rPr lang="nl-NL" sz="2000" dirty="0"/>
              <a:t>moeten toereikend, ter zake dienend en beperkt zijn tot wat noodzakelijk is voor het doeleinde waarvoor de gegevens worden verwerkt</a:t>
            </a:r>
          </a:p>
          <a:p>
            <a:pPr marL="342900" lvl="2" indent="-342900">
              <a:buFont typeface="Arial" panose="020B0604020202020204" pitchFamily="34" charset="0"/>
              <a:buChar char="•"/>
            </a:pPr>
            <a:endParaRPr lang="en-US" sz="2000" dirty="0" smtClean="0"/>
          </a:p>
          <a:p>
            <a:pPr marL="342900" lvl="2" indent="-342900">
              <a:buFont typeface="Arial" panose="020B0604020202020204" pitchFamily="34" charset="0"/>
              <a:buChar char="•"/>
            </a:pPr>
            <a:r>
              <a:rPr lang="en-US" sz="2400" dirty="0" err="1"/>
              <a:t>j</a:t>
            </a:r>
            <a:r>
              <a:rPr lang="en-US" sz="2400" dirty="0" err="1" smtClean="0"/>
              <a:t>uistheid</a:t>
            </a:r>
            <a:endParaRPr lang="en-US" sz="2400" dirty="0" smtClean="0"/>
          </a:p>
          <a:p>
            <a:pPr marL="342900" lvl="2" indent="-342900">
              <a:buFont typeface="Arial" panose="020B0604020202020204" pitchFamily="34" charset="0"/>
              <a:buChar char="•"/>
            </a:pPr>
            <a:endParaRPr lang="en-US" sz="2400" dirty="0"/>
          </a:p>
          <a:p>
            <a:pPr marL="800100" lvl="3" indent="-342900">
              <a:buFontTx/>
              <a:buChar char="-"/>
            </a:pPr>
            <a:r>
              <a:rPr lang="nl-NL" sz="2000" dirty="0"/>
              <a:t>d</a:t>
            </a:r>
            <a:r>
              <a:rPr lang="nl-NL" sz="2000" dirty="0" smtClean="0"/>
              <a:t>e </a:t>
            </a:r>
            <a:r>
              <a:rPr lang="nl-NL" sz="2000" dirty="0"/>
              <a:t>gegevens moeten juist zijn en zo nodig </a:t>
            </a:r>
            <a:r>
              <a:rPr lang="nl-NL" sz="2000" dirty="0" smtClean="0"/>
              <a:t>bijgewerkt</a:t>
            </a:r>
          </a:p>
          <a:p>
            <a:pPr marL="800100" lvl="3" indent="-342900">
              <a:buFont typeface="Arial" panose="020B0604020202020204" pitchFamily="34" charset="0"/>
              <a:buChar char="•"/>
            </a:pPr>
            <a:endParaRPr lang="nl-NL" sz="1800" dirty="0" smtClean="0"/>
          </a:p>
          <a:p>
            <a:pPr marL="342900" lvl="2" indent="-342900">
              <a:buFont typeface="Arial" panose="020B0604020202020204" pitchFamily="34" charset="0"/>
              <a:buChar char="•"/>
            </a:pPr>
            <a:r>
              <a:rPr lang="nl-NL" sz="2400" dirty="0"/>
              <a:t>o</a:t>
            </a:r>
            <a:r>
              <a:rPr lang="nl-NL" sz="2400" dirty="0" smtClean="0"/>
              <a:t>pslagbeperking</a:t>
            </a:r>
          </a:p>
          <a:p>
            <a:pPr marL="342900" lvl="2" indent="-342900">
              <a:buFont typeface="Arial" panose="020B0604020202020204" pitchFamily="34" charset="0"/>
              <a:buChar char="•"/>
            </a:pPr>
            <a:endParaRPr lang="nl-NL" sz="2400" dirty="0" smtClean="0"/>
          </a:p>
          <a:p>
            <a:pPr marL="800100" lvl="3" indent="-342900">
              <a:buFontTx/>
              <a:buChar char="-"/>
            </a:pPr>
            <a:r>
              <a:rPr lang="nl-NL" sz="2000" dirty="0"/>
              <a:t>d</a:t>
            </a:r>
            <a:r>
              <a:rPr lang="nl-NL" sz="2000" dirty="0" smtClean="0"/>
              <a:t>e </a:t>
            </a:r>
            <a:r>
              <a:rPr lang="nl-NL" sz="2000" dirty="0"/>
              <a:t>gegevens moeten worden bewaard in een vorm die het mogelijk maakt de betrokkenen te </a:t>
            </a:r>
            <a:r>
              <a:rPr lang="nl-NL" sz="2000" dirty="0" smtClean="0"/>
              <a:t>identificeren </a:t>
            </a:r>
            <a:r>
              <a:rPr lang="nl-NL" sz="2000" dirty="0"/>
              <a:t>en niet langer worden bewaard dan noodzakelijk is voor de verwezenlijking van de </a:t>
            </a:r>
            <a:r>
              <a:rPr lang="nl-NL" sz="2000" dirty="0" smtClean="0"/>
              <a:t>doeleinden </a:t>
            </a:r>
            <a:r>
              <a:rPr lang="nl-NL" sz="2000" dirty="0"/>
              <a:t>waarvoor zij worden </a:t>
            </a:r>
            <a:r>
              <a:rPr lang="nl-NL" sz="2000" dirty="0" smtClean="0"/>
              <a:t>verwerkt</a:t>
            </a:r>
          </a:p>
          <a:p>
            <a:pPr marL="457200" lvl="3" indent="0">
              <a:buNone/>
            </a:pPr>
            <a:endParaRPr lang="nl-NL" sz="1800" dirty="0" smtClean="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15</a:t>
            </a:fld>
            <a:endParaRPr lang="en-GB" dirty="0"/>
          </a:p>
        </p:txBody>
      </p:sp>
    </p:spTree>
    <p:extLst>
      <p:ext uri="{BB962C8B-B14F-4D97-AF65-F5344CB8AC3E}">
        <p14:creationId xmlns:p14="http://schemas.microsoft.com/office/powerpoint/2010/main" val="9034531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BE" sz="3600" dirty="0" smtClean="0"/>
              <a:t>3. </a:t>
            </a:r>
            <a:r>
              <a:rPr lang="fr-BE" sz="3600" dirty="0" err="1" smtClean="0"/>
              <a:t>Algemene</a:t>
            </a:r>
            <a:r>
              <a:rPr lang="fr-BE" sz="3600" dirty="0" smtClean="0"/>
              <a:t> </a:t>
            </a:r>
            <a:r>
              <a:rPr lang="fr-BE" sz="3600" dirty="0" err="1"/>
              <a:t>beginselen</a:t>
            </a:r>
            <a:endParaRPr lang="en-US" sz="3600" dirty="0"/>
          </a:p>
        </p:txBody>
      </p:sp>
      <p:sp>
        <p:nvSpPr>
          <p:cNvPr id="3" name="Content Placeholder 2"/>
          <p:cNvSpPr>
            <a:spLocks noGrp="1"/>
          </p:cNvSpPr>
          <p:nvPr>
            <p:ph idx="1"/>
          </p:nvPr>
        </p:nvSpPr>
        <p:spPr/>
        <p:txBody>
          <a:bodyPr>
            <a:normAutofit lnSpcReduction="10000"/>
          </a:bodyPr>
          <a:lstStyle/>
          <a:p>
            <a:pPr marL="342900" lvl="2" indent="-342900">
              <a:buFont typeface="Arial" panose="020B0604020202020204" pitchFamily="34" charset="0"/>
              <a:buChar char="•"/>
            </a:pPr>
            <a:endParaRPr lang="nl-NL" sz="2200" dirty="0" smtClean="0"/>
          </a:p>
          <a:p>
            <a:pPr marL="342900" lvl="2" indent="-342900">
              <a:buFont typeface="Arial" panose="020B0604020202020204" pitchFamily="34" charset="0"/>
              <a:buChar char="•"/>
            </a:pPr>
            <a:endParaRPr lang="nl-NL" sz="2200" dirty="0"/>
          </a:p>
          <a:p>
            <a:pPr marL="342900" lvl="2" indent="-342900">
              <a:buFont typeface="Arial" panose="020B0604020202020204" pitchFamily="34" charset="0"/>
              <a:buChar char="•"/>
            </a:pPr>
            <a:r>
              <a:rPr lang="nl-NL" sz="2400" dirty="0" smtClean="0"/>
              <a:t>integriteit </a:t>
            </a:r>
            <a:r>
              <a:rPr lang="nl-NL" sz="2400" dirty="0"/>
              <a:t>en </a:t>
            </a:r>
            <a:r>
              <a:rPr lang="nl-NL" sz="2400" dirty="0" smtClean="0"/>
              <a:t>vertrouwelijkheid</a:t>
            </a:r>
          </a:p>
          <a:p>
            <a:pPr marL="342900" lvl="2" indent="-342900">
              <a:buFont typeface="Arial" panose="020B0604020202020204" pitchFamily="34" charset="0"/>
              <a:buChar char="•"/>
            </a:pPr>
            <a:endParaRPr lang="nl-NL" sz="2400" dirty="0"/>
          </a:p>
          <a:p>
            <a:pPr marL="800100" lvl="3" indent="-342900">
              <a:buFontTx/>
              <a:buChar char="-"/>
            </a:pPr>
            <a:r>
              <a:rPr lang="nl-NL" sz="2000" dirty="0"/>
              <a:t>d</a:t>
            </a:r>
            <a:r>
              <a:rPr lang="nl-NL" sz="2000" dirty="0" smtClean="0"/>
              <a:t>e </a:t>
            </a:r>
            <a:r>
              <a:rPr lang="nl-NL" sz="2000" dirty="0"/>
              <a:t>gegevens moeten volgens een afdoend veiligheidsniveau worden verwerkt door gebruik te maken van passende, technische en organisatorische maatregelen</a:t>
            </a:r>
          </a:p>
          <a:p>
            <a:pPr marL="457200" lvl="3" indent="0">
              <a:buNone/>
            </a:pPr>
            <a:endParaRPr lang="nl-NL" sz="1800" dirty="0" smtClean="0"/>
          </a:p>
          <a:p>
            <a:pPr marL="457200" lvl="3" indent="0">
              <a:buNone/>
            </a:pPr>
            <a:endParaRPr lang="nl-NL" sz="1800" dirty="0"/>
          </a:p>
          <a:p>
            <a:pPr marL="342900" lvl="2" indent="-342900">
              <a:buFont typeface="Arial" panose="020B0604020202020204" pitchFamily="34" charset="0"/>
              <a:buChar char="•"/>
            </a:pPr>
            <a:r>
              <a:rPr lang="nl-NL" sz="2400" dirty="0">
                <a:solidFill>
                  <a:srgbClr val="7030A0"/>
                </a:solidFill>
              </a:rPr>
              <a:t>v</a:t>
            </a:r>
            <a:r>
              <a:rPr lang="nl-NL" sz="2400" dirty="0" smtClean="0">
                <a:solidFill>
                  <a:srgbClr val="7030A0"/>
                </a:solidFill>
              </a:rPr>
              <a:t>erantwoordingsplicht</a:t>
            </a:r>
          </a:p>
          <a:p>
            <a:pPr marL="342900" lvl="2" indent="-342900">
              <a:buFont typeface="Arial" panose="020B0604020202020204" pitchFamily="34" charset="0"/>
              <a:buChar char="•"/>
            </a:pPr>
            <a:endParaRPr lang="nl-NL" sz="2400" dirty="0"/>
          </a:p>
          <a:p>
            <a:pPr marL="800100" lvl="3" indent="-342900">
              <a:buFontTx/>
              <a:buChar char="-"/>
            </a:pPr>
            <a:r>
              <a:rPr lang="nl-NL" sz="2000" dirty="0"/>
              <a:t>d</a:t>
            </a:r>
            <a:r>
              <a:rPr lang="nl-NL" sz="2000" dirty="0" smtClean="0"/>
              <a:t>e </a:t>
            </a:r>
            <a:r>
              <a:rPr lang="nl-NL" sz="2000" dirty="0"/>
              <a:t>verantwoordelijke voor de verwerking </a:t>
            </a:r>
            <a:r>
              <a:rPr lang="nl-NL" sz="2000" dirty="0" smtClean="0"/>
              <a:t>is, in functie van het risiconiveau, </a:t>
            </a:r>
            <a:r>
              <a:rPr lang="nl-NL" sz="2000" dirty="0"/>
              <a:t>verantwoordelijk voor de naleving van de beginselen (conformiteit van de </a:t>
            </a:r>
            <a:r>
              <a:rPr lang="nl-NL" sz="2000" dirty="0" smtClean="0"/>
              <a:t>gegevensverwerkingen) </a:t>
            </a:r>
            <a:r>
              <a:rPr lang="nl-NL" sz="2000" dirty="0"/>
              <a:t>en hij kan dit </a:t>
            </a:r>
            <a:r>
              <a:rPr lang="nl-NL" sz="2000" dirty="0" smtClean="0"/>
              <a:t>aantonen</a:t>
            </a:r>
            <a:endParaRPr lang="nl-NL" sz="2000" dirty="0"/>
          </a:p>
          <a:p>
            <a:endParaRPr lang="en-US"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16</a:t>
            </a:fld>
            <a:endParaRPr lang="en-GB" dirty="0"/>
          </a:p>
        </p:txBody>
      </p:sp>
    </p:spTree>
    <p:extLst>
      <p:ext uri="{BB962C8B-B14F-4D97-AF65-F5344CB8AC3E}">
        <p14:creationId xmlns:p14="http://schemas.microsoft.com/office/powerpoint/2010/main" val="201524124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endParaRPr lang="fr-BE" sz="1200" dirty="0" smtClean="0"/>
          </a:p>
          <a:p>
            <a:r>
              <a:rPr lang="fr-BE" dirty="0" smtClean="0"/>
              <a:t>4. </a:t>
            </a:r>
            <a:r>
              <a:rPr lang="fr-BE" dirty="0" err="1" smtClean="0"/>
              <a:t>Rechtmatigheid</a:t>
            </a:r>
            <a:r>
              <a:rPr lang="fr-BE" dirty="0" smtClean="0"/>
              <a:t> van de </a:t>
            </a:r>
            <a:r>
              <a:rPr lang="fr-BE" dirty="0" err="1" smtClean="0"/>
              <a:t>verwerking</a:t>
            </a:r>
            <a:endParaRPr lang="en-US" dirty="0"/>
          </a:p>
        </p:txBody>
      </p:sp>
      <p:sp>
        <p:nvSpPr>
          <p:cNvPr id="4" name="Slide Number Placeholder 3"/>
          <p:cNvSpPr>
            <a:spLocks noGrp="1"/>
          </p:cNvSpPr>
          <p:nvPr>
            <p:ph type="sldNum" sz="quarter" idx="10"/>
          </p:nvPr>
        </p:nvSpPr>
        <p:spPr/>
        <p:txBody>
          <a:bodyPr/>
          <a:lstStyle/>
          <a:p>
            <a:pPr>
              <a:defRPr/>
            </a:pPr>
            <a:fld id="{7A7F1E79-8225-48A0-95BD-5254C3720E2D}" type="slidenum">
              <a:rPr lang="en-GB" smtClean="0"/>
              <a:pPr>
                <a:defRPr/>
              </a:pPr>
              <a:t>17</a:t>
            </a:fld>
            <a:endParaRPr lang="en-GB" dirty="0"/>
          </a:p>
        </p:txBody>
      </p:sp>
    </p:spTree>
    <p:extLst>
      <p:ext uri="{BB962C8B-B14F-4D97-AF65-F5344CB8AC3E}">
        <p14:creationId xmlns:p14="http://schemas.microsoft.com/office/powerpoint/2010/main" val="362743009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nl-NL" dirty="0" smtClean="0"/>
              <a:t>4. Rechtmatigheid </a:t>
            </a:r>
            <a:r>
              <a:rPr lang="nl-NL" dirty="0"/>
              <a:t>van de </a:t>
            </a:r>
            <a:r>
              <a:rPr lang="nl-NL" dirty="0" smtClean="0"/>
              <a:t>verwerking</a:t>
            </a:r>
            <a:endParaRPr lang="en-US" sz="3200" dirty="0"/>
          </a:p>
        </p:txBody>
      </p:sp>
      <p:sp>
        <p:nvSpPr>
          <p:cNvPr id="3" name="Content Placeholder 2"/>
          <p:cNvSpPr>
            <a:spLocks noGrp="1"/>
          </p:cNvSpPr>
          <p:nvPr>
            <p:ph idx="1"/>
          </p:nvPr>
        </p:nvSpPr>
        <p:spPr/>
        <p:txBody>
          <a:bodyPr>
            <a:normAutofit/>
          </a:bodyPr>
          <a:lstStyle/>
          <a:p>
            <a:endParaRPr lang="nl-NL" dirty="0" smtClean="0"/>
          </a:p>
          <a:p>
            <a:pPr>
              <a:buFont typeface="Arial" panose="020B0604020202020204" pitchFamily="34" charset="0"/>
              <a:buChar char="•"/>
            </a:pPr>
            <a:r>
              <a:rPr lang="nl-NL" dirty="0"/>
              <a:t>d</a:t>
            </a:r>
            <a:r>
              <a:rPr lang="nl-NL" dirty="0" smtClean="0"/>
              <a:t>e </a:t>
            </a:r>
            <a:r>
              <a:rPr lang="nl-NL" dirty="0"/>
              <a:t>verwerking is alleen rechtmatig indien en voor zover aan ten minste </a:t>
            </a:r>
            <a:r>
              <a:rPr lang="nl-NL" dirty="0" smtClean="0"/>
              <a:t>één </a:t>
            </a:r>
            <a:r>
              <a:rPr lang="nl-NL" dirty="0"/>
              <a:t>van de onderstaande voorwaarden is </a:t>
            </a:r>
            <a:r>
              <a:rPr lang="nl-NL" dirty="0" smtClean="0"/>
              <a:t>voldaan</a:t>
            </a:r>
          </a:p>
          <a:p>
            <a:pPr lvl="1"/>
            <a:endParaRPr lang="nl-BE" dirty="0" smtClean="0"/>
          </a:p>
          <a:p>
            <a:pPr marL="800100" lvl="3" indent="-342900">
              <a:buFontTx/>
              <a:buChar char="-"/>
            </a:pPr>
            <a:r>
              <a:rPr lang="nl-BE" sz="2000" dirty="0"/>
              <a:t>de betrokkene heeft toestemming gegeven</a:t>
            </a:r>
          </a:p>
          <a:p>
            <a:pPr marL="800100" lvl="3" indent="-342900">
              <a:buFontTx/>
              <a:buChar char="-"/>
            </a:pPr>
            <a:endParaRPr lang="en-US" sz="2000" dirty="0"/>
          </a:p>
          <a:p>
            <a:pPr marL="800100" lvl="3" indent="-342900">
              <a:buFontTx/>
              <a:buChar char="-"/>
            </a:pPr>
            <a:r>
              <a:rPr lang="nl-BE" sz="2000" dirty="0"/>
              <a:t>de verwerking is noodzakelijk:</a:t>
            </a:r>
          </a:p>
          <a:p>
            <a:pPr lvl="2"/>
            <a:r>
              <a:rPr lang="nl-BE" sz="1500" dirty="0" smtClean="0"/>
              <a:t>voor </a:t>
            </a:r>
            <a:r>
              <a:rPr lang="nl-BE" sz="1500" dirty="0"/>
              <a:t>de uitvoering van een </a:t>
            </a:r>
            <a:r>
              <a:rPr lang="nl-BE" sz="1500" dirty="0" smtClean="0"/>
              <a:t>overeenkomst</a:t>
            </a:r>
            <a:endParaRPr lang="en-US" sz="1500" dirty="0"/>
          </a:p>
          <a:p>
            <a:pPr lvl="2"/>
            <a:r>
              <a:rPr lang="nl-BE" sz="1500" dirty="0" smtClean="0"/>
              <a:t>om </a:t>
            </a:r>
            <a:r>
              <a:rPr lang="nl-BE" sz="1500" dirty="0"/>
              <a:t>te voldoen aan een wettelijke </a:t>
            </a:r>
            <a:r>
              <a:rPr lang="nl-BE" sz="1500" dirty="0" smtClean="0"/>
              <a:t>verplichting</a:t>
            </a:r>
            <a:endParaRPr lang="en-US" sz="1500" dirty="0"/>
          </a:p>
          <a:p>
            <a:pPr lvl="2"/>
            <a:r>
              <a:rPr lang="nl-BE" sz="1500" dirty="0" smtClean="0"/>
              <a:t>om </a:t>
            </a:r>
            <a:r>
              <a:rPr lang="nl-BE" sz="1500" dirty="0"/>
              <a:t>de vitale belangen van de betrokkene of van een andere </a:t>
            </a:r>
            <a:r>
              <a:rPr lang="nl-BE" sz="1500" dirty="0" smtClean="0"/>
              <a:t>natuurlijke </a:t>
            </a:r>
            <a:r>
              <a:rPr lang="nl-BE" sz="1500" dirty="0"/>
              <a:t>persoon te </a:t>
            </a:r>
            <a:r>
              <a:rPr lang="nl-BE" sz="1500" dirty="0" smtClean="0"/>
              <a:t>beschermen</a:t>
            </a:r>
            <a:endParaRPr lang="en-US" sz="1500" dirty="0"/>
          </a:p>
          <a:p>
            <a:pPr lvl="2"/>
            <a:r>
              <a:rPr lang="nl-BE" sz="1500" dirty="0" smtClean="0"/>
              <a:t>voor </a:t>
            </a:r>
            <a:r>
              <a:rPr lang="nl-BE" sz="1500" dirty="0"/>
              <a:t>de vervulling van een taak van </a:t>
            </a:r>
            <a:r>
              <a:rPr lang="nl-BE" sz="1500" dirty="0" smtClean="0"/>
              <a:t>algemeen belang</a:t>
            </a:r>
            <a:endParaRPr lang="en-US" sz="1500" dirty="0"/>
          </a:p>
          <a:p>
            <a:pPr lvl="2"/>
            <a:r>
              <a:rPr lang="nl-BE" sz="1500" dirty="0" smtClean="0"/>
              <a:t>voor </a:t>
            </a:r>
            <a:r>
              <a:rPr lang="nl-BE" sz="1500" dirty="0"/>
              <a:t>de behartiging van de gerechtvaardigde belangen van de verwerkingsverantwoordelijke of van een derde (niet voor overheden</a:t>
            </a:r>
            <a:r>
              <a:rPr lang="nl-BE" sz="1500" dirty="0" smtClean="0"/>
              <a:t>!)</a:t>
            </a:r>
            <a:endParaRPr lang="en-US" sz="1500" dirty="0"/>
          </a:p>
          <a:p>
            <a:pPr>
              <a:buFont typeface="Calibri" panose="020F0502020204030204" pitchFamily="34" charset="0"/>
              <a:buChar char="-"/>
            </a:pPr>
            <a:endParaRPr lang="en-US"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18</a:t>
            </a:fld>
            <a:endParaRPr lang="en-GB" dirty="0"/>
          </a:p>
        </p:txBody>
      </p:sp>
    </p:spTree>
    <p:extLst>
      <p:ext uri="{BB962C8B-B14F-4D97-AF65-F5344CB8AC3E}">
        <p14:creationId xmlns:p14="http://schemas.microsoft.com/office/powerpoint/2010/main" val="48750572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endParaRPr lang="fr-BE" sz="1200" dirty="0" smtClean="0"/>
          </a:p>
          <a:p>
            <a:r>
              <a:rPr lang="fr-BE" dirty="0"/>
              <a:t>5</a:t>
            </a:r>
            <a:r>
              <a:rPr lang="fr-BE" dirty="0" smtClean="0"/>
              <a:t>. </a:t>
            </a:r>
            <a:r>
              <a:rPr lang="fr-BE" dirty="0" err="1" smtClean="0"/>
              <a:t>Voorwaarden</a:t>
            </a:r>
            <a:r>
              <a:rPr lang="fr-BE" dirty="0" smtClean="0"/>
              <a:t> </a:t>
            </a:r>
            <a:r>
              <a:rPr lang="fr-BE" dirty="0" err="1" smtClean="0"/>
              <a:t>voor</a:t>
            </a:r>
            <a:r>
              <a:rPr lang="fr-BE" dirty="0" smtClean="0"/>
              <a:t> </a:t>
            </a:r>
            <a:r>
              <a:rPr lang="fr-BE" dirty="0" err="1" smtClean="0"/>
              <a:t>toestemming</a:t>
            </a:r>
            <a:endParaRPr lang="en-US" dirty="0"/>
          </a:p>
        </p:txBody>
      </p:sp>
      <p:sp>
        <p:nvSpPr>
          <p:cNvPr id="4" name="Slide Number Placeholder 3"/>
          <p:cNvSpPr>
            <a:spLocks noGrp="1"/>
          </p:cNvSpPr>
          <p:nvPr>
            <p:ph type="sldNum" sz="quarter" idx="10"/>
          </p:nvPr>
        </p:nvSpPr>
        <p:spPr/>
        <p:txBody>
          <a:bodyPr/>
          <a:lstStyle/>
          <a:p>
            <a:pPr>
              <a:defRPr/>
            </a:pPr>
            <a:fld id="{7A7F1E79-8225-48A0-95BD-5254C3720E2D}" type="slidenum">
              <a:rPr lang="en-GB" smtClean="0"/>
              <a:pPr>
                <a:defRPr/>
              </a:pPr>
              <a:t>19</a:t>
            </a:fld>
            <a:endParaRPr lang="en-GB" dirty="0"/>
          </a:p>
        </p:txBody>
      </p:sp>
    </p:spTree>
    <p:extLst>
      <p:ext uri="{BB962C8B-B14F-4D97-AF65-F5344CB8AC3E}">
        <p14:creationId xmlns:p14="http://schemas.microsoft.com/office/powerpoint/2010/main" val="28354602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68313" y="188913"/>
            <a:ext cx="8229600" cy="922337"/>
          </a:xfrm>
        </p:spPr>
        <p:txBody>
          <a:bodyPr/>
          <a:lstStyle/>
          <a:p>
            <a:r>
              <a:rPr lang="en-US" altLang="en-US" dirty="0" err="1" smtClean="0">
                <a:cs typeface="Arial" charset="0"/>
                <a:sym typeface="Arial" charset="0"/>
              </a:rPr>
              <a:t>Structuur</a:t>
            </a:r>
            <a:endParaRPr lang="en-US" altLang="en-US" dirty="0" smtClean="0">
              <a:cs typeface="Arial" charset="0"/>
              <a:sym typeface="Arial" charset="0"/>
            </a:endParaRPr>
          </a:p>
        </p:txBody>
      </p:sp>
      <p:sp>
        <p:nvSpPr>
          <p:cNvPr id="9219" name="Rectangle 3"/>
          <p:cNvSpPr>
            <a:spLocks noGrp="1" noChangeArrowheads="1"/>
          </p:cNvSpPr>
          <p:nvPr>
            <p:ph idx="1"/>
          </p:nvPr>
        </p:nvSpPr>
        <p:spPr>
          <a:xfrm>
            <a:off x="457200" y="1196975"/>
            <a:ext cx="8291264" cy="5111750"/>
          </a:xfrm>
        </p:spPr>
        <p:txBody>
          <a:bodyPr>
            <a:normAutofit fontScale="77500" lnSpcReduction="20000"/>
          </a:bodyPr>
          <a:lstStyle/>
          <a:p>
            <a:endParaRPr lang="fr-BE" altLang="en-US" dirty="0" smtClean="0">
              <a:solidFill>
                <a:srgbClr val="000000"/>
              </a:solidFill>
              <a:cs typeface="Arial" charset="0"/>
              <a:sym typeface="Arial" charset="0"/>
            </a:endParaRPr>
          </a:p>
          <a:p>
            <a:pPr marL="457200" indent="-457200">
              <a:buFont typeface="+mj-lt"/>
              <a:buAutoNum type="arabicPeriod"/>
            </a:pPr>
            <a:r>
              <a:rPr lang="fr-BE" altLang="en-US" dirty="0" err="1" smtClean="0">
                <a:solidFill>
                  <a:srgbClr val="000000"/>
                </a:solidFill>
                <a:cs typeface="Arial" charset="0"/>
                <a:sym typeface="Arial" charset="0"/>
              </a:rPr>
              <a:t>algemeen</a:t>
            </a:r>
            <a:endParaRPr lang="fr-BE" altLang="en-US" dirty="0" smtClean="0">
              <a:solidFill>
                <a:srgbClr val="000000"/>
              </a:solidFill>
              <a:cs typeface="Arial" charset="0"/>
              <a:sym typeface="Arial" charset="0"/>
            </a:endParaRPr>
          </a:p>
          <a:p>
            <a:pPr marL="457200" indent="-457200">
              <a:buFont typeface="+mj-lt"/>
              <a:buAutoNum type="arabicPeriod"/>
            </a:pPr>
            <a:endParaRPr lang="fr-BE" altLang="en-US" dirty="0" smtClean="0">
              <a:solidFill>
                <a:srgbClr val="000000"/>
              </a:solidFill>
              <a:cs typeface="Arial" charset="0"/>
              <a:sym typeface="Arial" charset="0"/>
            </a:endParaRPr>
          </a:p>
          <a:p>
            <a:pPr marL="457200" indent="-457200">
              <a:buFont typeface="+mj-lt"/>
              <a:buAutoNum type="arabicPeriod"/>
            </a:pPr>
            <a:r>
              <a:rPr lang="fr-BE" altLang="en-US" dirty="0" err="1">
                <a:solidFill>
                  <a:srgbClr val="000000"/>
                </a:solidFill>
                <a:cs typeface="Arial" charset="0"/>
                <a:sym typeface="Arial" charset="0"/>
              </a:rPr>
              <a:t>t</a:t>
            </a:r>
            <a:r>
              <a:rPr lang="fr-BE" altLang="en-US" dirty="0" err="1" smtClean="0">
                <a:solidFill>
                  <a:srgbClr val="000000"/>
                </a:solidFill>
                <a:cs typeface="Arial" charset="0"/>
                <a:sym typeface="Arial" charset="0"/>
              </a:rPr>
              <a:t>oepassingsgebied</a:t>
            </a:r>
            <a:endParaRPr lang="fr-BE" altLang="en-US" dirty="0" smtClean="0">
              <a:solidFill>
                <a:srgbClr val="000000"/>
              </a:solidFill>
              <a:cs typeface="Arial" charset="0"/>
              <a:sym typeface="Arial" charset="0"/>
            </a:endParaRPr>
          </a:p>
          <a:p>
            <a:pPr marL="457200" indent="-457200">
              <a:buFont typeface="+mj-lt"/>
              <a:buAutoNum type="arabicPeriod"/>
            </a:pPr>
            <a:endParaRPr lang="fr-BE" altLang="en-US" dirty="0" smtClean="0">
              <a:solidFill>
                <a:srgbClr val="000000"/>
              </a:solidFill>
              <a:cs typeface="Arial" charset="0"/>
              <a:sym typeface="Arial" charset="0"/>
            </a:endParaRPr>
          </a:p>
          <a:p>
            <a:pPr marL="457200" indent="-457200">
              <a:buFont typeface="+mj-lt"/>
              <a:buAutoNum type="arabicPeriod"/>
            </a:pPr>
            <a:r>
              <a:rPr lang="fr-BE" altLang="en-US" dirty="0" err="1" smtClean="0">
                <a:solidFill>
                  <a:srgbClr val="000000"/>
                </a:solidFill>
                <a:cs typeface="Arial" charset="0"/>
                <a:sym typeface="Arial" charset="0"/>
              </a:rPr>
              <a:t>algemene</a:t>
            </a:r>
            <a:r>
              <a:rPr lang="fr-BE" altLang="en-US" dirty="0" smtClean="0">
                <a:solidFill>
                  <a:srgbClr val="000000"/>
                </a:solidFill>
                <a:cs typeface="Arial" charset="0"/>
                <a:sym typeface="Arial" charset="0"/>
              </a:rPr>
              <a:t> </a:t>
            </a:r>
            <a:r>
              <a:rPr lang="fr-BE" altLang="en-US" dirty="0" err="1" smtClean="0">
                <a:solidFill>
                  <a:srgbClr val="000000"/>
                </a:solidFill>
                <a:cs typeface="Arial" charset="0"/>
                <a:sym typeface="Arial" charset="0"/>
              </a:rPr>
              <a:t>beginselen</a:t>
            </a:r>
            <a:r>
              <a:rPr lang="fr-BE" altLang="en-US" dirty="0" smtClean="0">
                <a:solidFill>
                  <a:srgbClr val="000000"/>
                </a:solidFill>
                <a:cs typeface="Arial" charset="0"/>
                <a:sym typeface="Arial" charset="0"/>
              </a:rPr>
              <a:t> in het </a:t>
            </a:r>
            <a:r>
              <a:rPr lang="fr-BE" altLang="en-US" dirty="0" err="1" smtClean="0">
                <a:solidFill>
                  <a:srgbClr val="000000"/>
                </a:solidFill>
                <a:cs typeface="Arial" charset="0"/>
                <a:sym typeface="Arial" charset="0"/>
              </a:rPr>
              <a:t>kader</a:t>
            </a:r>
            <a:r>
              <a:rPr lang="fr-BE" altLang="en-US" dirty="0" smtClean="0">
                <a:solidFill>
                  <a:srgbClr val="000000"/>
                </a:solidFill>
                <a:cs typeface="Arial" charset="0"/>
                <a:sym typeface="Arial" charset="0"/>
              </a:rPr>
              <a:t> van het </a:t>
            </a:r>
            <a:r>
              <a:rPr lang="fr-BE" altLang="en-US" dirty="0" err="1" smtClean="0">
                <a:solidFill>
                  <a:srgbClr val="000000"/>
                </a:solidFill>
                <a:cs typeface="Arial" charset="0"/>
                <a:sym typeface="Arial" charset="0"/>
              </a:rPr>
              <a:t>verwerken</a:t>
            </a:r>
            <a:r>
              <a:rPr lang="fr-BE" altLang="en-US" dirty="0" smtClean="0">
                <a:solidFill>
                  <a:srgbClr val="000000"/>
                </a:solidFill>
                <a:cs typeface="Arial" charset="0"/>
                <a:sym typeface="Arial" charset="0"/>
              </a:rPr>
              <a:t> van </a:t>
            </a:r>
            <a:r>
              <a:rPr lang="fr-BE" altLang="en-US" dirty="0" err="1" smtClean="0">
                <a:solidFill>
                  <a:srgbClr val="000000"/>
                </a:solidFill>
                <a:cs typeface="Arial" charset="0"/>
                <a:sym typeface="Arial" charset="0"/>
              </a:rPr>
              <a:t>persoonsgegevens</a:t>
            </a:r>
            <a:endParaRPr lang="fr-BE" altLang="en-US" dirty="0" smtClean="0">
              <a:solidFill>
                <a:srgbClr val="000000"/>
              </a:solidFill>
              <a:cs typeface="Arial" charset="0"/>
              <a:sym typeface="Arial" charset="0"/>
            </a:endParaRPr>
          </a:p>
          <a:p>
            <a:pPr marL="457200" indent="-457200">
              <a:buFont typeface="+mj-lt"/>
              <a:buAutoNum type="arabicPeriod"/>
            </a:pPr>
            <a:endParaRPr lang="fr-BE" altLang="en-US" dirty="0" smtClean="0">
              <a:solidFill>
                <a:srgbClr val="000000"/>
              </a:solidFill>
              <a:cs typeface="Arial" charset="0"/>
              <a:sym typeface="Arial" charset="0"/>
            </a:endParaRPr>
          </a:p>
          <a:p>
            <a:pPr marL="457200" indent="-457200">
              <a:buFont typeface="+mj-lt"/>
              <a:buAutoNum type="arabicPeriod"/>
            </a:pPr>
            <a:r>
              <a:rPr lang="fr-BE" altLang="en-US" dirty="0" err="1">
                <a:solidFill>
                  <a:srgbClr val="000000"/>
                </a:solidFill>
                <a:cs typeface="Arial" charset="0"/>
                <a:sym typeface="Arial" charset="0"/>
              </a:rPr>
              <a:t>r</a:t>
            </a:r>
            <a:r>
              <a:rPr lang="fr-BE" altLang="en-US" dirty="0" err="1" smtClean="0">
                <a:solidFill>
                  <a:srgbClr val="000000"/>
                </a:solidFill>
                <a:cs typeface="Arial" charset="0"/>
                <a:sym typeface="Arial" charset="0"/>
              </a:rPr>
              <a:t>echtmatigheid</a:t>
            </a:r>
            <a:r>
              <a:rPr lang="fr-BE" altLang="en-US" dirty="0" smtClean="0">
                <a:solidFill>
                  <a:srgbClr val="000000"/>
                </a:solidFill>
                <a:cs typeface="Arial" charset="0"/>
                <a:sym typeface="Arial" charset="0"/>
              </a:rPr>
              <a:t> van de </a:t>
            </a:r>
            <a:r>
              <a:rPr lang="fr-BE" altLang="en-US" dirty="0" err="1" smtClean="0">
                <a:solidFill>
                  <a:srgbClr val="000000"/>
                </a:solidFill>
                <a:cs typeface="Arial" charset="0"/>
                <a:sym typeface="Arial" charset="0"/>
              </a:rPr>
              <a:t>verwerking</a:t>
            </a:r>
            <a:endParaRPr lang="fr-BE" altLang="en-US" dirty="0" smtClean="0">
              <a:solidFill>
                <a:srgbClr val="000000"/>
              </a:solidFill>
              <a:cs typeface="Arial" charset="0"/>
              <a:sym typeface="Arial" charset="0"/>
            </a:endParaRPr>
          </a:p>
          <a:p>
            <a:pPr marL="457200" indent="-457200">
              <a:buFont typeface="+mj-lt"/>
              <a:buAutoNum type="arabicPeriod"/>
            </a:pPr>
            <a:endParaRPr lang="fr-BE" altLang="en-US" dirty="0" smtClean="0">
              <a:solidFill>
                <a:srgbClr val="000000"/>
              </a:solidFill>
              <a:cs typeface="Arial" charset="0"/>
              <a:sym typeface="Arial" charset="0"/>
            </a:endParaRPr>
          </a:p>
          <a:p>
            <a:pPr marL="457200" indent="-457200">
              <a:buFont typeface="+mj-lt"/>
              <a:buAutoNum type="arabicPeriod"/>
            </a:pPr>
            <a:r>
              <a:rPr lang="fr-BE" altLang="en-US" dirty="0" err="1" smtClean="0">
                <a:solidFill>
                  <a:srgbClr val="000000"/>
                </a:solidFill>
                <a:cs typeface="Arial" charset="0"/>
                <a:sym typeface="Arial" charset="0"/>
              </a:rPr>
              <a:t>voorwaarden</a:t>
            </a:r>
            <a:r>
              <a:rPr lang="fr-BE" altLang="en-US" dirty="0" smtClean="0">
                <a:solidFill>
                  <a:srgbClr val="000000"/>
                </a:solidFill>
                <a:cs typeface="Arial" charset="0"/>
                <a:sym typeface="Arial" charset="0"/>
              </a:rPr>
              <a:t> </a:t>
            </a:r>
            <a:r>
              <a:rPr lang="fr-BE" altLang="en-US" dirty="0" err="1" smtClean="0">
                <a:solidFill>
                  <a:srgbClr val="000000"/>
                </a:solidFill>
                <a:cs typeface="Arial" charset="0"/>
                <a:sym typeface="Arial" charset="0"/>
              </a:rPr>
              <a:t>voor</a:t>
            </a:r>
            <a:r>
              <a:rPr lang="fr-BE" altLang="en-US" dirty="0" smtClean="0">
                <a:solidFill>
                  <a:srgbClr val="000000"/>
                </a:solidFill>
                <a:cs typeface="Arial" charset="0"/>
                <a:sym typeface="Arial" charset="0"/>
              </a:rPr>
              <a:t> </a:t>
            </a:r>
            <a:r>
              <a:rPr lang="fr-BE" altLang="en-US" dirty="0" err="1" smtClean="0">
                <a:solidFill>
                  <a:srgbClr val="000000"/>
                </a:solidFill>
                <a:cs typeface="Arial" charset="0"/>
                <a:sym typeface="Arial" charset="0"/>
              </a:rPr>
              <a:t>toestemming</a:t>
            </a:r>
            <a:endParaRPr lang="fr-BE" altLang="en-US" dirty="0" smtClean="0">
              <a:solidFill>
                <a:srgbClr val="000000"/>
              </a:solidFill>
              <a:cs typeface="Arial" charset="0"/>
              <a:sym typeface="Arial" charset="0"/>
            </a:endParaRPr>
          </a:p>
          <a:p>
            <a:pPr marL="457200" indent="-457200">
              <a:buFont typeface="+mj-lt"/>
              <a:buAutoNum type="arabicPeriod"/>
            </a:pPr>
            <a:endParaRPr lang="fr-BE" altLang="en-US" dirty="0" smtClean="0">
              <a:solidFill>
                <a:srgbClr val="000000"/>
              </a:solidFill>
              <a:cs typeface="Arial" charset="0"/>
              <a:sym typeface="Arial" charset="0"/>
            </a:endParaRPr>
          </a:p>
          <a:p>
            <a:pPr marL="457200" indent="-457200">
              <a:buFont typeface="+mj-lt"/>
              <a:buAutoNum type="arabicPeriod"/>
            </a:pPr>
            <a:r>
              <a:rPr lang="fr-BE" altLang="en-US" dirty="0" err="1">
                <a:solidFill>
                  <a:srgbClr val="000000"/>
                </a:solidFill>
                <a:cs typeface="Arial" charset="0"/>
                <a:sym typeface="Arial" charset="0"/>
              </a:rPr>
              <a:t>g</a:t>
            </a:r>
            <a:r>
              <a:rPr lang="fr-BE" altLang="en-US" dirty="0" err="1" smtClean="0">
                <a:solidFill>
                  <a:srgbClr val="000000"/>
                </a:solidFill>
                <a:cs typeface="Arial" charset="0"/>
                <a:sym typeface="Arial" charset="0"/>
              </a:rPr>
              <a:t>evoelige</a:t>
            </a:r>
            <a:r>
              <a:rPr lang="fr-BE" altLang="en-US" dirty="0" smtClean="0">
                <a:solidFill>
                  <a:srgbClr val="000000"/>
                </a:solidFill>
                <a:cs typeface="Arial" charset="0"/>
                <a:sym typeface="Arial" charset="0"/>
              </a:rPr>
              <a:t> </a:t>
            </a:r>
            <a:r>
              <a:rPr lang="fr-BE" altLang="en-US" dirty="0" err="1" smtClean="0">
                <a:solidFill>
                  <a:srgbClr val="000000"/>
                </a:solidFill>
                <a:cs typeface="Arial" charset="0"/>
                <a:sym typeface="Arial" charset="0"/>
              </a:rPr>
              <a:t>gegevens</a:t>
            </a:r>
            <a:endParaRPr lang="fr-BE" altLang="en-US" dirty="0" smtClean="0">
              <a:solidFill>
                <a:srgbClr val="000000"/>
              </a:solidFill>
              <a:cs typeface="Arial" charset="0"/>
              <a:sym typeface="Arial" charset="0"/>
            </a:endParaRPr>
          </a:p>
          <a:p>
            <a:pPr marL="457200" indent="-457200">
              <a:buFont typeface="+mj-lt"/>
              <a:buAutoNum type="arabicPeriod"/>
            </a:pPr>
            <a:endParaRPr lang="fr-BE" altLang="en-US" dirty="0" smtClean="0">
              <a:solidFill>
                <a:srgbClr val="000000"/>
              </a:solidFill>
              <a:cs typeface="Arial" charset="0"/>
              <a:sym typeface="Arial" charset="0"/>
            </a:endParaRPr>
          </a:p>
          <a:p>
            <a:pPr marL="457200" indent="-457200">
              <a:buFont typeface="+mj-lt"/>
              <a:buAutoNum type="arabicPeriod"/>
            </a:pPr>
            <a:r>
              <a:rPr lang="fr-BE" altLang="en-US" dirty="0" err="1">
                <a:solidFill>
                  <a:srgbClr val="000000"/>
                </a:solidFill>
                <a:cs typeface="Arial" charset="0"/>
                <a:sym typeface="Arial" charset="0"/>
              </a:rPr>
              <a:t>r</a:t>
            </a:r>
            <a:r>
              <a:rPr lang="fr-BE" altLang="en-US" dirty="0" err="1" smtClean="0">
                <a:solidFill>
                  <a:srgbClr val="000000"/>
                </a:solidFill>
                <a:cs typeface="Arial" charset="0"/>
                <a:sym typeface="Arial" charset="0"/>
              </a:rPr>
              <a:t>echten</a:t>
            </a:r>
            <a:r>
              <a:rPr lang="fr-BE" altLang="en-US" dirty="0" smtClean="0">
                <a:solidFill>
                  <a:srgbClr val="000000"/>
                </a:solidFill>
                <a:cs typeface="Arial" charset="0"/>
                <a:sym typeface="Arial" charset="0"/>
              </a:rPr>
              <a:t> van </a:t>
            </a:r>
            <a:r>
              <a:rPr lang="fr-BE" altLang="en-US" dirty="0" err="1" smtClean="0">
                <a:solidFill>
                  <a:srgbClr val="000000"/>
                </a:solidFill>
                <a:cs typeface="Arial" charset="0"/>
                <a:sym typeface="Arial" charset="0"/>
              </a:rPr>
              <a:t>betrokkene</a:t>
            </a:r>
            <a:endParaRPr lang="fr-BE" altLang="en-US" dirty="0" smtClean="0">
              <a:solidFill>
                <a:srgbClr val="000000"/>
              </a:solidFill>
              <a:cs typeface="Arial" charset="0"/>
              <a:sym typeface="Arial" charset="0"/>
            </a:endParaRPr>
          </a:p>
          <a:p>
            <a:pPr marL="0" indent="0">
              <a:buNone/>
            </a:pPr>
            <a:endParaRPr lang="fr-BE" altLang="en-US" dirty="0" smtClean="0">
              <a:solidFill>
                <a:srgbClr val="000000"/>
              </a:solidFill>
              <a:cs typeface="Arial" charset="0"/>
              <a:sym typeface="Arial" charset="0"/>
            </a:endParaRPr>
          </a:p>
          <a:p>
            <a:pPr marL="400050" lvl="1" indent="0">
              <a:buNone/>
            </a:pPr>
            <a:r>
              <a:rPr lang="fr-BE" altLang="en-US" dirty="0" smtClean="0">
                <a:solidFill>
                  <a:srgbClr val="000000"/>
                </a:solidFill>
                <a:cs typeface="Arial" charset="0"/>
                <a:sym typeface="Arial" charset="0"/>
              </a:rPr>
              <a:t>7.1. </a:t>
            </a:r>
            <a:r>
              <a:rPr lang="fr-BE" altLang="en-US" dirty="0" err="1" smtClean="0">
                <a:solidFill>
                  <a:srgbClr val="000000"/>
                </a:solidFill>
                <a:cs typeface="Arial" charset="0"/>
                <a:sym typeface="Arial" charset="0"/>
              </a:rPr>
              <a:t>algemene</a:t>
            </a:r>
            <a:r>
              <a:rPr lang="fr-BE" altLang="en-US" dirty="0" smtClean="0">
                <a:solidFill>
                  <a:srgbClr val="000000"/>
                </a:solidFill>
                <a:cs typeface="Arial" charset="0"/>
                <a:sym typeface="Arial" charset="0"/>
              </a:rPr>
              <a:t> </a:t>
            </a:r>
            <a:r>
              <a:rPr lang="fr-BE" altLang="en-US" dirty="0" err="1" smtClean="0">
                <a:solidFill>
                  <a:srgbClr val="000000"/>
                </a:solidFill>
                <a:cs typeface="Arial" charset="0"/>
                <a:sym typeface="Arial" charset="0"/>
              </a:rPr>
              <a:t>modaliteiten</a:t>
            </a:r>
            <a:endParaRPr lang="fr-BE" altLang="en-US" dirty="0" smtClean="0">
              <a:solidFill>
                <a:srgbClr val="000000"/>
              </a:solidFill>
              <a:cs typeface="Arial" charset="0"/>
              <a:sym typeface="Arial" charset="0"/>
            </a:endParaRPr>
          </a:p>
          <a:p>
            <a:pPr marL="400050" lvl="1" indent="0">
              <a:buNone/>
            </a:pPr>
            <a:r>
              <a:rPr lang="fr-BE" altLang="en-US" dirty="0" smtClean="0">
                <a:solidFill>
                  <a:srgbClr val="000000"/>
                </a:solidFill>
                <a:cs typeface="Arial" charset="0"/>
                <a:sym typeface="Arial" charset="0"/>
              </a:rPr>
              <a:t>7.2. </a:t>
            </a:r>
            <a:r>
              <a:rPr lang="fr-BE" altLang="en-US" dirty="0" err="1" smtClean="0">
                <a:solidFill>
                  <a:srgbClr val="000000"/>
                </a:solidFill>
                <a:cs typeface="Arial" charset="0"/>
                <a:sym typeface="Arial" charset="0"/>
              </a:rPr>
              <a:t>specifieke</a:t>
            </a:r>
            <a:r>
              <a:rPr lang="fr-BE" altLang="en-US" dirty="0" smtClean="0">
                <a:solidFill>
                  <a:srgbClr val="000000"/>
                </a:solidFill>
                <a:cs typeface="Arial" charset="0"/>
                <a:sym typeface="Arial" charset="0"/>
              </a:rPr>
              <a:t> </a:t>
            </a:r>
            <a:r>
              <a:rPr lang="fr-BE" altLang="en-US" dirty="0" err="1" smtClean="0">
                <a:solidFill>
                  <a:srgbClr val="000000"/>
                </a:solidFill>
                <a:cs typeface="Arial" charset="0"/>
                <a:sym typeface="Arial" charset="0"/>
              </a:rPr>
              <a:t>rechten</a:t>
            </a:r>
            <a:endParaRPr lang="fr-BE" altLang="en-US" dirty="0" smtClean="0">
              <a:solidFill>
                <a:srgbClr val="000000"/>
              </a:solidFill>
              <a:cs typeface="Arial" charset="0"/>
              <a:sym typeface="Arial" charset="0"/>
            </a:endParaRPr>
          </a:p>
          <a:p>
            <a:pPr marL="400050" lvl="1" indent="0">
              <a:buNone/>
            </a:pPr>
            <a:r>
              <a:rPr lang="fr-BE" altLang="en-US" dirty="0" smtClean="0">
                <a:solidFill>
                  <a:srgbClr val="000000"/>
                </a:solidFill>
                <a:cs typeface="Arial" charset="0"/>
                <a:sym typeface="Arial" charset="0"/>
              </a:rPr>
              <a:t>7.3. </a:t>
            </a:r>
            <a:r>
              <a:rPr lang="fr-BE" altLang="en-US" dirty="0" err="1">
                <a:solidFill>
                  <a:srgbClr val="000000"/>
                </a:solidFill>
                <a:cs typeface="Arial" charset="0"/>
                <a:sym typeface="Arial" charset="0"/>
              </a:rPr>
              <a:t>a</a:t>
            </a:r>
            <a:r>
              <a:rPr lang="fr-BE" altLang="en-US" dirty="0" err="1" smtClean="0">
                <a:solidFill>
                  <a:srgbClr val="000000"/>
                </a:solidFill>
                <a:cs typeface="Arial" charset="0"/>
                <a:sym typeface="Arial" charset="0"/>
              </a:rPr>
              <a:t>lgemene</a:t>
            </a:r>
            <a:r>
              <a:rPr lang="fr-BE" altLang="en-US" dirty="0" smtClean="0">
                <a:solidFill>
                  <a:srgbClr val="000000"/>
                </a:solidFill>
                <a:cs typeface="Arial" charset="0"/>
                <a:sym typeface="Arial" charset="0"/>
              </a:rPr>
              <a:t> </a:t>
            </a:r>
            <a:r>
              <a:rPr lang="fr-BE" altLang="en-US" dirty="0" err="1" smtClean="0">
                <a:solidFill>
                  <a:srgbClr val="000000"/>
                </a:solidFill>
                <a:cs typeface="Arial" charset="0"/>
                <a:sym typeface="Arial" charset="0"/>
              </a:rPr>
              <a:t>uitzondering</a:t>
            </a:r>
            <a:endParaRPr lang="fr-BE" altLang="en-US" dirty="0" smtClean="0">
              <a:solidFill>
                <a:srgbClr val="000000"/>
              </a:solidFill>
              <a:cs typeface="Arial" charset="0"/>
              <a:sym typeface="Arial" charset="0"/>
            </a:endParaRPr>
          </a:p>
        </p:txBody>
      </p:sp>
      <p:sp>
        <p:nvSpPr>
          <p:cNvPr id="9220" name="Slide Number Placeholder 1"/>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fontAlgn="base">
              <a:spcBef>
                <a:spcPct val="0"/>
              </a:spcBef>
              <a:spcAft>
                <a:spcPct val="0"/>
              </a:spcAft>
              <a:buFontTx/>
              <a:buNone/>
            </a:pPr>
            <a:fld id="{66324077-E084-4AE0-A226-412BA7753E10}" type="slidenum">
              <a:rPr lang="en-US" altLang="en-US" sz="1000" smtClean="0">
                <a:solidFill>
                  <a:srgbClr val="7F7F7F"/>
                </a:solidFill>
                <a:cs typeface="Arial" charset="0"/>
              </a:rPr>
              <a:pPr fontAlgn="base">
                <a:spcBef>
                  <a:spcPct val="0"/>
                </a:spcBef>
                <a:spcAft>
                  <a:spcPct val="0"/>
                </a:spcAft>
                <a:buFontTx/>
                <a:buNone/>
              </a:pPr>
              <a:t>2</a:t>
            </a:fld>
            <a:endParaRPr lang="en-US" altLang="en-US" sz="1000" smtClean="0">
              <a:solidFill>
                <a:srgbClr val="7F7F7F"/>
              </a:solidFill>
              <a:cs typeface="Arial"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68313" y="188913"/>
            <a:ext cx="8229600" cy="922337"/>
          </a:xfrm>
        </p:spPr>
        <p:txBody>
          <a:bodyPr>
            <a:normAutofit/>
          </a:bodyPr>
          <a:lstStyle/>
          <a:p>
            <a:r>
              <a:rPr lang="nl-NL" altLang="en-US" dirty="0" smtClean="0">
                <a:cs typeface="Arial" charset="0"/>
                <a:sym typeface="Arial" charset="0"/>
              </a:rPr>
              <a:t>5. Voorwaarden </a:t>
            </a:r>
            <a:r>
              <a:rPr lang="nl-NL" altLang="en-US" dirty="0">
                <a:cs typeface="Arial" charset="0"/>
                <a:sym typeface="Arial" charset="0"/>
              </a:rPr>
              <a:t>voor </a:t>
            </a:r>
            <a:r>
              <a:rPr lang="nl-NL" altLang="en-US" dirty="0" smtClean="0">
                <a:cs typeface="Arial" charset="0"/>
                <a:sym typeface="Arial" charset="0"/>
              </a:rPr>
              <a:t>toestemming </a:t>
            </a:r>
            <a:endParaRPr lang="en-US" altLang="en-US" dirty="0" smtClean="0">
              <a:cs typeface="Arial" charset="0"/>
              <a:sym typeface="Arial" charset="0"/>
            </a:endParaRPr>
          </a:p>
        </p:txBody>
      </p:sp>
      <p:sp>
        <p:nvSpPr>
          <p:cNvPr id="8195" name="Rectangle 3"/>
          <p:cNvSpPr>
            <a:spLocks noGrp="1" noChangeArrowheads="1"/>
          </p:cNvSpPr>
          <p:nvPr>
            <p:ph idx="1"/>
          </p:nvPr>
        </p:nvSpPr>
        <p:spPr>
          <a:xfrm>
            <a:off x="457200" y="1196975"/>
            <a:ext cx="8229600" cy="5111750"/>
          </a:xfrm>
        </p:spPr>
        <p:txBody>
          <a:bodyPr>
            <a:normAutofit/>
          </a:bodyPr>
          <a:lstStyle/>
          <a:p>
            <a:pPr marL="0" indent="0">
              <a:lnSpc>
                <a:spcPct val="90000"/>
              </a:lnSpc>
              <a:buNone/>
              <a:defRPr/>
            </a:pPr>
            <a:endParaRPr lang="nl-NL" sz="2000" dirty="0" smtClean="0">
              <a:solidFill>
                <a:srgbClr val="000000"/>
              </a:solidFill>
              <a:cs typeface="Arial" charset="0"/>
              <a:sym typeface="Arial" charset="0"/>
            </a:endParaRPr>
          </a:p>
          <a:p>
            <a:pPr>
              <a:lnSpc>
                <a:spcPct val="90000"/>
              </a:lnSpc>
              <a:defRPr/>
            </a:pPr>
            <a:r>
              <a:rPr lang="nl-NL" dirty="0">
                <a:solidFill>
                  <a:srgbClr val="000000"/>
                </a:solidFill>
                <a:cs typeface="Arial" charset="0"/>
                <a:sym typeface="Arial" charset="0"/>
              </a:rPr>
              <a:t>w</a:t>
            </a:r>
            <a:r>
              <a:rPr lang="nl-NL" dirty="0" smtClean="0">
                <a:solidFill>
                  <a:srgbClr val="000000"/>
                </a:solidFill>
                <a:cs typeface="Arial" charset="0"/>
                <a:sym typeface="Arial" charset="0"/>
              </a:rPr>
              <a:t>anneer </a:t>
            </a:r>
            <a:r>
              <a:rPr lang="nl-NL" dirty="0">
                <a:solidFill>
                  <a:srgbClr val="000000"/>
                </a:solidFill>
                <a:cs typeface="Arial" charset="0"/>
                <a:sym typeface="Arial" charset="0"/>
              </a:rPr>
              <a:t>de verwerking berust op toestemming, moet de verwerkingsverantwoordelijke kunnen aantonen dat de betrokkene </a:t>
            </a:r>
            <a:r>
              <a:rPr lang="nl-NL" dirty="0" smtClean="0">
                <a:solidFill>
                  <a:srgbClr val="000000"/>
                </a:solidFill>
                <a:cs typeface="Arial" charset="0"/>
                <a:sym typeface="Arial" charset="0"/>
              </a:rPr>
              <a:t>toestemming </a:t>
            </a:r>
            <a:r>
              <a:rPr lang="nl-NL" dirty="0">
                <a:solidFill>
                  <a:srgbClr val="000000"/>
                </a:solidFill>
                <a:cs typeface="Arial" charset="0"/>
                <a:sym typeface="Arial" charset="0"/>
              </a:rPr>
              <a:t>heeft gegeven voor de verwerking van zijn </a:t>
            </a:r>
            <a:r>
              <a:rPr lang="nl-NL" dirty="0" smtClean="0">
                <a:solidFill>
                  <a:srgbClr val="000000"/>
                </a:solidFill>
                <a:cs typeface="Arial" charset="0"/>
                <a:sym typeface="Arial" charset="0"/>
              </a:rPr>
              <a:t>persoonsgegevens</a:t>
            </a:r>
            <a:endParaRPr lang="nl-BE" dirty="0">
              <a:solidFill>
                <a:srgbClr val="000000"/>
              </a:solidFill>
              <a:cs typeface="Arial" charset="0"/>
              <a:sym typeface="Arial" charset="0"/>
            </a:endParaRPr>
          </a:p>
          <a:p>
            <a:pPr marL="0" indent="0">
              <a:lnSpc>
                <a:spcPct val="90000"/>
              </a:lnSpc>
              <a:buNone/>
              <a:defRPr/>
            </a:pPr>
            <a:endParaRPr lang="nl-BE" sz="2000" dirty="0" smtClean="0">
              <a:solidFill>
                <a:srgbClr val="000000"/>
              </a:solidFill>
              <a:cs typeface="Arial" charset="0"/>
              <a:sym typeface="Arial" charset="0"/>
            </a:endParaRPr>
          </a:p>
          <a:p>
            <a:pPr>
              <a:lnSpc>
                <a:spcPct val="90000"/>
              </a:lnSpc>
              <a:buFont typeface="Arial" panose="020B0604020202020204" pitchFamily="34" charset="0"/>
              <a:buChar char="•"/>
              <a:defRPr/>
            </a:pPr>
            <a:r>
              <a:rPr lang="nl-NL" dirty="0">
                <a:solidFill>
                  <a:srgbClr val="7030A0"/>
                </a:solidFill>
                <a:cs typeface="Arial" charset="0"/>
                <a:sym typeface="Arial" charset="0"/>
              </a:rPr>
              <a:t>v</a:t>
            </a:r>
            <a:r>
              <a:rPr lang="nl-NL" dirty="0" smtClean="0">
                <a:solidFill>
                  <a:srgbClr val="7030A0"/>
                </a:solidFill>
                <a:cs typeface="Arial" charset="0"/>
                <a:sym typeface="Arial" charset="0"/>
              </a:rPr>
              <a:t>ereisten (expliciet in verordening)</a:t>
            </a:r>
          </a:p>
          <a:p>
            <a:pPr>
              <a:lnSpc>
                <a:spcPct val="90000"/>
              </a:lnSpc>
              <a:buFont typeface="Arial" panose="020B0604020202020204" pitchFamily="34" charset="0"/>
              <a:buChar char="•"/>
              <a:defRPr/>
            </a:pPr>
            <a:endParaRPr lang="nl-NL" dirty="0" smtClean="0">
              <a:solidFill>
                <a:srgbClr val="000000"/>
              </a:solidFill>
              <a:cs typeface="Arial" charset="0"/>
              <a:sym typeface="Arial" charset="0"/>
            </a:endParaRPr>
          </a:p>
          <a:p>
            <a:pPr lvl="1">
              <a:lnSpc>
                <a:spcPct val="90000"/>
              </a:lnSpc>
              <a:buFontTx/>
              <a:buChar char="-"/>
              <a:defRPr/>
            </a:pPr>
            <a:r>
              <a:rPr lang="nl-NL" dirty="0" smtClean="0">
                <a:sym typeface="Arial" charset="0"/>
              </a:rPr>
              <a:t>een </a:t>
            </a:r>
            <a:r>
              <a:rPr lang="nl-NL" dirty="0">
                <a:sym typeface="Arial" charset="0"/>
              </a:rPr>
              <a:t>positieve en expliciete actie; een actieve handeling van de betrokkene is dus vereist; impliciete toestemming wordt niet langer </a:t>
            </a:r>
            <a:r>
              <a:rPr lang="nl-NL" dirty="0" smtClean="0">
                <a:sym typeface="Arial" charset="0"/>
              </a:rPr>
              <a:t>aanvaard</a:t>
            </a:r>
          </a:p>
          <a:p>
            <a:pPr lvl="1">
              <a:lnSpc>
                <a:spcPct val="90000"/>
              </a:lnSpc>
              <a:buFontTx/>
              <a:buChar char="-"/>
              <a:defRPr/>
            </a:pPr>
            <a:r>
              <a:rPr lang="nl-NL" dirty="0" smtClean="0">
                <a:sym typeface="Arial" charset="0"/>
              </a:rPr>
              <a:t>aantoonbaar</a:t>
            </a:r>
          </a:p>
          <a:p>
            <a:pPr lvl="1">
              <a:lnSpc>
                <a:spcPct val="90000"/>
              </a:lnSpc>
              <a:buFontTx/>
              <a:buChar char="-"/>
              <a:defRPr/>
            </a:pPr>
            <a:r>
              <a:rPr lang="nl-NL" dirty="0" smtClean="0">
                <a:sym typeface="Arial" charset="0"/>
              </a:rPr>
              <a:t>eenvoudig </a:t>
            </a:r>
            <a:r>
              <a:rPr lang="nl-NL" dirty="0">
                <a:sym typeface="Arial" charset="0"/>
              </a:rPr>
              <a:t>intrekken van </a:t>
            </a:r>
            <a:r>
              <a:rPr lang="nl-NL" dirty="0" smtClean="0">
                <a:sym typeface="Arial" charset="0"/>
              </a:rPr>
              <a:t>toestemming</a:t>
            </a:r>
          </a:p>
          <a:p>
            <a:pPr lvl="1">
              <a:lnSpc>
                <a:spcPct val="90000"/>
              </a:lnSpc>
              <a:buFontTx/>
              <a:buChar char="-"/>
              <a:defRPr/>
            </a:pPr>
            <a:r>
              <a:rPr lang="nl-NL" dirty="0" smtClean="0">
                <a:sym typeface="Arial" charset="0"/>
              </a:rPr>
              <a:t>betrokkene </a:t>
            </a:r>
            <a:r>
              <a:rPr lang="nl-NL" dirty="0">
                <a:sym typeface="Arial" charset="0"/>
              </a:rPr>
              <a:t>duidelijk informeren over deze </a:t>
            </a:r>
            <a:r>
              <a:rPr lang="nl-NL" dirty="0" smtClean="0">
                <a:sym typeface="Arial" charset="0"/>
              </a:rPr>
              <a:t>mogelijkheid</a:t>
            </a:r>
          </a:p>
          <a:p>
            <a:pPr>
              <a:lnSpc>
                <a:spcPct val="90000"/>
              </a:lnSpc>
              <a:buFont typeface="Arial" panose="020B0604020202020204" pitchFamily="34" charset="0"/>
              <a:buChar char="•"/>
              <a:defRPr/>
            </a:pPr>
            <a:endParaRPr lang="nl-NL" sz="1900" dirty="0">
              <a:sym typeface="Arial" charset="0"/>
            </a:endParaRPr>
          </a:p>
        </p:txBody>
      </p:sp>
      <p:sp>
        <p:nvSpPr>
          <p:cNvPr id="10244" name="Slide Number Placeholder 1"/>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fontAlgn="base">
              <a:spcBef>
                <a:spcPct val="0"/>
              </a:spcBef>
              <a:spcAft>
                <a:spcPct val="0"/>
              </a:spcAft>
              <a:buFontTx/>
              <a:buNone/>
            </a:pPr>
            <a:fld id="{92FF4318-D0B1-4CD9-B28D-26707DB72830}" type="slidenum">
              <a:rPr lang="en-US" altLang="en-US" sz="1000" smtClean="0">
                <a:solidFill>
                  <a:srgbClr val="7F7F7F"/>
                </a:solidFill>
                <a:cs typeface="Arial" charset="0"/>
              </a:rPr>
              <a:pPr fontAlgn="base">
                <a:spcBef>
                  <a:spcPct val="0"/>
                </a:spcBef>
                <a:spcAft>
                  <a:spcPct val="0"/>
                </a:spcAft>
                <a:buFontTx/>
                <a:buNone/>
              </a:pPr>
              <a:t>20</a:t>
            </a:fld>
            <a:endParaRPr lang="en-US" altLang="en-US" sz="1000" smtClean="0">
              <a:solidFill>
                <a:srgbClr val="7F7F7F"/>
              </a:solidFill>
              <a:cs typeface="Arial"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68313" y="188913"/>
            <a:ext cx="8229600" cy="922337"/>
          </a:xfrm>
        </p:spPr>
        <p:txBody>
          <a:bodyPr>
            <a:normAutofit/>
          </a:bodyPr>
          <a:lstStyle/>
          <a:p>
            <a:r>
              <a:rPr lang="nl-NL" altLang="en-US" dirty="0" smtClean="0">
                <a:cs typeface="Arial" charset="0"/>
                <a:sym typeface="Arial" charset="0"/>
              </a:rPr>
              <a:t>5. Voorwaarden </a:t>
            </a:r>
            <a:r>
              <a:rPr lang="nl-NL" altLang="en-US" dirty="0">
                <a:cs typeface="Arial" charset="0"/>
                <a:sym typeface="Arial" charset="0"/>
              </a:rPr>
              <a:t>voor </a:t>
            </a:r>
            <a:r>
              <a:rPr lang="nl-NL" altLang="en-US" dirty="0" smtClean="0">
                <a:cs typeface="Arial" charset="0"/>
                <a:sym typeface="Arial" charset="0"/>
              </a:rPr>
              <a:t>toestemming </a:t>
            </a:r>
            <a:endParaRPr lang="en-US" altLang="en-US" dirty="0" smtClean="0">
              <a:cs typeface="Arial" charset="0"/>
              <a:sym typeface="Arial" charset="0"/>
            </a:endParaRPr>
          </a:p>
        </p:txBody>
      </p:sp>
      <p:sp>
        <p:nvSpPr>
          <p:cNvPr id="11267" name="Rectangle 3"/>
          <p:cNvSpPr>
            <a:spLocks noGrp="1" noChangeArrowheads="1"/>
          </p:cNvSpPr>
          <p:nvPr>
            <p:ph idx="1"/>
          </p:nvPr>
        </p:nvSpPr>
        <p:spPr>
          <a:xfrm>
            <a:off x="457200" y="1196975"/>
            <a:ext cx="8229600" cy="5111750"/>
          </a:xfrm>
        </p:spPr>
        <p:txBody>
          <a:bodyPr>
            <a:normAutofit/>
          </a:bodyPr>
          <a:lstStyle/>
          <a:p>
            <a:pPr>
              <a:defRPr/>
            </a:pPr>
            <a:endParaRPr lang="nl-NL" sz="2000" dirty="0" smtClean="0">
              <a:sym typeface="Arial" charset="0"/>
            </a:endParaRPr>
          </a:p>
          <a:p>
            <a:pPr>
              <a:defRPr/>
            </a:pPr>
            <a:endParaRPr lang="nl-NL" sz="2000" dirty="0" smtClean="0">
              <a:sym typeface="Arial" charset="0"/>
            </a:endParaRPr>
          </a:p>
          <a:p>
            <a:pPr>
              <a:defRPr/>
            </a:pPr>
            <a:r>
              <a:rPr lang="nl-NL" dirty="0">
                <a:solidFill>
                  <a:srgbClr val="7030A0"/>
                </a:solidFill>
                <a:sym typeface="Arial" charset="0"/>
              </a:rPr>
              <a:t>d</a:t>
            </a:r>
            <a:r>
              <a:rPr lang="nl-NL" dirty="0" smtClean="0">
                <a:solidFill>
                  <a:srgbClr val="7030A0"/>
                </a:solidFill>
                <a:sym typeface="Arial" charset="0"/>
              </a:rPr>
              <a:t>e </a:t>
            </a:r>
            <a:r>
              <a:rPr lang="nl-NL" dirty="0">
                <a:solidFill>
                  <a:srgbClr val="7030A0"/>
                </a:solidFill>
                <a:sym typeface="Arial" charset="0"/>
              </a:rPr>
              <a:t>verwerking van gegevens van een kind van minder dan 16 jaar (nl. tot 15 jaar) zal pas dan rechtmatig zijn als de toestemming door een ouder wordt </a:t>
            </a:r>
            <a:r>
              <a:rPr lang="nl-NL" dirty="0" smtClean="0">
                <a:solidFill>
                  <a:srgbClr val="7030A0"/>
                </a:solidFill>
                <a:sym typeface="Arial" charset="0"/>
              </a:rPr>
              <a:t>gegeven (basisregel)</a:t>
            </a:r>
          </a:p>
          <a:p>
            <a:pPr marL="0" indent="0">
              <a:buNone/>
              <a:defRPr/>
            </a:pPr>
            <a:endParaRPr lang="nl-NL" dirty="0" smtClean="0">
              <a:solidFill>
                <a:srgbClr val="7030A0"/>
              </a:solidFill>
              <a:sym typeface="Arial" charset="0"/>
            </a:endParaRPr>
          </a:p>
          <a:p>
            <a:pPr marL="0" indent="0">
              <a:buNone/>
              <a:defRPr/>
            </a:pPr>
            <a:endParaRPr lang="nl-NL" dirty="0">
              <a:solidFill>
                <a:srgbClr val="7030A0"/>
              </a:solidFill>
              <a:sym typeface="Arial" charset="0"/>
            </a:endParaRPr>
          </a:p>
          <a:p>
            <a:pPr>
              <a:defRPr/>
            </a:pPr>
            <a:r>
              <a:rPr lang="nl-NL" dirty="0" smtClean="0">
                <a:solidFill>
                  <a:srgbClr val="7030A0"/>
                </a:solidFill>
                <a:sym typeface="Arial" charset="0"/>
              </a:rPr>
              <a:t>lidstaten </a:t>
            </a:r>
            <a:r>
              <a:rPr lang="nl-NL" dirty="0">
                <a:solidFill>
                  <a:srgbClr val="7030A0"/>
                </a:solidFill>
                <a:sym typeface="Arial" charset="0"/>
              </a:rPr>
              <a:t>mogen een jongere leeftijd dan 15 jaar bepalen, maar niet onder </a:t>
            </a:r>
            <a:r>
              <a:rPr lang="nl-NL" dirty="0" smtClean="0">
                <a:solidFill>
                  <a:srgbClr val="7030A0"/>
                </a:solidFill>
                <a:sym typeface="Arial" charset="0"/>
              </a:rPr>
              <a:t>13 jaar; in </a:t>
            </a:r>
            <a:r>
              <a:rPr lang="nl-NL" dirty="0">
                <a:solidFill>
                  <a:srgbClr val="7030A0"/>
                </a:solidFill>
                <a:sym typeface="Arial" charset="0"/>
              </a:rPr>
              <a:t>dit geval zal de ouderlijke toestemming vereist zijn tot aan de leeftijd als bepaald in de </a:t>
            </a:r>
            <a:r>
              <a:rPr lang="nl-NL" dirty="0" smtClean="0">
                <a:solidFill>
                  <a:srgbClr val="7030A0"/>
                </a:solidFill>
                <a:sym typeface="Arial" charset="0"/>
              </a:rPr>
              <a:t>wet</a:t>
            </a:r>
          </a:p>
          <a:p>
            <a:pPr marL="0" indent="0">
              <a:buNone/>
              <a:defRPr/>
            </a:pPr>
            <a:endParaRPr lang="nl-NL" sz="2000" dirty="0">
              <a:sym typeface="Arial" charset="0"/>
            </a:endParaRPr>
          </a:p>
        </p:txBody>
      </p:sp>
      <p:sp>
        <p:nvSpPr>
          <p:cNvPr id="11268" name="Slide Number Placeholder 1"/>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fontAlgn="base">
              <a:spcBef>
                <a:spcPct val="0"/>
              </a:spcBef>
              <a:spcAft>
                <a:spcPct val="0"/>
              </a:spcAft>
              <a:buFontTx/>
              <a:buNone/>
            </a:pPr>
            <a:fld id="{E526E35E-D56E-41F3-8722-3ED731A11B98}" type="slidenum">
              <a:rPr lang="en-US" altLang="en-US" sz="1000" smtClean="0">
                <a:solidFill>
                  <a:srgbClr val="7F7F7F"/>
                </a:solidFill>
                <a:cs typeface="Arial" charset="0"/>
              </a:rPr>
              <a:pPr fontAlgn="base">
                <a:spcBef>
                  <a:spcPct val="0"/>
                </a:spcBef>
                <a:spcAft>
                  <a:spcPct val="0"/>
                </a:spcAft>
                <a:buFontTx/>
                <a:buNone/>
              </a:pPr>
              <a:t>21</a:t>
            </a:fld>
            <a:endParaRPr lang="en-US" altLang="en-US" sz="1000" smtClean="0">
              <a:solidFill>
                <a:srgbClr val="7F7F7F"/>
              </a:solidFill>
              <a:cs typeface="Arial" charset="0"/>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endParaRPr lang="fr-BE" sz="1200" dirty="0" smtClean="0"/>
          </a:p>
          <a:p>
            <a:r>
              <a:rPr lang="fr-BE" dirty="0" smtClean="0"/>
              <a:t>6. </a:t>
            </a:r>
            <a:r>
              <a:rPr lang="fr-BE" dirty="0" err="1" smtClean="0"/>
              <a:t>Gevoelige</a:t>
            </a:r>
            <a:r>
              <a:rPr lang="fr-BE" dirty="0" smtClean="0"/>
              <a:t> </a:t>
            </a:r>
            <a:r>
              <a:rPr lang="fr-BE" dirty="0" err="1" smtClean="0"/>
              <a:t>gegevens</a:t>
            </a:r>
            <a:endParaRPr lang="en-US" dirty="0"/>
          </a:p>
        </p:txBody>
      </p:sp>
      <p:sp>
        <p:nvSpPr>
          <p:cNvPr id="4" name="Slide Number Placeholder 3"/>
          <p:cNvSpPr>
            <a:spLocks noGrp="1"/>
          </p:cNvSpPr>
          <p:nvPr>
            <p:ph type="sldNum" sz="quarter" idx="10"/>
          </p:nvPr>
        </p:nvSpPr>
        <p:spPr/>
        <p:txBody>
          <a:bodyPr/>
          <a:lstStyle/>
          <a:p>
            <a:pPr>
              <a:defRPr/>
            </a:pPr>
            <a:fld id="{7A7F1E79-8225-48A0-95BD-5254C3720E2D}" type="slidenum">
              <a:rPr lang="en-GB" smtClean="0"/>
              <a:pPr>
                <a:defRPr/>
              </a:pPr>
              <a:t>22</a:t>
            </a:fld>
            <a:endParaRPr lang="en-GB" dirty="0"/>
          </a:p>
        </p:txBody>
      </p:sp>
    </p:spTree>
    <p:extLst>
      <p:ext uri="{BB962C8B-B14F-4D97-AF65-F5344CB8AC3E}">
        <p14:creationId xmlns:p14="http://schemas.microsoft.com/office/powerpoint/2010/main" val="90543644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68313" y="188913"/>
            <a:ext cx="8229600" cy="922337"/>
          </a:xfrm>
        </p:spPr>
        <p:txBody>
          <a:bodyPr/>
          <a:lstStyle/>
          <a:p>
            <a:r>
              <a:rPr lang="nl-BE" dirty="0" smtClean="0"/>
              <a:t>6. Gevoelige gegevens</a:t>
            </a:r>
            <a:endParaRPr lang="en-US" altLang="en-US" dirty="0" smtClean="0">
              <a:cs typeface="Arial" charset="0"/>
              <a:sym typeface="Arial" charset="0"/>
            </a:endParaRPr>
          </a:p>
        </p:txBody>
      </p:sp>
      <p:sp>
        <p:nvSpPr>
          <p:cNvPr id="29699" name="Rectangle 3"/>
          <p:cNvSpPr>
            <a:spLocks noGrp="1" noChangeArrowheads="1"/>
          </p:cNvSpPr>
          <p:nvPr>
            <p:ph idx="1"/>
          </p:nvPr>
        </p:nvSpPr>
        <p:spPr>
          <a:xfrm>
            <a:off x="457200" y="1196975"/>
            <a:ext cx="8229600" cy="5111750"/>
          </a:xfrm>
        </p:spPr>
        <p:txBody>
          <a:bodyPr>
            <a:normAutofit/>
          </a:bodyPr>
          <a:lstStyle/>
          <a:p>
            <a:pPr>
              <a:lnSpc>
                <a:spcPct val="80000"/>
              </a:lnSpc>
              <a:defRPr/>
            </a:pPr>
            <a:endParaRPr lang="nl-NL" altLang="en-US" dirty="0" smtClean="0">
              <a:solidFill>
                <a:srgbClr val="000000"/>
              </a:solidFill>
              <a:cs typeface="Arial" charset="0"/>
              <a:sym typeface="Arial" charset="0"/>
            </a:endParaRPr>
          </a:p>
          <a:p>
            <a:pPr>
              <a:lnSpc>
                <a:spcPct val="80000"/>
              </a:lnSpc>
              <a:defRPr/>
            </a:pPr>
            <a:r>
              <a:rPr lang="nl-NL" altLang="en-US" dirty="0">
                <a:solidFill>
                  <a:srgbClr val="000000"/>
                </a:solidFill>
                <a:cs typeface="Arial" charset="0"/>
                <a:sym typeface="Arial" charset="0"/>
              </a:rPr>
              <a:t>v</a:t>
            </a:r>
            <a:r>
              <a:rPr lang="nl-NL" altLang="en-US" dirty="0" smtClean="0">
                <a:solidFill>
                  <a:srgbClr val="000000"/>
                </a:solidFill>
                <a:cs typeface="Arial" charset="0"/>
                <a:sym typeface="Arial" charset="0"/>
              </a:rPr>
              <a:t>erwerking </a:t>
            </a:r>
            <a:r>
              <a:rPr lang="nl-NL" altLang="en-US" dirty="0">
                <a:solidFill>
                  <a:srgbClr val="000000"/>
                </a:solidFill>
                <a:cs typeface="Arial" charset="0"/>
                <a:sym typeface="Arial" charset="0"/>
              </a:rPr>
              <a:t>van bijzondere categorieën van </a:t>
            </a:r>
            <a:r>
              <a:rPr lang="nl-NL" altLang="en-US" dirty="0" smtClean="0">
                <a:solidFill>
                  <a:srgbClr val="000000"/>
                </a:solidFill>
                <a:cs typeface="Arial" charset="0"/>
                <a:sym typeface="Arial" charset="0"/>
              </a:rPr>
              <a:t>persoonsgegevens, </a:t>
            </a:r>
            <a:r>
              <a:rPr lang="nl-NL" altLang="en-US" dirty="0">
                <a:solidFill>
                  <a:srgbClr val="000000"/>
                </a:solidFill>
                <a:cs typeface="Arial" charset="0"/>
                <a:sym typeface="Arial" charset="0"/>
              </a:rPr>
              <a:t>onder meer lidmaatschap vakbond, gegevens over gezondheid</a:t>
            </a:r>
            <a:r>
              <a:rPr lang="nl-NL" altLang="en-US" dirty="0" smtClean="0">
                <a:solidFill>
                  <a:srgbClr val="000000"/>
                </a:solidFill>
                <a:cs typeface="Arial" charset="0"/>
                <a:sym typeface="Arial" charset="0"/>
              </a:rPr>
              <a:t>, …</a:t>
            </a:r>
          </a:p>
          <a:p>
            <a:pPr>
              <a:lnSpc>
                <a:spcPct val="80000"/>
              </a:lnSpc>
              <a:defRPr/>
            </a:pPr>
            <a:endParaRPr lang="nl-BE" u="sng" dirty="0" smtClean="0"/>
          </a:p>
          <a:p>
            <a:pPr>
              <a:lnSpc>
                <a:spcPct val="80000"/>
              </a:lnSpc>
              <a:defRPr/>
            </a:pPr>
            <a:endParaRPr lang="nl-BE" u="sng" dirty="0" smtClean="0"/>
          </a:p>
          <a:p>
            <a:pPr>
              <a:lnSpc>
                <a:spcPct val="80000"/>
              </a:lnSpc>
              <a:defRPr/>
            </a:pPr>
            <a:r>
              <a:rPr lang="nl-BE" u="sng" dirty="0" smtClean="0"/>
              <a:t>“</a:t>
            </a:r>
            <a:r>
              <a:rPr lang="nl-BE" u="sng" dirty="0"/>
              <a:t>g</a:t>
            </a:r>
            <a:r>
              <a:rPr lang="nl-BE" u="sng" dirty="0" smtClean="0"/>
              <a:t>egevens </a:t>
            </a:r>
            <a:r>
              <a:rPr lang="nl-BE" u="sng" dirty="0"/>
              <a:t>over gezondheid”</a:t>
            </a:r>
            <a:r>
              <a:rPr lang="nl-BE" sz="2200" dirty="0"/>
              <a:t> (</a:t>
            </a:r>
            <a:r>
              <a:rPr lang="nl-BE" sz="2200" dirty="0">
                <a:solidFill>
                  <a:srgbClr val="7030A0"/>
                </a:solidFill>
              </a:rPr>
              <a:t>ruime definitie</a:t>
            </a:r>
            <a:r>
              <a:rPr lang="nl-BE" sz="2200" dirty="0"/>
              <a:t>, geen teleologische </a:t>
            </a:r>
            <a:r>
              <a:rPr lang="nl-BE" sz="2200" dirty="0" smtClean="0"/>
              <a:t>benadering)</a:t>
            </a:r>
          </a:p>
          <a:p>
            <a:pPr marL="0" indent="0">
              <a:lnSpc>
                <a:spcPct val="80000"/>
              </a:lnSpc>
              <a:buNone/>
              <a:defRPr/>
            </a:pPr>
            <a:endParaRPr lang="nl-BE" sz="2200" dirty="0" smtClean="0"/>
          </a:p>
          <a:p>
            <a:pPr lvl="1">
              <a:lnSpc>
                <a:spcPct val="80000"/>
              </a:lnSpc>
              <a:defRPr/>
            </a:pPr>
            <a:r>
              <a:rPr lang="nl-BE" dirty="0" smtClean="0">
                <a:solidFill>
                  <a:srgbClr val="7030A0"/>
                </a:solidFill>
              </a:rPr>
              <a:t>persoonsgegevens </a:t>
            </a:r>
            <a:r>
              <a:rPr lang="nl-BE" dirty="0">
                <a:solidFill>
                  <a:srgbClr val="7030A0"/>
                </a:solidFill>
              </a:rPr>
              <a:t>die verband houden met de fysieke of mentale gezondheid van een natuurlijke persoon, waaronder gegevens over verleende gezondheidsdiensten waarmee informatie over zijn gezondheidstoestand wordt </a:t>
            </a:r>
            <a:r>
              <a:rPr lang="nl-BE" dirty="0" smtClean="0">
                <a:solidFill>
                  <a:srgbClr val="7030A0"/>
                </a:solidFill>
              </a:rPr>
              <a:t>gegeven</a:t>
            </a:r>
            <a:endParaRPr lang="en-US" dirty="0">
              <a:solidFill>
                <a:srgbClr val="7030A0"/>
              </a:solidFill>
            </a:endParaRPr>
          </a:p>
          <a:p>
            <a:pPr>
              <a:lnSpc>
                <a:spcPct val="80000"/>
              </a:lnSpc>
              <a:defRPr/>
            </a:pPr>
            <a:endParaRPr lang="nl-BE" sz="3200" dirty="0" smtClean="0"/>
          </a:p>
        </p:txBody>
      </p:sp>
      <p:sp>
        <p:nvSpPr>
          <p:cNvPr id="12292" name="Slide Number Placeholder 1"/>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fontAlgn="base">
              <a:spcBef>
                <a:spcPct val="0"/>
              </a:spcBef>
              <a:spcAft>
                <a:spcPct val="0"/>
              </a:spcAft>
              <a:buFontTx/>
              <a:buNone/>
            </a:pPr>
            <a:fld id="{B03AD34C-72A9-4B24-9213-25FF291E0B27}" type="slidenum">
              <a:rPr lang="en-US" altLang="en-US" sz="1000" smtClean="0">
                <a:solidFill>
                  <a:srgbClr val="7F7F7F"/>
                </a:solidFill>
                <a:cs typeface="Arial" charset="0"/>
              </a:rPr>
              <a:pPr fontAlgn="base">
                <a:spcBef>
                  <a:spcPct val="0"/>
                </a:spcBef>
                <a:spcAft>
                  <a:spcPct val="0"/>
                </a:spcAft>
                <a:buFontTx/>
                <a:buNone/>
              </a:pPr>
              <a:t>23</a:t>
            </a:fld>
            <a:endParaRPr lang="en-US" altLang="en-US" sz="1000" smtClean="0">
              <a:solidFill>
                <a:srgbClr val="7F7F7F"/>
              </a:solidFill>
              <a:cs typeface="Arial" charset="0"/>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dirty="0" smtClean="0"/>
              <a:t>6. Gevoelige gegevens</a:t>
            </a:r>
            <a:endParaRPr lang="en-US" dirty="0"/>
          </a:p>
        </p:txBody>
      </p:sp>
      <p:sp>
        <p:nvSpPr>
          <p:cNvPr id="3" name="Content Placeholder 2"/>
          <p:cNvSpPr>
            <a:spLocks noGrp="1"/>
          </p:cNvSpPr>
          <p:nvPr>
            <p:ph idx="1"/>
          </p:nvPr>
        </p:nvSpPr>
        <p:spPr/>
        <p:txBody>
          <a:bodyPr>
            <a:normAutofit/>
          </a:bodyPr>
          <a:lstStyle/>
          <a:p>
            <a:pPr>
              <a:lnSpc>
                <a:spcPct val="80000"/>
              </a:lnSpc>
              <a:defRPr/>
            </a:pPr>
            <a:endParaRPr lang="nl-BE" dirty="0" smtClean="0"/>
          </a:p>
          <a:p>
            <a:pPr>
              <a:lnSpc>
                <a:spcPct val="80000"/>
              </a:lnSpc>
              <a:defRPr/>
            </a:pPr>
            <a:r>
              <a:rPr lang="nl-BE" dirty="0" smtClean="0">
                <a:solidFill>
                  <a:srgbClr val="7030A0"/>
                </a:solidFill>
              </a:rPr>
              <a:t>verwerkingsgronden</a:t>
            </a:r>
            <a:r>
              <a:rPr lang="nl-BE" dirty="0" smtClean="0"/>
              <a:t>, </a:t>
            </a:r>
            <a:r>
              <a:rPr lang="nl-BE" dirty="0"/>
              <a:t>onder </a:t>
            </a:r>
            <a:r>
              <a:rPr lang="nl-BE" dirty="0" smtClean="0"/>
              <a:t>meer</a:t>
            </a:r>
            <a:endParaRPr lang="en-US" dirty="0"/>
          </a:p>
          <a:p>
            <a:pPr lvl="1"/>
            <a:endParaRPr lang="nl-BE" dirty="0" smtClean="0"/>
          </a:p>
          <a:p>
            <a:pPr lvl="1"/>
            <a:r>
              <a:rPr lang="nl-BE" dirty="0" smtClean="0"/>
              <a:t>uitdrukkelijke </a:t>
            </a:r>
            <a:r>
              <a:rPr lang="nl-BE" dirty="0"/>
              <a:t>toestemming van </a:t>
            </a:r>
            <a:r>
              <a:rPr lang="nl-BE" dirty="0" smtClean="0"/>
              <a:t>betrokkene</a:t>
            </a:r>
            <a:endParaRPr lang="en-US" dirty="0"/>
          </a:p>
          <a:p>
            <a:pPr lvl="1"/>
            <a:endParaRPr lang="nl-BE" dirty="0" smtClean="0"/>
          </a:p>
          <a:p>
            <a:pPr lvl="1"/>
            <a:r>
              <a:rPr lang="nl-BE" dirty="0" smtClean="0"/>
              <a:t>noodzakelijk </a:t>
            </a:r>
            <a:r>
              <a:rPr lang="nl-BE" dirty="0"/>
              <a:t>met het oog op de uitvoering van verplichtingen en de uitoefening van specifieke rechten van </a:t>
            </a:r>
            <a:r>
              <a:rPr lang="nl-BE" dirty="0" smtClean="0"/>
              <a:t>de verwerkingsverantwoordelijke </a:t>
            </a:r>
            <a:r>
              <a:rPr lang="nl-BE" dirty="0"/>
              <a:t>of de betrokkene op het gebied van het arbeidsrecht en het </a:t>
            </a:r>
            <a:r>
              <a:rPr lang="nl-BE" dirty="0" err="1"/>
              <a:t>socialezekerheids</a:t>
            </a:r>
            <a:r>
              <a:rPr lang="nl-BE" dirty="0"/>
              <a:t>- en </a:t>
            </a:r>
            <a:r>
              <a:rPr lang="nl-BE" dirty="0" err="1" smtClean="0"/>
              <a:t>socialebeschermingsrecht</a:t>
            </a:r>
            <a:endParaRPr lang="en-US" dirty="0"/>
          </a:p>
          <a:p>
            <a:pPr lvl="1"/>
            <a:endParaRPr lang="nl-BE" dirty="0" smtClean="0"/>
          </a:p>
          <a:p>
            <a:pPr lvl="1"/>
            <a:r>
              <a:rPr lang="nl-BE" dirty="0" smtClean="0"/>
              <a:t>door </a:t>
            </a:r>
            <a:r>
              <a:rPr lang="nl-BE" dirty="0"/>
              <a:t>een vereniging zonder winstoogmerk die op vakbondsgebied werkzaam is, in het kader van haar gerechtvaardigde activiteiten en met passende </a:t>
            </a:r>
            <a:r>
              <a:rPr lang="nl-BE" dirty="0" smtClean="0"/>
              <a:t>waarborgen</a:t>
            </a:r>
            <a:endParaRPr lang="en-US" dirty="0"/>
          </a:p>
          <a:p>
            <a:endParaRPr lang="en-US"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24</a:t>
            </a:fld>
            <a:endParaRPr lang="en-GB" dirty="0"/>
          </a:p>
        </p:txBody>
      </p:sp>
    </p:spTree>
    <p:extLst>
      <p:ext uri="{BB962C8B-B14F-4D97-AF65-F5344CB8AC3E}">
        <p14:creationId xmlns:p14="http://schemas.microsoft.com/office/powerpoint/2010/main" val="415334850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dirty="0" smtClean="0"/>
              <a:t>6. Gevoelige gegevens</a:t>
            </a:r>
            <a:endParaRPr lang="en-US"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25</a:t>
            </a:fld>
            <a:endParaRPr lang="en-GB" dirty="0"/>
          </a:p>
        </p:txBody>
      </p:sp>
      <p:sp>
        <p:nvSpPr>
          <p:cNvPr id="3" name="Content Placeholder 2"/>
          <p:cNvSpPr>
            <a:spLocks noGrp="1"/>
          </p:cNvSpPr>
          <p:nvPr>
            <p:ph idx="1"/>
          </p:nvPr>
        </p:nvSpPr>
        <p:spPr/>
        <p:txBody>
          <a:bodyPr>
            <a:normAutofit fontScale="92500" lnSpcReduction="10000"/>
          </a:bodyPr>
          <a:lstStyle/>
          <a:p>
            <a:endParaRPr lang="nl-BE" dirty="0" smtClean="0"/>
          </a:p>
          <a:p>
            <a:r>
              <a:rPr lang="nl-BE" dirty="0" smtClean="0"/>
              <a:t>verwerking </a:t>
            </a:r>
            <a:r>
              <a:rPr lang="nl-BE" dirty="0"/>
              <a:t>mogelijk, onder </a:t>
            </a:r>
            <a:r>
              <a:rPr lang="nl-BE" dirty="0" smtClean="0"/>
              <a:t>meer</a:t>
            </a:r>
            <a:endParaRPr lang="en-US" dirty="0"/>
          </a:p>
          <a:p>
            <a:pPr marL="457200" lvl="1" indent="0">
              <a:buNone/>
            </a:pPr>
            <a:endParaRPr lang="nl-BE" dirty="0"/>
          </a:p>
          <a:p>
            <a:pPr lvl="1"/>
            <a:r>
              <a:rPr lang="nl-BE" dirty="0" smtClean="0"/>
              <a:t>noodzakelijk </a:t>
            </a:r>
            <a:r>
              <a:rPr lang="nl-BE" dirty="0"/>
              <a:t>om redenen van zwaarwegend algemeen belang; redenen van algemeen belang, waaronder gezondheidsdoeleinden zoals volksgezondheid, sociale bescherming en het beheer van </a:t>
            </a:r>
            <a:r>
              <a:rPr lang="nl-BE" dirty="0" smtClean="0"/>
              <a:t>gezondheidszorgdiensten</a:t>
            </a:r>
          </a:p>
          <a:p>
            <a:pPr marL="457200" lvl="1" indent="0">
              <a:buNone/>
            </a:pPr>
            <a:endParaRPr lang="fr-BE" dirty="0" smtClean="0"/>
          </a:p>
          <a:p>
            <a:pPr lvl="1"/>
            <a:r>
              <a:rPr lang="nl-BE" dirty="0" smtClean="0"/>
              <a:t>noodzakelijk voor doeleinden van preventieve of arbeidsgeneeskunde, voor de beoordeling van de </a:t>
            </a:r>
            <a:r>
              <a:rPr lang="nl-BE" dirty="0"/>
              <a:t>arbeidsgeschiktheid van de werknemer, medische diagnosen, het verstrekken van gezondheidszorg of sociale diensten of behandelingen dan wel het beheren van gezondheidszorgstelsels en -diensten of sociale stelsels en </a:t>
            </a:r>
            <a:r>
              <a:rPr lang="nl-BE" dirty="0" smtClean="0"/>
              <a:t>diensten</a:t>
            </a:r>
            <a:r>
              <a:rPr lang="nl-BE" dirty="0" smtClean="0">
                <a:solidFill>
                  <a:srgbClr val="7030A0"/>
                </a:solidFill>
              </a:rPr>
              <a:t>;  in dit geval door </a:t>
            </a:r>
            <a:r>
              <a:rPr lang="nl-BE" dirty="0">
                <a:solidFill>
                  <a:srgbClr val="7030A0"/>
                </a:solidFill>
              </a:rPr>
              <a:t>of onder de verantwoordelijkheid van een beroepsbeoefenaar die aan het beroepsgeheim is gebonden, of door een andere persoon die tot geheimhouding is </a:t>
            </a:r>
            <a:r>
              <a:rPr lang="nl-BE" dirty="0" smtClean="0">
                <a:solidFill>
                  <a:srgbClr val="7030A0"/>
                </a:solidFill>
              </a:rPr>
              <a:t>gehouden</a:t>
            </a:r>
            <a:endParaRPr lang="nl-BE" dirty="0">
              <a:solidFill>
                <a:srgbClr val="7030A0"/>
              </a:solidFill>
            </a:endParaRPr>
          </a:p>
          <a:p>
            <a:pPr marL="457200" lvl="1" indent="0">
              <a:buNone/>
            </a:pPr>
            <a:endParaRPr lang="nl-BE" dirty="0" smtClean="0">
              <a:solidFill>
                <a:srgbClr val="7030A0"/>
              </a:solidFill>
            </a:endParaRPr>
          </a:p>
          <a:p>
            <a:pPr marL="457200" lvl="1" indent="0">
              <a:buNone/>
            </a:pPr>
            <a:endParaRPr lang="nl-BE" dirty="0"/>
          </a:p>
          <a:p>
            <a:endParaRPr lang="en-US" dirty="0"/>
          </a:p>
        </p:txBody>
      </p:sp>
    </p:spTree>
    <p:extLst>
      <p:ext uri="{BB962C8B-B14F-4D97-AF65-F5344CB8AC3E}">
        <p14:creationId xmlns:p14="http://schemas.microsoft.com/office/powerpoint/2010/main" val="411867725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dirty="0" smtClean="0"/>
              <a:t>6. Gevoelige gegevens</a:t>
            </a:r>
            <a:endParaRPr lang="en-US" dirty="0"/>
          </a:p>
        </p:txBody>
      </p:sp>
      <p:sp>
        <p:nvSpPr>
          <p:cNvPr id="3" name="Content Placeholder 2"/>
          <p:cNvSpPr>
            <a:spLocks noGrp="1"/>
          </p:cNvSpPr>
          <p:nvPr>
            <p:ph idx="1"/>
          </p:nvPr>
        </p:nvSpPr>
        <p:spPr/>
        <p:txBody>
          <a:bodyPr/>
          <a:lstStyle/>
          <a:p>
            <a:endParaRPr lang="nl-NL" dirty="0" smtClean="0"/>
          </a:p>
          <a:p>
            <a:endParaRPr lang="nl-NL" dirty="0" smtClean="0"/>
          </a:p>
          <a:p>
            <a:endParaRPr lang="nl-NL" dirty="0" smtClean="0"/>
          </a:p>
          <a:p>
            <a:r>
              <a:rPr lang="nl-NL" dirty="0" smtClean="0">
                <a:solidFill>
                  <a:srgbClr val="7030A0"/>
                </a:solidFill>
              </a:rPr>
              <a:t>de </a:t>
            </a:r>
            <a:r>
              <a:rPr lang="nl-NL" dirty="0">
                <a:solidFill>
                  <a:srgbClr val="7030A0"/>
                </a:solidFill>
              </a:rPr>
              <a:t>lidstaten kunnen bijkomende voorwaarden, waaronder beperkingen, met betrekking tot de verwerking van genetische gegevens, biometrische gegevens of gegevens over gezondheid handhaven of invoeren</a:t>
            </a:r>
            <a:endParaRPr lang="en-US" dirty="0">
              <a:solidFill>
                <a:srgbClr val="7030A0"/>
              </a:solidFill>
            </a:endParaRPr>
          </a:p>
          <a:p>
            <a:endParaRPr lang="en-US"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26</a:t>
            </a:fld>
            <a:endParaRPr lang="en-GB" dirty="0"/>
          </a:p>
        </p:txBody>
      </p:sp>
    </p:spTree>
    <p:extLst>
      <p:ext uri="{BB962C8B-B14F-4D97-AF65-F5344CB8AC3E}">
        <p14:creationId xmlns:p14="http://schemas.microsoft.com/office/powerpoint/2010/main" val="393820542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endParaRPr lang="fr-BE" sz="1200" dirty="0" smtClean="0"/>
          </a:p>
          <a:p>
            <a:r>
              <a:rPr lang="fr-BE" dirty="0"/>
              <a:t>7</a:t>
            </a:r>
            <a:r>
              <a:rPr lang="fr-BE" dirty="0" smtClean="0"/>
              <a:t>. </a:t>
            </a:r>
            <a:r>
              <a:rPr lang="fr-BE" dirty="0" err="1" smtClean="0"/>
              <a:t>Rechten</a:t>
            </a:r>
            <a:r>
              <a:rPr lang="fr-BE" dirty="0" smtClean="0"/>
              <a:t> van </a:t>
            </a:r>
            <a:r>
              <a:rPr lang="fr-BE" dirty="0" err="1" smtClean="0"/>
              <a:t>betrokkene</a:t>
            </a:r>
            <a:endParaRPr lang="en-US" dirty="0"/>
          </a:p>
        </p:txBody>
      </p:sp>
      <p:sp>
        <p:nvSpPr>
          <p:cNvPr id="4" name="Slide Number Placeholder 3"/>
          <p:cNvSpPr>
            <a:spLocks noGrp="1"/>
          </p:cNvSpPr>
          <p:nvPr>
            <p:ph type="sldNum" sz="quarter" idx="10"/>
          </p:nvPr>
        </p:nvSpPr>
        <p:spPr/>
        <p:txBody>
          <a:bodyPr/>
          <a:lstStyle/>
          <a:p>
            <a:pPr>
              <a:defRPr/>
            </a:pPr>
            <a:fld id="{7A7F1E79-8225-48A0-95BD-5254C3720E2D}" type="slidenum">
              <a:rPr lang="en-GB" smtClean="0"/>
              <a:pPr>
                <a:defRPr/>
              </a:pPr>
              <a:t>27</a:t>
            </a:fld>
            <a:endParaRPr lang="en-GB" dirty="0"/>
          </a:p>
        </p:txBody>
      </p:sp>
    </p:spTree>
    <p:extLst>
      <p:ext uri="{BB962C8B-B14F-4D97-AF65-F5344CB8AC3E}">
        <p14:creationId xmlns:p14="http://schemas.microsoft.com/office/powerpoint/2010/main" val="288522505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68313" y="188913"/>
            <a:ext cx="8229600" cy="922337"/>
          </a:xfrm>
        </p:spPr>
        <p:txBody>
          <a:bodyPr>
            <a:normAutofit/>
          </a:bodyPr>
          <a:lstStyle/>
          <a:p>
            <a:r>
              <a:rPr lang="en-US" altLang="en-US" dirty="0" smtClean="0">
                <a:cs typeface="Arial" charset="0"/>
                <a:sym typeface="Arial" charset="0"/>
              </a:rPr>
              <a:t>7.1. </a:t>
            </a:r>
            <a:r>
              <a:rPr lang="en-US" altLang="en-US" dirty="0" err="1" smtClean="0">
                <a:cs typeface="Arial" charset="0"/>
                <a:sym typeface="Arial" charset="0"/>
              </a:rPr>
              <a:t>Algemene</a:t>
            </a:r>
            <a:r>
              <a:rPr lang="en-US" altLang="en-US" dirty="0" smtClean="0">
                <a:cs typeface="Arial" charset="0"/>
                <a:sym typeface="Arial" charset="0"/>
              </a:rPr>
              <a:t> </a:t>
            </a:r>
            <a:r>
              <a:rPr lang="en-US" altLang="en-US" dirty="0" err="1" smtClean="0">
                <a:cs typeface="Arial" charset="0"/>
                <a:sym typeface="Arial" charset="0"/>
              </a:rPr>
              <a:t>modaliteiten</a:t>
            </a:r>
            <a:endParaRPr lang="en-US" altLang="en-US" dirty="0" smtClean="0">
              <a:cs typeface="Arial" charset="0"/>
              <a:sym typeface="Arial" charset="0"/>
            </a:endParaRPr>
          </a:p>
        </p:txBody>
      </p:sp>
      <p:sp>
        <p:nvSpPr>
          <p:cNvPr id="30723" name="Rectangle 3"/>
          <p:cNvSpPr>
            <a:spLocks noGrp="1" noChangeArrowheads="1"/>
          </p:cNvSpPr>
          <p:nvPr>
            <p:ph idx="1"/>
          </p:nvPr>
        </p:nvSpPr>
        <p:spPr>
          <a:xfrm>
            <a:off x="457200" y="1196975"/>
            <a:ext cx="8229600" cy="5111750"/>
          </a:xfrm>
        </p:spPr>
        <p:txBody>
          <a:bodyPr>
            <a:normAutofit/>
          </a:bodyPr>
          <a:lstStyle/>
          <a:p>
            <a:pPr marL="0" indent="0">
              <a:buNone/>
              <a:defRPr/>
            </a:pPr>
            <a:endParaRPr lang="nl-BE" dirty="0"/>
          </a:p>
          <a:p>
            <a:pPr>
              <a:defRPr/>
            </a:pPr>
            <a:r>
              <a:rPr lang="nl-BE" dirty="0"/>
              <a:t>v</a:t>
            </a:r>
            <a:r>
              <a:rPr lang="nl-BE" dirty="0" smtClean="0"/>
              <a:t>ersterking van bestaande rechten en opname van een nieuw recht</a:t>
            </a:r>
          </a:p>
          <a:p>
            <a:pPr>
              <a:defRPr/>
            </a:pPr>
            <a:endParaRPr lang="nl-BE" dirty="0"/>
          </a:p>
          <a:p>
            <a:pPr>
              <a:defRPr/>
            </a:pPr>
            <a:r>
              <a:rPr lang="nl-BE" dirty="0">
                <a:solidFill>
                  <a:srgbClr val="7030A0"/>
                </a:solidFill>
              </a:rPr>
              <a:t>a</a:t>
            </a:r>
            <a:r>
              <a:rPr lang="nl-BE" dirty="0" smtClean="0">
                <a:solidFill>
                  <a:srgbClr val="7030A0"/>
                </a:solidFill>
              </a:rPr>
              <a:t>lgemene modaliteiten</a:t>
            </a:r>
          </a:p>
          <a:p>
            <a:pPr>
              <a:defRPr/>
            </a:pPr>
            <a:endParaRPr lang="nl-BE" dirty="0" smtClean="0"/>
          </a:p>
          <a:p>
            <a:pPr lvl="1">
              <a:defRPr/>
            </a:pPr>
            <a:r>
              <a:rPr lang="nl-BE" dirty="0"/>
              <a:t>t</a:t>
            </a:r>
            <a:r>
              <a:rPr lang="nl-BE" dirty="0" smtClean="0"/>
              <a:t>ransparant</a:t>
            </a:r>
          </a:p>
          <a:p>
            <a:pPr lvl="2">
              <a:defRPr/>
            </a:pPr>
            <a:r>
              <a:rPr lang="nl-NL" altLang="en-US" dirty="0" smtClean="0">
                <a:solidFill>
                  <a:srgbClr val="000000"/>
                </a:solidFill>
                <a:cs typeface="Arial" charset="0"/>
                <a:sym typeface="Arial" charset="0"/>
              </a:rPr>
              <a:t>de </a:t>
            </a:r>
            <a:r>
              <a:rPr lang="nl-NL" altLang="en-US" dirty="0">
                <a:solidFill>
                  <a:srgbClr val="000000"/>
                </a:solidFill>
                <a:cs typeface="Arial" charset="0"/>
                <a:sym typeface="Arial" charset="0"/>
              </a:rPr>
              <a:t>betrokkene moet informatie en communicatie in verband met de </a:t>
            </a:r>
            <a:r>
              <a:rPr lang="nl-NL" altLang="en-US" dirty="0" smtClean="0">
                <a:solidFill>
                  <a:srgbClr val="000000"/>
                </a:solidFill>
                <a:cs typeface="Arial" charset="0"/>
                <a:sym typeface="Arial" charset="0"/>
              </a:rPr>
              <a:t>verwerking </a:t>
            </a:r>
            <a:r>
              <a:rPr lang="nl-NL" altLang="en-US" dirty="0">
                <a:solidFill>
                  <a:srgbClr val="000000"/>
                </a:solidFill>
                <a:cs typeface="Arial" charset="0"/>
                <a:sym typeface="Arial" charset="0"/>
              </a:rPr>
              <a:t>beknopt, transparant, duidelijk en eenvoudig </a:t>
            </a:r>
            <a:r>
              <a:rPr lang="nl-NL" altLang="en-US" dirty="0" smtClean="0">
                <a:solidFill>
                  <a:srgbClr val="000000"/>
                </a:solidFill>
                <a:cs typeface="Arial" charset="0"/>
                <a:sym typeface="Arial" charset="0"/>
              </a:rPr>
              <a:t>toegankelijk hebben</a:t>
            </a:r>
          </a:p>
          <a:p>
            <a:pPr lvl="2">
              <a:defRPr/>
            </a:pPr>
            <a:endParaRPr lang="nl-NL" altLang="en-US" dirty="0" smtClean="0">
              <a:solidFill>
                <a:srgbClr val="000000"/>
              </a:solidFill>
              <a:cs typeface="Arial" charset="0"/>
              <a:sym typeface="Arial" charset="0"/>
            </a:endParaRPr>
          </a:p>
          <a:p>
            <a:pPr lvl="1">
              <a:defRPr/>
            </a:pPr>
            <a:r>
              <a:rPr lang="nl-NL" dirty="0">
                <a:solidFill>
                  <a:srgbClr val="000000"/>
                </a:solidFill>
                <a:cs typeface="Arial" charset="0"/>
                <a:sym typeface="Arial" charset="0"/>
              </a:rPr>
              <a:t>k</a:t>
            </a:r>
            <a:r>
              <a:rPr lang="nl-NL" dirty="0" smtClean="0">
                <a:solidFill>
                  <a:srgbClr val="000000"/>
                </a:solidFill>
                <a:cs typeface="Arial" charset="0"/>
                <a:sym typeface="Arial" charset="0"/>
              </a:rPr>
              <a:t>osteloos</a:t>
            </a:r>
          </a:p>
          <a:p>
            <a:pPr lvl="2">
              <a:defRPr/>
            </a:pPr>
            <a:r>
              <a:rPr lang="nl-NL" dirty="0" smtClean="0"/>
              <a:t>het </a:t>
            </a:r>
            <a:r>
              <a:rPr lang="nl-NL" dirty="0"/>
              <a:t>verstrekken van de </a:t>
            </a:r>
            <a:r>
              <a:rPr lang="nl-NL" dirty="0" smtClean="0"/>
              <a:t>informatie en </a:t>
            </a:r>
            <a:r>
              <a:rPr lang="nl-NL" dirty="0"/>
              <a:t>het verstrekken van de communicatie en het treffen van de maatregelen </a:t>
            </a:r>
            <a:r>
              <a:rPr lang="nl-NL" dirty="0" smtClean="0"/>
              <a:t>geschieden kosteloos (tenzij de verzoeken van betrokkene kennelijk ongegrond of buitensporig zijn)</a:t>
            </a:r>
            <a:endParaRPr lang="nl-BE" dirty="0" smtClean="0"/>
          </a:p>
        </p:txBody>
      </p:sp>
      <p:sp>
        <p:nvSpPr>
          <p:cNvPr id="13316" name="Slide Number Placeholder 1"/>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fontAlgn="base">
              <a:spcBef>
                <a:spcPct val="0"/>
              </a:spcBef>
              <a:spcAft>
                <a:spcPct val="0"/>
              </a:spcAft>
              <a:buFontTx/>
              <a:buNone/>
            </a:pPr>
            <a:fld id="{2BB4270C-47BF-4B7F-A5DF-AAD54D11D946}" type="slidenum">
              <a:rPr lang="en-US" altLang="en-US" sz="1000" smtClean="0">
                <a:solidFill>
                  <a:srgbClr val="7F7F7F"/>
                </a:solidFill>
                <a:cs typeface="Arial" charset="0"/>
              </a:rPr>
              <a:pPr fontAlgn="base">
                <a:spcBef>
                  <a:spcPct val="0"/>
                </a:spcBef>
                <a:spcAft>
                  <a:spcPct val="0"/>
                </a:spcAft>
                <a:buFontTx/>
                <a:buNone/>
              </a:pPr>
              <a:t>28</a:t>
            </a:fld>
            <a:endParaRPr lang="en-US" altLang="en-US" sz="1000" smtClean="0">
              <a:solidFill>
                <a:srgbClr val="7F7F7F"/>
              </a:solidFill>
              <a:cs typeface="Arial" charset="0"/>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68313" y="188913"/>
            <a:ext cx="8229600" cy="922337"/>
          </a:xfrm>
        </p:spPr>
        <p:txBody>
          <a:bodyPr>
            <a:normAutofit/>
          </a:bodyPr>
          <a:lstStyle/>
          <a:p>
            <a:r>
              <a:rPr lang="en-US" altLang="en-US" dirty="0" smtClean="0">
                <a:cs typeface="Arial" charset="0"/>
                <a:sym typeface="Arial" charset="0"/>
              </a:rPr>
              <a:t>7.1. </a:t>
            </a:r>
            <a:r>
              <a:rPr lang="en-US" altLang="en-US" dirty="0" err="1" smtClean="0">
                <a:cs typeface="Arial" charset="0"/>
                <a:sym typeface="Arial" charset="0"/>
              </a:rPr>
              <a:t>Algemene</a:t>
            </a:r>
            <a:r>
              <a:rPr lang="en-US" altLang="en-US" dirty="0" smtClean="0">
                <a:cs typeface="Arial" charset="0"/>
                <a:sym typeface="Arial" charset="0"/>
              </a:rPr>
              <a:t> </a:t>
            </a:r>
            <a:r>
              <a:rPr lang="en-US" altLang="en-US" dirty="0" err="1" smtClean="0">
                <a:cs typeface="Arial" charset="0"/>
                <a:sym typeface="Arial" charset="0"/>
              </a:rPr>
              <a:t>modaliteiten</a:t>
            </a:r>
            <a:endParaRPr lang="en-US" altLang="en-US" dirty="0" smtClean="0">
              <a:cs typeface="Arial" charset="0"/>
              <a:sym typeface="Arial" charset="0"/>
            </a:endParaRPr>
          </a:p>
        </p:txBody>
      </p:sp>
      <p:sp>
        <p:nvSpPr>
          <p:cNvPr id="30723" name="Rectangle 3"/>
          <p:cNvSpPr>
            <a:spLocks noGrp="1" noChangeArrowheads="1"/>
          </p:cNvSpPr>
          <p:nvPr>
            <p:ph idx="1"/>
          </p:nvPr>
        </p:nvSpPr>
        <p:spPr>
          <a:xfrm>
            <a:off x="457200" y="1196975"/>
            <a:ext cx="8229600" cy="5111750"/>
          </a:xfrm>
        </p:spPr>
        <p:txBody>
          <a:bodyPr>
            <a:normAutofit/>
          </a:bodyPr>
          <a:lstStyle/>
          <a:p>
            <a:pPr marL="0" indent="0">
              <a:buNone/>
              <a:defRPr/>
            </a:pPr>
            <a:endParaRPr lang="nl-BE" dirty="0"/>
          </a:p>
          <a:p>
            <a:pPr>
              <a:defRPr/>
            </a:pPr>
            <a:r>
              <a:rPr lang="nl-BE" dirty="0" smtClean="0">
                <a:solidFill>
                  <a:srgbClr val="7030A0"/>
                </a:solidFill>
              </a:rPr>
              <a:t>algemene modaliteiten</a:t>
            </a:r>
          </a:p>
          <a:p>
            <a:pPr>
              <a:defRPr/>
            </a:pPr>
            <a:endParaRPr lang="nl-BE" dirty="0" smtClean="0"/>
          </a:p>
          <a:p>
            <a:pPr lvl="1">
              <a:defRPr/>
            </a:pPr>
            <a:r>
              <a:rPr lang="nl-BE" dirty="0" smtClean="0"/>
              <a:t>snel</a:t>
            </a:r>
          </a:p>
          <a:p>
            <a:pPr lvl="2">
              <a:defRPr/>
            </a:pPr>
            <a:r>
              <a:rPr lang="nl-NL" dirty="0"/>
              <a:t>de verwerkingsverantwoordelijke verstrekt de betrokkene onverwijld en in ieder geval </a:t>
            </a:r>
            <a:r>
              <a:rPr lang="nl-NL" dirty="0">
                <a:solidFill>
                  <a:srgbClr val="7030A0"/>
                </a:solidFill>
              </a:rPr>
              <a:t>binnen een </a:t>
            </a:r>
            <a:r>
              <a:rPr lang="nl-NL" dirty="0" smtClean="0">
                <a:solidFill>
                  <a:srgbClr val="7030A0"/>
                </a:solidFill>
              </a:rPr>
              <a:t>maand </a:t>
            </a:r>
            <a:r>
              <a:rPr lang="nl-NL" dirty="0" smtClean="0"/>
              <a:t>(vandaag 45 dagen!) </a:t>
            </a:r>
            <a:r>
              <a:rPr lang="nl-NL" dirty="0"/>
              <a:t>na ontvangst van het verzoek informatie over het gevolg dat aan het verzoek is </a:t>
            </a:r>
            <a:r>
              <a:rPr lang="nl-NL" dirty="0" smtClean="0"/>
              <a:t>gegeven (termijn </a:t>
            </a:r>
            <a:r>
              <a:rPr lang="nl-NL" dirty="0"/>
              <a:t>kan,  indien nodig, afhankelijk van de </a:t>
            </a:r>
            <a:r>
              <a:rPr lang="nl-NL" dirty="0" smtClean="0"/>
              <a:t>complexiteit </a:t>
            </a:r>
            <a:r>
              <a:rPr lang="nl-NL" dirty="0"/>
              <a:t>met nog eens twee maanden worden </a:t>
            </a:r>
            <a:r>
              <a:rPr lang="nl-NL" dirty="0" smtClean="0"/>
              <a:t>verlengd)</a:t>
            </a:r>
          </a:p>
          <a:p>
            <a:pPr lvl="2">
              <a:defRPr/>
            </a:pPr>
            <a:endParaRPr lang="nl-NL" dirty="0" smtClean="0"/>
          </a:p>
          <a:p>
            <a:pPr lvl="1">
              <a:defRPr/>
            </a:pPr>
            <a:r>
              <a:rPr lang="nl-NL" dirty="0" smtClean="0"/>
              <a:t>voorzichtig</a:t>
            </a:r>
          </a:p>
          <a:p>
            <a:pPr lvl="2">
              <a:defRPr/>
            </a:pPr>
            <a:r>
              <a:rPr lang="nl-NL" dirty="0" smtClean="0"/>
              <a:t>de verwerkingsverantwoordelijke kan, wanneer </a:t>
            </a:r>
            <a:r>
              <a:rPr lang="nl-NL" dirty="0"/>
              <a:t>hij redenen heeft om te twijfelen aan de identiteit van de natuurlijke persoon die het verzoek </a:t>
            </a:r>
            <a:r>
              <a:rPr lang="nl-NL" dirty="0" smtClean="0"/>
              <a:t>indient, </a:t>
            </a:r>
            <a:r>
              <a:rPr lang="nl-NL" dirty="0"/>
              <a:t>om aanvullende informatie vragen die nodig is ter bevestiging van de identiteit van de </a:t>
            </a:r>
            <a:r>
              <a:rPr lang="nl-NL" dirty="0" smtClean="0"/>
              <a:t>betrokkene</a:t>
            </a:r>
            <a:endParaRPr lang="nl-BE" dirty="0"/>
          </a:p>
          <a:p>
            <a:pPr marL="0" indent="0">
              <a:buNone/>
              <a:defRPr/>
            </a:pPr>
            <a:endParaRPr lang="en-US" altLang="en-US" dirty="0" smtClean="0">
              <a:solidFill>
                <a:srgbClr val="000000"/>
              </a:solidFill>
              <a:cs typeface="Arial" charset="0"/>
              <a:sym typeface="Arial" charset="0"/>
            </a:endParaRPr>
          </a:p>
        </p:txBody>
      </p:sp>
      <p:sp>
        <p:nvSpPr>
          <p:cNvPr id="13316" name="Slide Number Placeholder 1"/>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fontAlgn="base">
              <a:spcBef>
                <a:spcPct val="0"/>
              </a:spcBef>
              <a:spcAft>
                <a:spcPct val="0"/>
              </a:spcAft>
              <a:buFontTx/>
              <a:buNone/>
            </a:pPr>
            <a:fld id="{2BB4270C-47BF-4B7F-A5DF-AAD54D11D946}" type="slidenum">
              <a:rPr lang="en-US" altLang="en-US" sz="1000" smtClean="0">
                <a:solidFill>
                  <a:srgbClr val="7F7F7F"/>
                </a:solidFill>
                <a:cs typeface="Arial" charset="0"/>
              </a:rPr>
              <a:pPr fontAlgn="base">
                <a:spcBef>
                  <a:spcPct val="0"/>
                </a:spcBef>
                <a:spcAft>
                  <a:spcPct val="0"/>
                </a:spcAft>
                <a:buFontTx/>
                <a:buNone/>
              </a:pPr>
              <a:t>29</a:t>
            </a:fld>
            <a:endParaRPr lang="en-US" altLang="en-US" sz="1000" smtClean="0">
              <a:solidFill>
                <a:srgbClr val="7F7F7F"/>
              </a:solidFill>
              <a:cs typeface="Arial" charset="0"/>
            </a:endParaRPr>
          </a:p>
        </p:txBody>
      </p:sp>
    </p:spTree>
    <p:extLst>
      <p:ext uri="{BB962C8B-B14F-4D97-AF65-F5344CB8AC3E}">
        <p14:creationId xmlns:p14="http://schemas.microsoft.com/office/powerpoint/2010/main" val="143764668"/>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err="1">
                <a:cs typeface="Arial" charset="0"/>
                <a:sym typeface="Arial" charset="0"/>
              </a:rPr>
              <a:t>Structuur</a:t>
            </a:r>
            <a:endParaRPr lang="en-US" dirty="0"/>
          </a:p>
        </p:txBody>
      </p:sp>
      <p:sp>
        <p:nvSpPr>
          <p:cNvPr id="3" name="Content Placeholder 2"/>
          <p:cNvSpPr>
            <a:spLocks noGrp="1"/>
          </p:cNvSpPr>
          <p:nvPr>
            <p:ph idx="1"/>
          </p:nvPr>
        </p:nvSpPr>
        <p:spPr/>
        <p:txBody>
          <a:bodyPr>
            <a:normAutofit/>
          </a:bodyPr>
          <a:lstStyle/>
          <a:p>
            <a:pPr marL="0" indent="0">
              <a:buNone/>
              <a:tabLst>
                <a:tab pos="450850" algn="l"/>
              </a:tabLst>
            </a:pPr>
            <a:r>
              <a:rPr lang="fr-BE" dirty="0"/>
              <a:t>8</a:t>
            </a:r>
            <a:r>
              <a:rPr lang="fr-BE" dirty="0" smtClean="0"/>
              <a:t>.	</a:t>
            </a:r>
            <a:r>
              <a:rPr lang="fr-BE" dirty="0" err="1" smtClean="0"/>
              <a:t>verwerkingsverantwoordelijke</a:t>
            </a:r>
            <a:r>
              <a:rPr lang="fr-BE" dirty="0" smtClean="0"/>
              <a:t> </a:t>
            </a:r>
            <a:r>
              <a:rPr lang="fr-BE" dirty="0"/>
              <a:t>en </a:t>
            </a:r>
            <a:r>
              <a:rPr lang="fr-BE" dirty="0" err="1" smtClean="0"/>
              <a:t>verwerker</a:t>
            </a:r>
            <a:endParaRPr lang="fr-BE" dirty="0" smtClean="0"/>
          </a:p>
          <a:p>
            <a:endParaRPr lang="fr-BE" dirty="0" smtClean="0"/>
          </a:p>
          <a:p>
            <a:pPr marL="457200" lvl="1" indent="0">
              <a:buNone/>
            </a:pPr>
            <a:r>
              <a:rPr lang="fr-BE" dirty="0" smtClean="0"/>
              <a:t>8.1. </a:t>
            </a:r>
            <a:r>
              <a:rPr lang="fr-BE" dirty="0" err="1" smtClean="0"/>
              <a:t>risk-based</a:t>
            </a:r>
            <a:r>
              <a:rPr lang="fr-BE" dirty="0" smtClean="0"/>
              <a:t> </a:t>
            </a:r>
            <a:r>
              <a:rPr lang="fr-BE" dirty="0" err="1" smtClean="0"/>
              <a:t>approach</a:t>
            </a:r>
            <a:endParaRPr lang="fr-BE" dirty="0" smtClean="0"/>
          </a:p>
          <a:p>
            <a:pPr marL="457200" lvl="1" indent="0">
              <a:buNone/>
            </a:pPr>
            <a:r>
              <a:rPr lang="fr-BE" dirty="0" smtClean="0"/>
              <a:t>8.2. </a:t>
            </a:r>
            <a:r>
              <a:rPr lang="fr-BE" dirty="0" err="1" smtClean="0"/>
              <a:t>privacy</a:t>
            </a:r>
            <a:r>
              <a:rPr lang="fr-BE" dirty="0" smtClean="0"/>
              <a:t> </a:t>
            </a:r>
            <a:r>
              <a:rPr lang="fr-BE" dirty="0"/>
              <a:t>by </a:t>
            </a:r>
            <a:r>
              <a:rPr lang="fr-BE" dirty="0" smtClean="0"/>
              <a:t>design/default</a:t>
            </a:r>
            <a:endParaRPr lang="fr-BE" dirty="0"/>
          </a:p>
          <a:p>
            <a:pPr marL="457200" lvl="1" indent="0">
              <a:buNone/>
            </a:pPr>
            <a:r>
              <a:rPr lang="fr-BE" dirty="0" smtClean="0"/>
              <a:t>8.3.	</a:t>
            </a:r>
            <a:r>
              <a:rPr lang="fr-BE" dirty="0" err="1" smtClean="0"/>
              <a:t>verhouding</a:t>
            </a:r>
            <a:r>
              <a:rPr lang="fr-BE" dirty="0" smtClean="0"/>
              <a:t> </a:t>
            </a:r>
            <a:r>
              <a:rPr lang="fr-BE" dirty="0"/>
              <a:t>met </a:t>
            </a:r>
            <a:r>
              <a:rPr lang="fr-BE" dirty="0" err="1"/>
              <a:t>verwerker</a:t>
            </a:r>
            <a:endParaRPr lang="fr-BE" dirty="0"/>
          </a:p>
          <a:p>
            <a:pPr marL="457200" lvl="1" indent="0">
              <a:buNone/>
            </a:pPr>
            <a:r>
              <a:rPr lang="fr-BE" dirty="0" smtClean="0"/>
              <a:t>8.4.	</a:t>
            </a:r>
            <a:r>
              <a:rPr lang="fr-BE" dirty="0" err="1" smtClean="0"/>
              <a:t>beveiliging</a:t>
            </a:r>
            <a:endParaRPr lang="fr-BE" dirty="0"/>
          </a:p>
          <a:p>
            <a:pPr marL="457200" lvl="1" indent="0">
              <a:buNone/>
            </a:pPr>
            <a:r>
              <a:rPr lang="fr-BE" dirty="0" smtClean="0"/>
              <a:t>8.5.	</a:t>
            </a:r>
            <a:r>
              <a:rPr lang="fr-BE" dirty="0" err="1" smtClean="0"/>
              <a:t>documentatie</a:t>
            </a:r>
            <a:endParaRPr lang="fr-BE" dirty="0"/>
          </a:p>
          <a:p>
            <a:pPr marL="457200" lvl="1" indent="0">
              <a:buNone/>
            </a:pPr>
            <a:r>
              <a:rPr lang="fr-BE" dirty="0" smtClean="0"/>
              <a:t>8.6.	</a:t>
            </a:r>
            <a:r>
              <a:rPr lang="fr-BE" dirty="0" err="1" smtClean="0"/>
              <a:t>kennisgeving</a:t>
            </a:r>
            <a:r>
              <a:rPr lang="fr-BE" dirty="0" smtClean="0"/>
              <a:t> </a:t>
            </a:r>
            <a:r>
              <a:rPr lang="fr-BE" dirty="0" err="1"/>
              <a:t>veiligheidsincidenten</a:t>
            </a:r>
            <a:endParaRPr lang="fr-BE" dirty="0"/>
          </a:p>
          <a:p>
            <a:pPr marL="457200" lvl="1" indent="0">
              <a:buNone/>
            </a:pPr>
            <a:r>
              <a:rPr lang="fr-BE" dirty="0" smtClean="0"/>
              <a:t>8.7. </a:t>
            </a:r>
            <a:r>
              <a:rPr lang="fr-BE" dirty="0" err="1" smtClean="0"/>
              <a:t>gegevensbeschermingseffectbeoordeling</a:t>
            </a:r>
            <a:endParaRPr lang="fr-BE" dirty="0"/>
          </a:p>
          <a:p>
            <a:pPr marL="457200" lvl="1" indent="0">
              <a:buNone/>
            </a:pPr>
            <a:r>
              <a:rPr lang="fr-BE" dirty="0" smtClean="0"/>
              <a:t>8.8. </a:t>
            </a:r>
            <a:r>
              <a:rPr lang="fr-BE" dirty="0" err="1" smtClean="0"/>
              <a:t>toezichthoudende</a:t>
            </a:r>
            <a:r>
              <a:rPr lang="fr-BE" dirty="0" smtClean="0"/>
              <a:t> </a:t>
            </a:r>
            <a:r>
              <a:rPr lang="fr-BE" dirty="0" err="1"/>
              <a:t>autoriteit</a:t>
            </a:r>
            <a:endParaRPr lang="fr-BE"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solidFill>
                  <a:prstClr val="white">
                    <a:lumMod val="50000"/>
                  </a:prstClr>
                </a:solidFill>
              </a:rPr>
              <a:pPr>
                <a:defRPr/>
              </a:pPr>
              <a:t>3</a:t>
            </a:fld>
            <a:endParaRPr lang="en-GB" dirty="0">
              <a:solidFill>
                <a:prstClr val="white">
                  <a:lumMod val="50000"/>
                </a:prstClr>
              </a:solidFill>
            </a:endParaRPr>
          </a:p>
        </p:txBody>
      </p:sp>
    </p:spTree>
    <p:extLst>
      <p:ext uri="{BB962C8B-B14F-4D97-AF65-F5344CB8AC3E}">
        <p14:creationId xmlns:p14="http://schemas.microsoft.com/office/powerpoint/2010/main" val="354741461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7.2. </a:t>
            </a:r>
            <a:r>
              <a:rPr lang="en-US" dirty="0" err="1" smtClean="0"/>
              <a:t>Specifieke</a:t>
            </a:r>
            <a:r>
              <a:rPr lang="en-US" dirty="0" smtClean="0"/>
              <a:t> </a:t>
            </a:r>
            <a:r>
              <a:rPr lang="en-US" dirty="0" err="1" smtClean="0"/>
              <a:t>rechten</a:t>
            </a:r>
            <a:endParaRPr lang="en-US" dirty="0"/>
          </a:p>
        </p:txBody>
      </p:sp>
      <p:sp>
        <p:nvSpPr>
          <p:cNvPr id="3" name="Content Placeholder 2"/>
          <p:cNvSpPr>
            <a:spLocks noGrp="1"/>
          </p:cNvSpPr>
          <p:nvPr>
            <p:ph idx="1"/>
          </p:nvPr>
        </p:nvSpPr>
        <p:spPr/>
        <p:txBody>
          <a:bodyPr>
            <a:normAutofit fontScale="92500" lnSpcReduction="20000"/>
          </a:bodyPr>
          <a:lstStyle/>
          <a:p>
            <a:endParaRPr lang="nl-NL" dirty="0" smtClean="0"/>
          </a:p>
          <a:p>
            <a:r>
              <a:rPr lang="nl-NL" dirty="0" smtClean="0"/>
              <a:t>recht </a:t>
            </a:r>
            <a:r>
              <a:rPr lang="nl-NL" dirty="0"/>
              <a:t>op informatie</a:t>
            </a:r>
          </a:p>
          <a:p>
            <a:endParaRPr lang="nl-NL" dirty="0" smtClean="0"/>
          </a:p>
          <a:p>
            <a:pPr lvl="1"/>
            <a:r>
              <a:rPr lang="nl-NL" dirty="0"/>
              <a:t>de betrokkene moet informatie krijgen over de persoonsgegevens die over hem worden verwerkt en wat ermee gebeurt</a:t>
            </a:r>
          </a:p>
          <a:p>
            <a:pPr lvl="1"/>
            <a:endParaRPr lang="nl-NL" dirty="0" smtClean="0"/>
          </a:p>
          <a:p>
            <a:pPr lvl="1"/>
            <a:r>
              <a:rPr lang="nl-NL" dirty="0" smtClean="0"/>
              <a:t>nieuwigheden </a:t>
            </a:r>
            <a:endParaRPr lang="nl-NL" dirty="0"/>
          </a:p>
          <a:p>
            <a:pPr lvl="2"/>
            <a:r>
              <a:rPr lang="nl-NL" dirty="0">
                <a:solidFill>
                  <a:srgbClr val="7030A0"/>
                </a:solidFill>
              </a:rPr>
              <a:t>d</a:t>
            </a:r>
            <a:r>
              <a:rPr lang="nl-NL" dirty="0" smtClean="0">
                <a:solidFill>
                  <a:srgbClr val="7030A0"/>
                </a:solidFill>
              </a:rPr>
              <a:t>e </a:t>
            </a:r>
            <a:r>
              <a:rPr lang="nl-NL" dirty="0">
                <a:solidFill>
                  <a:srgbClr val="7030A0"/>
                </a:solidFill>
              </a:rPr>
              <a:t>verwijzing naar de functionaris voor gegevensbescherming</a:t>
            </a:r>
          </a:p>
          <a:p>
            <a:pPr lvl="2"/>
            <a:r>
              <a:rPr lang="nl-NL" dirty="0" smtClean="0">
                <a:solidFill>
                  <a:srgbClr val="7030A0"/>
                </a:solidFill>
              </a:rPr>
              <a:t>categorieën </a:t>
            </a:r>
            <a:r>
              <a:rPr lang="nl-NL" dirty="0">
                <a:solidFill>
                  <a:srgbClr val="7030A0"/>
                </a:solidFill>
              </a:rPr>
              <a:t>ontvangers </a:t>
            </a:r>
            <a:endParaRPr lang="nl-NL" dirty="0" smtClean="0">
              <a:solidFill>
                <a:srgbClr val="7030A0"/>
              </a:solidFill>
            </a:endParaRPr>
          </a:p>
          <a:p>
            <a:pPr lvl="2"/>
            <a:r>
              <a:rPr lang="nl-NL" dirty="0">
                <a:solidFill>
                  <a:srgbClr val="7030A0"/>
                </a:solidFill>
              </a:rPr>
              <a:t>d</a:t>
            </a:r>
            <a:r>
              <a:rPr lang="nl-NL" dirty="0" smtClean="0">
                <a:solidFill>
                  <a:srgbClr val="7030A0"/>
                </a:solidFill>
              </a:rPr>
              <a:t>e </a:t>
            </a:r>
            <a:r>
              <a:rPr lang="nl-NL" dirty="0">
                <a:solidFill>
                  <a:srgbClr val="7030A0"/>
                </a:solidFill>
              </a:rPr>
              <a:t>rechtmatigheidsgronden voor de </a:t>
            </a:r>
            <a:r>
              <a:rPr lang="nl-NL" dirty="0" smtClean="0">
                <a:solidFill>
                  <a:srgbClr val="7030A0"/>
                </a:solidFill>
              </a:rPr>
              <a:t>verwerking</a:t>
            </a:r>
            <a:endParaRPr lang="nl-NL" dirty="0">
              <a:solidFill>
                <a:srgbClr val="7030A0"/>
              </a:solidFill>
            </a:endParaRPr>
          </a:p>
          <a:p>
            <a:pPr lvl="2"/>
            <a:r>
              <a:rPr lang="nl-NL" dirty="0">
                <a:solidFill>
                  <a:srgbClr val="7030A0"/>
                </a:solidFill>
              </a:rPr>
              <a:t>i</a:t>
            </a:r>
            <a:r>
              <a:rPr lang="nl-NL" dirty="0" smtClean="0">
                <a:solidFill>
                  <a:srgbClr val="7030A0"/>
                </a:solidFill>
              </a:rPr>
              <a:t>n </a:t>
            </a:r>
            <a:r>
              <a:rPr lang="nl-NL" dirty="0">
                <a:solidFill>
                  <a:srgbClr val="7030A0"/>
                </a:solidFill>
              </a:rPr>
              <a:t>voorkomend geval, het gerechtvaardigd belang van de </a:t>
            </a:r>
            <a:r>
              <a:rPr lang="nl-NL" dirty="0" smtClean="0">
                <a:solidFill>
                  <a:srgbClr val="7030A0"/>
                </a:solidFill>
              </a:rPr>
              <a:t>verwerkingsverantwoordelijke</a:t>
            </a:r>
            <a:endParaRPr lang="nl-NL" dirty="0">
              <a:solidFill>
                <a:srgbClr val="7030A0"/>
              </a:solidFill>
            </a:endParaRPr>
          </a:p>
          <a:p>
            <a:pPr lvl="2"/>
            <a:r>
              <a:rPr lang="nl-NL" dirty="0">
                <a:solidFill>
                  <a:srgbClr val="7030A0"/>
                </a:solidFill>
              </a:rPr>
              <a:t>d</a:t>
            </a:r>
            <a:r>
              <a:rPr lang="nl-NL" dirty="0" smtClean="0">
                <a:solidFill>
                  <a:srgbClr val="7030A0"/>
                </a:solidFill>
              </a:rPr>
              <a:t>e </a:t>
            </a:r>
            <a:r>
              <a:rPr lang="nl-NL" dirty="0">
                <a:solidFill>
                  <a:srgbClr val="7030A0"/>
                </a:solidFill>
              </a:rPr>
              <a:t>informatie in verband met de doorgifte van de </a:t>
            </a:r>
            <a:r>
              <a:rPr lang="nl-NL" dirty="0" smtClean="0">
                <a:solidFill>
                  <a:srgbClr val="7030A0"/>
                </a:solidFill>
              </a:rPr>
              <a:t>gegevens</a:t>
            </a:r>
          </a:p>
          <a:p>
            <a:pPr lvl="2"/>
            <a:endParaRPr lang="nl-NL" dirty="0" smtClean="0">
              <a:solidFill>
                <a:srgbClr val="7030A0"/>
              </a:solidFill>
            </a:endParaRPr>
          </a:p>
          <a:p>
            <a:pPr lvl="1"/>
            <a:r>
              <a:rPr lang="nl-NL" dirty="0">
                <a:solidFill>
                  <a:srgbClr val="7030A0"/>
                </a:solidFill>
              </a:rPr>
              <a:t>de verwerkingsverantwoordelijke die de intentie heeft om een verdere verwerking op de gegevens te verrichten voor een ander doeleinde dat datgene waarvoor de persoonsgegevens werden verkregen, </a:t>
            </a:r>
            <a:r>
              <a:rPr lang="nl-NL" dirty="0" smtClean="0">
                <a:solidFill>
                  <a:srgbClr val="7030A0"/>
                </a:solidFill>
              </a:rPr>
              <a:t>moet voorafgaandelijk </a:t>
            </a:r>
            <a:r>
              <a:rPr lang="nl-NL" dirty="0">
                <a:solidFill>
                  <a:srgbClr val="7030A0"/>
                </a:solidFill>
              </a:rPr>
              <a:t>aan de betrokkene informatie </a:t>
            </a:r>
            <a:r>
              <a:rPr lang="nl-NL" dirty="0" smtClean="0">
                <a:solidFill>
                  <a:srgbClr val="7030A0"/>
                </a:solidFill>
              </a:rPr>
              <a:t>verstrekken </a:t>
            </a:r>
            <a:r>
              <a:rPr lang="nl-NL" dirty="0">
                <a:solidFill>
                  <a:srgbClr val="7030A0"/>
                </a:solidFill>
              </a:rPr>
              <a:t>over dit ander doeleinde evenals alle andere relevante </a:t>
            </a:r>
            <a:r>
              <a:rPr lang="nl-NL" dirty="0" smtClean="0">
                <a:solidFill>
                  <a:srgbClr val="7030A0"/>
                </a:solidFill>
              </a:rPr>
              <a:t>informatie</a:t>
            </a:r>
            <a:endParaRPr lang="en-US" dirty="0">
              <a:solidFill>
                <a:srgbClr val="7030A0"/>
              </a:solidFill>
            </a:endParaRPr>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30</a:t>
            </a:fld>
            <a:endParaRPr lang="en-GB" dirty="0"/>
          </a:p>
        </p:txBody>
      </p:sp>
    </p:spTree>
    <p:extLst>
      <p:ext uri="{BB962C8B-B14F-4D97-AF65-F5344CB8AC3E}">
        <p14:creationId xmlns:p14="http://schemas.microsoft.com/office/powerpoint/2010/main" val="28727618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7.2. </a:t>
            </a:r>
            <a:r>
              <a:rPr lang="en-US" dirty="0" err="1" smtClean="0"/>
              <a:t>Specifieke</a:t>
            </a:r>
            <a:r>
              <a:rPr lang="en-US" dirty="0" smtClean="0"/>
              <a:t> </a:t>
            </a:r>
            <a:r>
              <a:rPr lang="en-US" dirty="0" err="1" smtClean="0"/>
              <a:t>rechten</a:t>
            </a:r>
            <a:endParaRPr lang="en-US" dirty="0"/>
          </a:p>
        </p:txBody>
      </p:sp>
      <p:sp>
        <p:nvSpPr>
          <p:cNvPr id="3" name="Content Placeholder 2"/>
          <p:cNvSpPr>
            <a:spLocks noGrp="1"/>
          </p:cNvSpPr>
          <p:nvPr>
            <p:ph idx="1"/>
          </p:nvPr>
        </p:nvSpPr>
        <p:spPr/>
        <p:txBody>
          <a:bodyPr>
            <a:normAutofit/>
          </a:bodyPr>
          <a:lstStyle/>
          <a:p>
            <a:endParaRPr lang="nl-NL" dirty="0" smtClean="0"/>
          </a:p>
          <a:p>
            <a:r>
              <a:rPr lang="nl-NL" dirty="0" smtClean="0"/>
              <a:t>recht </a:t>
            </a:r>
            <a:r>
              <a:rPr lang="nl-NL" dirty="0"/>
              <a:t>op informatie</a:t>
            </a:r>
          </a:p>
          <a:p>
            <a:endParaRPr lang="nl-NL" dirty="0" smtClean="0"/>
          </a:p>
          <a:p>
            <a:pPr lvl="1"/>
            <a:r>
              <a:rPr lang="nl-NL" dirty="0"/>
              <a:t>o</a:t>
            </a:r>
            <a:r>
              <a:rPr lang="nl-NL" dirty="0" smtClean="0"/>
              <a:t>nder meer volgende nieuwe elementen indien de verwerkingsverantwoordelijke meent dat dit noodzakelijk is om </a:t>
            </a:r>
            <a:r>
              <a:rPr lang="nl-NL" dirty="0"/>
              <a:t>een eerlijke en transparante </a:t>
            </a:r>
            <a:r>
              <a:rPr lang="nl-NL" dirty="0" smtClean="0"/>
              <a:t>verwerking te waarborgen</a:t>
            </a:r>
          </a:p>
          <a:p>
            <a:pPr lvl="2"/>
            <a:r>
              <a:rPr lang="nl-NL" dirty="0" smtClean="0">
                <a:solidFill>
                  <a:srgbClr val="7030A0"/>
                </a:solidFill>
              </a:rPr>
              <a:t>de </a:t>
            </a:r>
            <a:r>
              <a:rPr lang="nl-NL" dirty="0">
                <a:solidFill>
                  <a:srgbClr val="7030A0"/>
                </a:solidFill>
              </a:rPr>
              <a:t>bewaartermijn of de parameters waarmee een bewaartermijn kan worden bepaald</a:t>
            </a:r>
          </a:p>
          <a:p>
            <a:pPr lvl="2"/>
            <a:r>
              <a:rPr lang="nl-NL" dirty="0">
                <a:solidFill>
                  <a:srgbClr val="7030A0"/>
                </a:solidFill>
              </a:rPr>
              <a:t>h</a:t>
            </a:r>
            <a:r>
              <a:rPr lang="nl-NL" dirty="0" smtClean="0">
                <a:solidFill>
                  <a:srgbClr val="7030A0"/>
                </a:solidFill>
              </a:rPr>
              <a:t>et </a:t>
            </a:r>
            <a:r>
              <a:rPr lang="nl-NL" dirty="0">
                <a:solidFill>
                  <a:srgbClr val="7030A0"/>
                </a:solidFill>
              </a:rPr>
              <a:t>recht om </a:t>
            </a:r>
            <a:r>
              <a:rPr lang="nl-NL" dirty="0" smtClean="0">
                <a:solidFill>
                  <a:srgbClr val="7030A0"/>
                </a:solidFill>
              </a:rPr>
              <a:t>de </a:t>
            </a:r>
            <a:r>
              <a:rPr lang="nl-NL" dirty="0">
                <a:solidFill>
                  <a:srgbClr val="7030A0"/>
                </a:solidFill>
              </a:rPr>
              <a:t>toestemming in te trekken</a:t>
            </a:r>
          </a:p>
          <a:p>
            <a:pPr lvl="2"/>
            <a:r>
              <a:rPr lang="nl-NL" dirty="0">
                <a:solidFill>
                  <a:srgbClr val="7030A0"/>
                </a:solidFill>
              </a:rPr>
              <a:t>h</a:t>
            </a:r>
            <a:r>
              <a:rPr lang="nl-NL" dirty="0" smtClean="0">
                <a:solidFill>
                  <a:srgbClr val="7030A0"/>
                </a:solidFill>
              </a:rPr>
              <a:t>et </a:t>
            </a:r>
            <a:r>
              <a:rPr lang="nl-NL" dirty="0">
                <a:solidFill>
                  <a:srgbClr val="7030A0"/>
                </a:solidFill>
              </a:rPr>
              <a:t>recht om klacht in te dienen bij de </a:t>
            </a:r>
            <a:r>
              <a:rPr lang="nl-NL" dirty="0" smtClean="0">
                <a:solidFill>
                  <a:srgbClr val="7030A0"/>
                </a:solidFill>
              </a:rPr>
              <a:t>toezichthoudende autoriteit</a:t>
            </a:r>
            <a:endParaRPr lang="nl-NL" dirty="0">
              <a:solidFill>
                <a:srgbClr val="7030A0"/>
              </a:solidFill>
            </a:endParaRPr>
          </a:p>
          <a:p>
            <a:pPr lvl="2"/>
            <a:r>
              <a:rPr lang="nl-NL" dirty="0">
                <a:solidFill>
                  <a:srgbClr val="7030A0"/>
                </a:solidFill>
              </a:rPr>
              <a:t>h</a:t>
            </a:r>
            <a:r>
              <a:rPr lang="nl-NL" dirty="0" smtClean="0">
                <a:solidFill>
                  <a:srgbClr val="7030A0"/>
                </a:solidFill>
              </a:rPr>
              <a:t>et </a:t>
            </a:r>
            <a:r>
              <a:rPr lang="nl-NL" dirty="0">
                <a:solidFill>
                  <a:srgbClr val="7030A0"/>
                </a:solidFill>
              </a:rPr>
              <a:t>doeleinde van de verdere verwerking en de relevante informatie-elementen ten aanzien van deze verdere verwerking</a:t>
            </a:r>
          </a:p>
          <a:p>
            <a:pPr lvl="2"/>
            <a:r>
              <a:rPr lang="nl-NL" dirty="0">
                <a:solidFill>
                  <a:srgbClr val="7030A0"/>
                </a:solidFill>
              </a:rPr>
              <a:t>h</a:t>
            </a:r>
            <a:r>
              <a:rPr lang="nl-NL" dirty="0" smtClean="0">
                <a:solidFill>
                  <a:srgbClr val="7030A0"/>
                </a:solidFill>
              </a:rPr>
              <a:t>et </a:t>
            </a:r>
            <a:r>
              <a:rPr lang="nl-NL" dirty="0">
                <a:solidFill>
                  <a:srgbClr val="7030A0"/>
                </a:solidFill>
              </a:rPr>
              <a:t>bestaan van een geautomatiseerde besluitvorming</a:t>
            </a:r>
          </a:p>
          <a:p>
            <a:pPr lvl="2"/>
            <a:r>
              <a:rPr lang="nl-NL" dirty="0" smtClean="0">
                <a:solidFill>
                  <a:srgbClr val="7030A0"/>
                </a:solidFill>
              </a:rPr>
              <a:t>informatie </a:t>
            </a:r>
            <a:r>
              <a:rPr lang="nl-NL" dirty="0">
                <a:solidFill>
                  <a:srgbClr val="7030A0"/>
                </a:solidFill>
              </a:rPr>
              <a:t>over de nieuwe rechten en het recht op verzet in alle gevallen (en niet langer alleen in het geval van direct marketing</a:t>
            </a:r>
            <a:r>
              <a:rPr lang="nl-NL" dirty="0" smtClean="0">
                <a:solidFill>
                  <a:srgbClr val="7030A0"/>
                </a:solidFill>
              </a:rPr>
              <a:t>)</a:t>
            </a:r>
            <a:endParaRPr lang="nl-NL" dirty="0">
              <a:solidFill>
                <a:srgbClr val="7030A0"/>
              </a:solidFill>
            </a:endParaRPr>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solidFill>
                  <a:prstClr val="white">
                    <a:lumMod val="50000"/>
                  </a:prstClr>
                </a:solidFill>
              </a:rPr>
              <a:pPr>
                <a:defRPr/>
              </a:pPr>
              <a:t>31</a:t>
            </a:fld>
            <a:endParaRPr lang="en-GB" dirty="0">
              <a:solidFill>
                <a:prstClr val="white">
                  <a:lumMod val="50000"/>
                </a:prstClr>
              </a:solidFill>
            </a:endParaRPr>
          </a:p>
        </p:txBody>
      </p:sp>
    </p:spTree>
    <p:extLst>
      <p:ext uri="{BB962C8B-B14F-4D97-AF65-F5344CB8AC3E}">
        <p14:creationId xmlns:p14="http://schemas.microsoft.com/office/powerpoint/2010/main" val="153093882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68313" y="188913"/>
            <a:ext cx="8229600" cy="922337"/>
          </a:xfrm>
        </p:spPr>
        <p:txBody>
          <a:bodyPr>
            <a:normAutofit/>
          </a:bodyPr>
          <a:lstStyle/>
          <a:p>
            <a:r>
              <a:rPr lang="en-US" altLang="en-US" dirty="0" smtClean="0">
                <a:cs typeface="Arial" charset="0"/>
                <a:sym typeface="Arial" charset="0"/>
              </a:rPr>
              <a:t>7.2. </a:t>
            </a:r>
            <a:r>
              <a:rPr lang="en-US" altLang="en-US" dirty="0" err="1" smtClean="0">
                <a:cs typeface="Arial" charset="0"/>
                <a:sym typeface="Arial" charset="0"/>
              </a:rPr>
              <a:t>Specifieke</a:t>
            </a:r>
            <a:r>
              <a:rPr lang="en-US" altLang="en-US" dirty="0" smtClean="0">
                <a:cs typeface="Arial" charset="0"/>
                <a:sym typeface="Arial" charset="0"/>
              </a:rPr>
              <a:t> </a:t>
            </a:r>
            <a:r>
              <a:rPr lang="en-US" altLang="en-US" dirty="0" err="1" smtClean="0">
                <a:cs typeface="Arial" charset="0"/>
                <a:sym typeface="Arial" charset="0"/>
              </a:rPr>
              <a:t>rechten</a:t>
            </a:r>
            <a:endParaRPr lang="en-US" altLang="en-US" dirty="0" smtClean="0">
              <a:cs typeface="Arial" charset="0"/>
              <a:sym typeface="Arial" charset="0"/>
            </a:endParaRPr>
          </a:p>
        </p:txBody>
      </p:sp>
      <p:sp>
        <p:nvSpPr>
          <p:cNvPr id="30723" name="Rectangle 3"/>
          <p:cNvSpPr>
            <a:spLocks noGrp="1" noChangeArrowheads="1"/>
          </p:cNvSpPr>
          <p:nvPr>
            <p:ph idx="1"/>
          </p:nvPr>
        </p:nvSpPr>
        <p:spPr>
          <a:xfrm>
            <a:off x="457200" y="1196975"/>
            <a:ext cx="8229600" cy="5111750"/>
          </a:xfrm>
        </p:spPr>
        <p:txBody>
          <a:bodyPr>
            <a:normAutofit fontScale="92500"/>
          </a:bodyPr>
          <a:lstStyle/>
          <a:p>
            <a:pPr marL="0" indent="0">
              <a:buNone/>
              <a:defRPr/>
            </a:pPr>
            <a:endParaRPr lang="nl-BE" dirty="0"/>
          </a:p>
          <a:p>
            <a:pPr>
              <a:defRPr/>
            </a:pPr>
            <a:r>
              <a:rPr lang="nl-BE" dirty="0" smtClean="0"/>
              <a:t>recht op informatie</a:t>
            </a:r>
          </a:p>
          <a:p>
            <a:pPr>
              <a:defRPr/>
            </a:pPr>
            <a:endParaRPr lang="nl-BE" dirty="0" smtClean="0"/>
          </a:p>
          <a:p>
            <a:pPr lvl="1">
              <a:defRPr/>
            </a:pPr>
            <a:r>
              <a:rPr lang="nl-NL" sz="2100" dirty="0">
                <a:solidFill>
                  <a:srgbClr val="7030A0"/>
                </a:solidFill>
              </a:rPr>
              <a:t>mag worden verstrekt met gebruikmaking van gestandaardiseerde iconen, om de betrokkene een nuttig overzicht, in een goed zichtbare, begrijpelijke en duidelijk leesbare vorm, van de voorgenomen verwerking te bieden (indien elektronisch zijn ze machinaal leesbaar)</a:t>
            </a:r>
          </a:p>
          <a:p>
            <a:pPr>
              <a:defRPr/>
            </a:pPr>
            <a:endParaRPr lang="nl-BE" dirty="0" smtClean="0"/>
          </a:p>
          <a:p>
            <a:pPr lvl="1">
              <a:defRPr/>
            </a:pPr>
            <a:r>
              <a:rPr lang="nl-NL" altLang="en-US" dirty="0">
                <a:sym typeface="Arial" charset="0"/>
              </a:rPr>
              <a:t>tal van uitzonderingen, onder meer wanneer de betrokkene reeds over de informatie beschikt of (bij onrechtstreekse inzameling) wanneer </a:t>
            </a:r>
            <a:r>
              <a:rPr lang="nl-NL" dirty="0"/>
              <a:t>het verkrijgen of verstrekken van de gegevens uitdrukkelijk is voorgeschreven bij </a:t>
            </a:r>
            <a:r>
              <a:rPr lang="nl-NL" dirty="0" err="1"/>
              <a:t>lidstatelijk</a:t>
            </a:r>
            <a:r>
              <a:rPr lang="nl-NL" dirty="0"/>
              <a:t> recht die op de verwerkingsverantwoordelijke van toepassing is en dat recht voorziet in passende maatregelen om de gerechtvaardigde belangen van de betrokkene te beschermen </a:t>
            </a:r>
          </a:p>
          <a:p>
            <a:pPr lvl="1">
              <a:defRPr/>
            </a:pPr>
            <a:endParaRPr lang="nl-NL" dirty="0"/>
          </a:p>
          <a:p>
            <a:pPr>
              <a:defRPr/>
            </a:pPr>
            <a:endParaRPr lang="nl-BE" dirty="0"/>
          </a:p>
          <a:p>
            <a:pPr marL="0" indent="0">
              <a:buNone/>
              <a:defRPr/>
            </a:pPr>
            <a:endParaRPr lang="en-US" altLang="en-US" dirty="0" smtClean="0">
              <a:solidFill>
                <a:srgbClr val="000000"/>
              </a:solidFill>
              <a:cs typeface="Arial" charset="0"/>
              <a:sym typeface="Arial" charset="0"/>
            </a:endParaRPr>
          </a:p>
        </p:txBody>
      </p:sp>
      <p:sp>
        <p:nvSpPr>
          <p:cNvPr id="13316" name="Slide Number Placeholder 1"/>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fontAlgn="base">
              <a:spcBef>
                <a:spcPct val="0"/>
              </a:spcBef>
              <a:spcAft>
                <a:spcPct val="0"/>
              </a:spcAft>
              <a:buFontTx/>
              <a:buNone/>
            </a:pPr>
            <a:fld id="{2BB4270C-47BF-4B7F-A5DF-AAD54D11D946}" type="slidenum">
              <a:rPr lang="en-US" altLang="en-US" sz="1000" smtClean="0">
                <a:solidFill>
                  <a:srgbClr val="7F7F7F"/>
                </a:solidFill>
                <a:cs typeface="Arial" charset="0"/>
              </a:rPr>
              <a:pPr fontAlgn="base">
                <a:spcBef>
                  <a:spcPct val="0"/>
                </a:spcBef>
                <a:spcAft>
                  <a:spcPct val="0"/>
                </a:spcAft>
                <a:buFontTx/>
                <a:buNone/>
              </a:pPr>
              <a:t>32</a:t>
            </a:fld>
            <a:endParaRPr lang="en-US" altLang="en-US" sz="1000" smtClean="0">
              <a:solidFill>
                <a:srgbClr val="7F7F7F"/>
              </a:solidFill>
              <a:cs typeface="Arial" charset="0"/>
            </a:endParaRPr>
          </a:p>
        </p:txBody>
      </p:sp>
    </p:spTree>
    <p:extLst>
      <p:ext uri="{BB962C8B-B14F-4D97-AF65-F5344CB8AC3E}">
        <p14:creationId xmlns:p14="http://schemas.microsoft.com/office/powerpoint/2010/main" val="2239166356"/>
      </p:ext>
    </p:extLst>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68313" y="188913"/>
            <a:ext cx="8229600" cy="922337"/>
          </a:xfrm>
        </p:spPr>
        <p:txBody>
          <a:bodyPr>
            <a:normAutofit/>
          </a:bodyPr>
          <a:lstStyle/>
          <a:p>
            <a:r>
              <a:rPr lang="en-US" altLang="en-US" dirty="0" smtClean="0">
                <a:cs typeface="Arial" charset="0"/>
                <a:sym typeface="Arial" charset="0"/>
              </a:rPr>
              <a:t>7.2. </a:t>
            </a:r>
            <a:r>
              <a:rPr lang="en-US" altLang="en-US" dirty="0" err="1" smtClean="0">
                <a:cs typeface="Arial" charset="0"/>
                <a:sym typeface="Arial" charset="0"/>
              </a:rPr>
              <a:t>Specifieke</a:t>
            </a:r>
            <a:r>
              <a:rPr lang="en-US" altLang="en-US" dirty="0" smtClean="0">
                <a:cs typeface="Arial" charset="0"/>
                <a:sym typeface="Arial" charset="0"/>
              </a:rPr>
              <a:t> </a:t>
            </a:r>
            <a:r>
              <a:rPr lang="en-US" altLang="en-US" dirty="0" err="1" smtClean="0">
                <a:cs typeface="Arial" charset="0"/>
                <a:sym typeface="Arial" charset="0"/>
              </a:rPr>
              <a:t>rechten</a:t>
            </a:r>
            <a:endParaRPr lang="en-US" altLang="en-US" dirty="0" smtClean="0">
              <a:cs typeface="Arial" charset="0"/>
              <a:sym typeface="Arial" charset="0"/>
            </a:endParaRPr>
          </a:p>
        </p:txBody>
      </p:sp>
      <p:sp>
        <p:nvSpPr>
          <p:cNvPr id="30723" name="Rectangle 3"/>
          <p:cNvSpPr>
            <a:spLocks noGrp="1" noChangeArrowheads="1"/>
          </p:cNvSpPr>
          <p:nvPr>
            <p:ph idx="1"/>
          </p:nvPr>
        </p:nvSpPr>
        <p:spPr>
          <a:xfrm>
            <a:off x="457200" y="1196975"/>
            <a:ext cx="8229600" cy="5111750"/>
          </a:xfrm>
        </p:spPr>
        <p:txBody>
          <a:bodyPr>
            <a:normAutofit/>
          </a:bodyPr>
          <a:lstStyle/>
          <a:p>
            <a:pPr marL="342900" lvl="1" indent="-342900">
              <a:buFont typeface="Arial" charset="0"/>
              <a:buChar char="•"/>
              <a:defRPr/>
            </a:pPr>
            <a:r>
              <a:rPr lang="nl-BE" sz="2400" dirty="0" smtClean="0"/>
              <a:t>toegang </a:t>
            </a:r>
            <a:r>
              <a:rPr lang="nl-BE" sz="2400" dirty="0"/>
              <a:t>tot </a:t>
            </a:r>
            <a:r>
              <a:rPr lang="nl-BE" sz="2400" dirty="0" smtClean="0"/>
              <a:t>gegevens</a:t>
            </a:r>
          </a:p>
          <a:p>
            <a:pPr marL="342900" lvl="1" indent="-342900">
              <a:buFont typeface="Arial" charset="0"/>
              <a:buChar char="•"/>
              <a:defRPr/>
            </a:pPr>
            <a:endParaRPr lang="nl-BE" sz="2400" dirty="0" smtClean="0"/>
          </a:p>
          <a:p>
            <a:pPr lvl="1">
              <a:defRPr/>
            </a:pPr>
            <a:r>
              <a:rPr lang="nl-NL" dirty="0"/>
              <a:t>de betrokkene heeft het recht om uitsluitsel te verkrijgen over het al dan niet verwerken van hem betreffende </a:t>
            </a:r>
            <a:r>
              <a:rPr lang="nl-NL" dirty="0" smtClean="0"/>
              <a:t>persoonsgegevens </a:t>
            </a:r>
            <a:r>
              <a:rPr lang="nl-NL" dirty="0"/>
              <a:t>en, wanneer dat het geval is, om inzage te verkrijgen van die </a:t>
            </a:r>
            <a:r>
              <a:rPr lang="nl-NL" dirty="0" smtClean="0"/>
              <a:t>persoonsgegevens (kopie </a:t>
            </a:r>
            <a:r>
              <a:rPr lang="nl-NL" dirty="0"/>
              <a:t>of elektronische vorm</a:t>
            </a:r>
            <a:r>
              <a:rPr lang="nl-NL" dirty="0" smtClean="0"/>
              <a:t>) en bijvoorbeeld </a:t>
            </a:r>
            <a:r>
              <a:rPr lang="nl-NL" dirty="0"/>
              <a:t>van de volgende informatie</a:t>
            </a:r>
          </a:p>
          <a:p>
            <a:pPr lvl="2">
              <a:defRPr/>
            </a:pPr>
            <a:r>
              <a:rPr lang="en-US" dirty="0">
                <a:solidFill>
                  <a:srgbClr val="000000"/>
                </a:solidFill>
                <a:latin typeface="Times New Roman"/>
              </a:rPr>
              <a:t>de </a:t>
            </a:r>
            <a:r>
              <a:rPr lang="en-US" dirty="0" err="1">
                <a:solidFill>
                  <a:srgbClr val="000000"/>
                </a:solidFill>
                <a:latin typeface="Times New Roman"/>
              </a:rPr>
              <a:t>verwerkingsdoeleinden</a:t>
            </a:r>
            <a:r>
              <a:rPr lang="en-US" dirty="0">
                <a:solidFill>
                  <a:srgbClr val="000000"/>
                </a:solidFill>
                <a:latin typeface="Times New Roman"/>
              </a:rPr>
              <a:t> </a:t>
            </a:r>
          </a:p>
          <a:p>
            <a:pPr lvl="2">
              <a:defRPr/>
            </a:pPr>
            <a:r>
              <a:rPr lang="nl-NL" dirty="0">
                <a:solidFill>
                  <a:srgbClr val="000000"/>
                </a:solidFill>
                <a:latin typeface="Times New Roman"/>
              </a:rPr>
              <a:t>de betrokken categorieën van persoonsgegevens </a:t>
            </a:r>
          </a:p>
          <a:p>
            <a:pPr lvl="2">
              <a:defRPr/>
            </a:pPr>
            <a:r>
              <a:rPr lang="nl-NL" dirty="0">
                <a:solidFill>
                  <a:srgbClr val="000000"/>
                </a:solidFill>
                <a:latin typeface="Times New Roman"/>
              </a:rPr>
              <a:t>de ontvangers of categorieën van ontvangers aan wie de persoonsgegevens zijn of zullen worden verstrekt, met name ontvangers in derde landen of internationale organisaties </a:t>
            </a:r>
          </a:p>
          <a:p>
            <a:pPr lvl="2">
              <a:defRPr/>
            </a:pPr>
            <a:r>
              <a:rPr lang="nl-NL" dirty="0">
                <a:solidFill>
                  <a:srgbClr val="7030A0"/>
                </a:solidFill>
                <a:latin typeface="Times New Roman"/>
              </a:rPr>
              <a:t>indien mogelijk, de periode gedurende welke de persoonsgegevens naar verwachting zullen worden opgeslagen, of indien dat niet mogelijk is, de criteria om die termijn te bepalen </a:t>
            </a:r>
            <a:r>
              <a:rPr lang="nl-NL" dirty="0" smtClean="0">
                <a:solidFill>
                  <a:srgbClr val="000000"/>
                </a:solidFill>
                <a:latin typeface="Times New Roman"/>
              </a:rPr>
              <a:t> </a:t>
            </a:r>
            <a:endParaRPr lang="nl-NL" dirty="0">
              <a:solidFill>
                <a:srgbClr val="000000"/>
              </a:solidFill>
              <a:latin typeface="Times New Roman"/>
            </a:endParaRPr>
          </a:p>
          <a:p>
            <a:pPr lvl="2">
              <a:defRPr/>
            </a:pPr>
            <a:r>
              <a:rPr lang="nl-NL" dirty="0">
                <a:solidFill>
                  <a:srgbClr val="7030A0"/>
                </a:solidFill>
                <a:latin typeface="Times New Roman"/>
              </a:rPr>
              <a:t>het recht om een klacht in te dienen bij een toezichthoudende autoriteit </a:t>
            </a:r>
            <a:endParaRPr lang="nl-BE" dirty="0">
              <a:solidFill>
                <a:srgbClr val="000000"/>
              </a:solidFill>
              <a:latin typeface="Times New Roman"/>
            </a:endParaRPr>
          </a:p>
          <a:p>
            <a:pPr marL="342900" lvl="1" indent="-342900">
              <a:buFont typeface="Arial" charset="0"/>
              <a:buChar char="•"/>
              <a:defRPr/>
            </a:pPr>
            <a:endParaRPr lang="nl-NL" altLang="en-US" sz="2400" dirty="0">
              <a:sym typeface="Arial" charset="0"/>
            </a:endParaRPr>
          </a:p>
          <a:p>
            <a:pPr>
              <a:defRPr/>
            </a:pPr>
            <a:endParaRPr lang="nl-BE" dirty="0"/>
          </a:p>
          <a:p>
            <a:pPr marL="0" indent="0">
              <a:buNone/>
              <a:defRPr/>
            </a:pPr>
            <a:endParaRPr lang="en-US" altLang="en-US" dirty="0" smtClean="0">
              <a:solidFill>
                <a:srgbClr val="000000"/>
              </a:solidFill>
              <a:cs typeface="Arial" charset="0"/>
              <a:sym typeface="Arial" charset="0"/>
            </a:endParaRPr>
          </a:p>
        </p:txBody>
      </p:sp>
      <p:sp>
        <p:nvSpPr>
          <p:cNvPr id="13316" name="Slide Number Placeholder 1"/>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fontAlgn="base">
              <a:spcBef>
                <a:spcPct val="0"/>
              </a:spcBef>
              <a:spcAft>
                <a:spcPct val="0"/>
              </a:spcAft>
              <a:buFontTx/>
              <a:buNone/>
            </a:pPr>
            <a:fld id="{2BB4270C-47BF-4B7F-A5DF-AAD54D11D946}" type="slidenum">
              <a:rPr lang="en-US" altLang="en-US" sz="1000" smtClean="0">
                <a:solidFill>
                  <a:srgbClr val="7F7F7F"/>
                </a:solidFill>
                <a:cs typeface="Arial" charset="0"/>
              </a:rPr>
              <a:pPr fontAlgn="base">
                <a:spcBef>
                  <a:spcPct val="0"/>
                </a:spcBef>
                <a:spcAft>
                  <a:spcPct val="0"/>
                </a:spcAft>
                <a:buFontTx/>
                <a:buNone/>
              </a:pPr>
              <a:t>33</a:t>
            </a:fld>
            <a:endParaRPr lang="en-US" altLang="en-US" sz="1000" smtClean="0">
              <a:solidFill>
                <a:srgbClr val="7F7F7F"/>
              </a:solidFill>
              <a:cs typeface="Arial" charset="0"/>
            </a:endParaRPr>
          </a:p>
        </p:txBody>
      </p:sp>
    </p:spTree>
    <p:extLst>
      <p:ext uri="{BB962C8B-B14F-4D97-AF65-F5344CB8AC3E}">
        <p14:creationId xmlns:p14="http://schemas.microsoft.com/office/powerpoint/2010/main" val="979212467"/>
      </p:ext>
    </p:extLst>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smtClean="0">
                <a:cs typeface="Arial" charset="0"/>
                <a:sym typeface="Arial" charset="0"/>
              </a:rPr>
              <a:t>7.2. </a:t>
            </a:r>
            <a:r>
              <a:rPr lang="en-US" altLang="en-US" dirty="0" err="1" smtClean="0">
                <a:cs typeface="Arial" charset="0"/>
                <a:sym typeface="Arial" charset="0"/>
              </a:rPr>
              <a:t>Specifieke</a:t>
            </a:r>
            <a:r>
              <a:rPr lang="en-US" altLang="en-US" dirty="0" smtClean="0">
                <a:cs typeface="Arial" charset="0"/>
                <a:sym typeface="Arial" charset="0"/>
              </a:rPr>
              <a:t> </a:t>
            </a:r>
            <a:r>
              <a:rPr lang="en-US" altLang="en-US" dirty="0" err="1" smtClean="0">
                <a:cs typeface="Arial" charset="0"/>
                <a:sym typeface="Arial" charset="0"/>
              </a:rPr>
              <a:t>rechten</a:t>
            </a:r>
            <a:endParaRPr lang="en-US" dirty="0"/>
          </a:p>
        </p:txBody>
      </p:sp>
      <p:sp>
        <p:nvSpPr>
          <p:cNvPr id="3" name="Content Placeholder 2"/>
          <p:cNvSpPr>
            <a:spLocks noGrp="1"/>
          </p:cNvSpPr>
          <p:nvPr>
            <p:ph idx="1"/>
          </p:nvPr>
        </p:nvSpPr>
        <p:spPr/>
        <p:txBody>
          <a:bodyPr>
            <a:normAutofit/>
          </a:bodyPr>
          <a:lstStyle/>
          <a:p>
            <a:pPr>
              <a:defRPr/>
            </a:pPr>
            <a:endParaRPr lang="nl-BE" dirty="0" smtClean="0"/>
          </a:p>
          <a:p>
            <a:pPr>
              <a:defRPr/>
            </a:pPr>
            <a:r>
              <a:rPr lang="nl-BE" dirty="0"/>
              <a:t>r</a:t>
            </a:r>
            <a:r>
              <a:rPr lang="nl-BE" dirty="0" smtClean="0"/>
              <a:t>ectificatie </a:t>
            </a:r>
          </a:p>
          <a:p>
            <a:pPr>
              <a:defRPr/>
            </a:pPr>
            <a:endParaRPr lang="nl-BE" dirty="0"/>
          </a:p>
          <a:p>
            <a:pPr lvl="1">
              <a:defRPr/>
            </a:pPr>
            <a:r>
              <a:rPr lang="nl-BE" dirty="0"/>
              <a:t>d</a:t>
            </a:r>
            <a:r>
              <a:rPr lang="nl-BE" dirty="0" smtClean="0"/>
              <a:t>e </a:t>
            </a:r>
            <a:r>
              <a:rPr lang="nl-BE" dirty="0"/>
              <a:t>betrokkene heeft het recht om onverwijld rectificatie van hem betreffende onjuiste persoonsgegevens te verkrijgen</a:t>
            </a:r>
          </a:p>
          <a:p>
            <a:pPr>
              <a:defRPr/>
            </a:pPr>
            <a:endParaRPr lang="nl-BE" dirty="0" smtClean="0"/>
          </a:p>
          <a:p>
            <a:pPr>
              <a:defRPr/>
            </a:pPr>
            <a:r>
              <a:rPr lang="nl-BE" dirty="0"/>
              <a:t>r</a:t>
            </a:r>
            <a:r>
              <a:rPr lang="nl-BE" dirty="0" smtClean="0"/>
              <a:t>echt </a:t>
            </a:r>
            <a:r>
              <a:rPr lang="nl-BE" dirty="0"/>
              <a:t>op </a:t>
            </a:r>
            <a:r>
              <a:rPr lang="nl-BE" dirty="0" smtClean="0"/>
              <a:t>vergetelheid</a:t>
            </a:r>
          </a:p>
          <a:p>
            <a:pPr>
              <a:defRPr/>
            </a:pPr>
            <a:endParaRPr lang="nl-BE" dirty="0" smtClean="0"/>
          </a:p>
          <a:p>
            <a:pPr lvl="1">
              <a:defRPr/>
            </a:pPr>
            <a:r>
              <a:rPr lang="nl-NL" dirty="0" smtClean="0"/>
              <a:t>de </a:t>
            </a:r>
            <a:r>
              <a:rPr lang="nl-NL" dirty="0"/>
              <a:t>verwerkingsverantwoordelijke moet onverwijld de gegevens wissen voor een van de hiernavolgende redenen:</a:t>
            </a:r>
            <a:endParaRPr lang="nl-BE" dirty="0"/>
          </a:p>
          <a:p>
            <a:pPr lvl="2">
              <a:defRPr/>
            </a:pPr>
            <a:r>
              <a:rPr lang="nl-NL" dirty="0" smtClean="0"/>
              <a:t>de </a:t>
            </a:r>
            <a:r>
              <a:rPr lang="nl-NL" dirty="0"/>
              <a:t>gegevens zijn niet meer noodzakelijk voor de </a:t>
            </a:r>
            <a:r>
              <a:rPr lang="nl-NL" dirty="0" smtClean="0"/>
              <a:t>doeleinden</a:t>
            </a:r>
            <a:endParaRPr lang="nl-NL" dirty="0"/>
          </a:p>
          <a:p>
            <a:pPr lvl="2">
              <a:defRPr/>
            </a:pPr>
            <a:r>
              <a:rPr lang="nl-NL" dirty="0" smtClean="0"/>
              <a:t>de </a:t>
            </a:r>
            <a:r>
              <a:rPr lang="nl-NL" dirty="0"/>
              <a:t>betrokkene trekt de toestemming waarop de verwerking berust in en er is geen andere rechtsgrond voor de verwerking</a:t>
            </a:r>
          </a:p>
          <a:p>
            <a:pPr lvl="2">
              <a:defRPr/>
            </a:pPr>
            <a:endParaRPr lang="nl-NL" dirty="0"/>
          </a:p>
          <a:p>
            <a:pPr lvl="2">
              <a:defRPr/>
            </a:pPr>
            <a:endParaRPr lang="nl-NL" dirty="0" smtClean="0"/>
          </a:p>
          <a:p>
            <a:pPr lvl="1">
              <a:defRPr/>
            </a:pPr>
            <a:endParaRPr lang="nl-NL" dirty="0"/>
          </a:p>
          <a:p>
            <a:endParaRPr lang="en-US"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34</a:t>
            </a:fld>
            <a:endParaRPr lang="en-GB" dirty="0"/>
          </a:p>
        </p:txBody>
      </p:sp>
    </p:spTree>
    <p:extLst>
      <p:ext uri="{BB962C8B-B14F-4D97-AF65-F5344CB8AC3E}">
        <p14:creationId xmlns:p14="http://schemas.microsoft.com/office/powerpoint/2010/main" val="175608349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smtClean="0">
                <a:cs typeface="Arial" charset="0"/>
                <a:sym typeface="Arial" charset="0"/>
              </a:rPr>
              <a:t>7.2. </a:t>
            </a:r>
            <a:r>
              <a:rPr lang="en-US" altLang="en-US" dirty="0" err="1" smtClean="0">
                <a:cs typeface="Arial" charset="0"/>
                <a:sym typeface="Arial" charset="0"/>
              </a:rPr>
              <a:t>Specifieke</a:t>
            </a:r>
            <a:r>
              <a:rPr lang="en-US" altLang="en-US" dirty="0" smtClean="0">
                <a:cs typeface="Arial" charset="0"/>
                <a:sym typeface="Arial" charset="0"/>
              </a:rPr>
              <a:t> </a:t>
            </a:r>
            <a:r>
              <a:rPr lang="en-US" altLang="en-US" dirty="0" err="1" smtClean="0">
                <a:cs typeface="Arial" charset="0"/>
                <a:sym typeface="Arial" charset="0"/>
              </a:rPr>
              <a:t>rechten</a:t>
            </a:r>
            <a:endParaRPr lang="en-US" dirty="0"/>
          </a:p>
        </p:txBody>
      </p:sp>
      <p:sp>
        <p:nvSpPr>
          <p:cNvPr id="3" name="Content Placeholder 2"/>
          <p:cNvSpPr>
            <a:spLocks noGrp="1"/>
          </p:cNvSpPr>
          <p:nvPr>
            <p:ph idx="1"/>
          </p:nvPr>
        </p:nvSpPr>
        <p:spPr/>
        <p:txBody>
          <a:bodyPr>
            <a:normAutofit fontScale="92500" lnSpcReduction="10000"/>
          </a:bodyPr>
          <a:lstStyle/>
          <a:p>
            <a:pPr>
              <a:defRPr/>
            </a:pPr>
            <a:endParaRPr lang="nl-BE" dirty="0" smtClean="0"/>
          </a:p>
          <a:p>
            <a:pPr>
              <a:defRPr/>
            </a:pPr>
            <a:r>
              <a:rPr lang="nl-BE" dirty="0" smtClean="0"/>
              <a:t>recht </a:t>
            </a:r>
            <a:r>
              <a:rPr lang="nl-BE" dirty="0"/>
              <a:t>op </a:t>
            </a:r>
            <a:r>
              <a:rPr lang="nl-BE" dirty="0" smtClean="0"/>
              <a:t>vergetelheid</a:t>
            </a:r>
          </a:p>
          <a:p>
            <a:pPr lvl="2">
              <a:defRPr/>
            </a:pPr>
            <a:r>
              <a:rPr lang="nl-NL" dirty="0" smtClean="0"/>
              <a:t>de </a:t>
            </a:r>
            <a:r>
              <a:rPr lang="nl-NL" dirty="0"/>
              <a:t>betrokkene maakt bezwaar tegen de verwerking en er zijn geen prevalerende dwingende gerechtvaardigde gronden voor de verwerking</a:t>
            </a:r>
          </a:p>
          <a:p>
            <a:pPr lvl="2">
              <a:defRPr/>
            </a:pPr>
            <a:r>
              <a:rPr lang="nl-NL" dirty="0" smtClean="0"/>
              <a:t>de </a:t>
            </a:r>
            <a:r>
              <a:rPr lang="nl-NL" dirty="0"/>
              <a:t>persoonsgegevens zijn onrechtmatig verwerkt</a:t>
            </a:r>
          </a:p>
          <a:p>
            <a:pPr lvl="2">
              <a:defRPr/>
            </a:pPr>
            <a:r>
              <a:rPr lang="nl-NL" dirty="0" smtClean="0"/>
              <a:t>de </a:t>
            </a:r>
            <a:r>
              <a:rPr lang="nl-NL" dirty="0"/>
              <a:t>persoonsgegevens moeten worden gewist om te voldoen aan een in het Unierecht of het </a:t>
            </a:r>
            <a:r>
              <a:rPr lang="nl-NL" dirty="0" err="1"/>
              <a:t>lidstatelijk</a:t>
            </a:r>
            <a:r>
              <a:rPr lang="nl-NL" dirty="0"/>
              <a:t> recht neergelegde wettelijke verplichting die op de verwerkingsverantwoordelijke rust</a:t>
            </a:r>
          </a:p>
          <a:p>
            <a:pPr lvl="1">
              <a:defRPr/>
            </a:pPr>
            <a:r>
              <a:rPr lang="nl-NL" dirty="0" smtClean="0">
                <a:solidFill>
                  <a:srgbClr val="7030A0"/>
                </a:solidFill>
              </a:rPr>
              <a:t>wanneer </a:t>
            </a:r>
            <a:r>
              <a:rPr lang="nl-NL" dirty="0">
                <a:solidFill>
                  <a:srgbClr val="7030A0"/>
                </a:solidFill>
              </a:rPr>
              <a:t>de verwerkingsverantwoordelijke de persoonsgegevens openbaar heeft gemaakt </a:t>
            </a:r>
            <a:r>
              <a:rPr lang="nl-NL" dirty="0" smtClean="0">
                <a:solidFill>
                  <a:srgbClr val="7030A0"/>
                </a:solidFill>
              </a:rPr>
              <a:t>neemt hij redelijke maatregelen om </a:t>
            </a:r>
            <a:r>
              <a:rPr lang="nl-NL" dirty="0">
                <a:solidFill>
                  <a:srgbClr val="7030A0"/>
                </a:solidFill>
              </a:rPr>
              <a:t>verwerkingsverantwoordelijken die de persoonsgegevens verwerken, ervan op de hoogte te stellen dat de betrokkene de verwerkingsverantwoordelijken heeft verzocht om iedere koppeling naar, of kopie of reproductie van die persoonsgegevens te </a:t>
            </a:r>
            <a:r>
              <a:rPr lang="nl-NL" dirty="0" smtClean="0">
                <a:solidFill>
                  <a:srgbClr val="7030A0"/>
                </a:solidFill>
              </a:rPr>
              <a:t>wissen</a:t>
            </a:r>
            <a:r>
              <a:rPr lang="nl-NL" dirty="0">
                <a:solidFill>
                  <a:srgbClr val="7030A0"/>
                </a:solidFill>
              </a:rPr>
              <a:t> </a:t>
            </a:r>
            <a:r>
              <a:rPr lang="nl-NL" dirty="0" smtClean="0">
                <a:solidFill>
                  <a:srgbClr val="7030A0"/>
                </a:solidFill>
              </a:rPr>
              <a:t>(middelenverbintenis)</a:t>
            </a:r>
            <a:endParaRPr lang="nl-NL" dirty="0">
              <a:solidFill>
                <a:srgbClr val="7030A0"/>
              </a:solidFill>
            </a:endParaRPr>
          </a:p>
          <a:p>
            <a:pPr lvl="1">
              <a:defRPr/>
            </a:pPr>
            <a:r>
              <a:rPr lang="nl-NL" dirty="0" smtClean="0"/>
              <a:t>uitzonderingen</a:t>
            </a:r>
            <a:r>
              <a:rPr lang="nl-NL" dirty="0"/>
              <a:t>, onder meer:</a:t>
            </a:r>
          </a:p>
          <a:p>
            <a:pPr lvl="2">
              <a:defRPr/>
            </a:pPr>
            <a:r>
              <a:rPr lang="nl-NL" sz="1800" dirty="0"/>
              <a:t>wanneer het verwerken van persoonsgegevens wettelijk is vastgesteld</a:t>
            </a:r>
          </a:p>
          <a:p>
            <a:pPr lvl="2">
              <a:defRPr/>
            </a:pPr>
            <a:r>
              <a:rPr lang="nl-NL" sz="1800" dirty="0"/>
              <a:t>om redenen van algemeen belang op het gebied van </a:t>
            </a:r>
            <a:r>
              <a:rPr lang="nl-NL" sz="1800" dirty="0" smtClean="0"/>
              <a:t>volksgezondheid</a:t>
            </a:r>
          </a:p>
          <a:p>
            <a:pPr lvl="2">
              <a:defRPr/>
            </a:pPr>
            <a:endParaRPr lang="nl-NL" dirty="0"/>
          </a:p>
          <a:p>
            <a:pPr lvl="2">
              <a:defRPr/>
            </a:pPr>
            <a:endParaRPr lang="nl-NL" dirty="0" smtClean="0"/>
          </a:p>
          <a:p>
            <a:pPr lvl="1">
              <a:defRPr/>
            </a:pPr>
            <a:endParaRPr lang="nl-NL" dirty="0"/>
          </a:p>
          <a:p>
            <a:endParaRPr lang="en-US"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solidFill>
                  <a:prstClr val="white">
                    <a:lumMod val="50000"/>
                  </a:prstClr>
                </a:solidFill>
              </a:rPr>
              <a:pPr>
                <a:defRPr/>
              </a:pPr>
              <a:t>35</a:t>
            </a:fld>
            <a:endParaRPr lang="en-GB" dirty="0">
              <a:solidFill>
                <a:prstClr val="white">
                  <a:lumMod val="50000"/>
                </a:prstClr>
              </a:solidFill>
            </a:endParaRPr>
          </a:p>
        </p:txBody>
      </p:sp>
    </p:spTree>
    <p:extLst>
      <p:ext uri="{BB962C8B-B14F-4D97-AF65-F5344CB8AC3E}">
        <p14:creationId xmlns:p14="http://schemas.microsoft.com/office/powerpoint/2010/main" val="423850458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68313" y="188913"/>
            <a:ext cx="8229600" cy="922337"/>
          </a:xfrm>
        </p:spPr>
        <p:txBody>
          <a:bodyPr/>
          <a:lstStyle/>
          <a:p>
            <a:r>
              <a:rPr lang="en-US" altLang="en-US" dirty="0" smtClean="0">
                <a:cs typeface="Arial" charset="0"/>
                <a:sym typeface="Arial" charset="0"/>
              </a:rPr>
              <a:t>7.2. </a:t>
            </a:r>
            <a:r>
              <a:rPr lang="en-US" altLang="en-US" dirty="0" err="1" smtClean="0">
                <a:cs typeface="Arial" charset="0"/>
                <a:sym typeface="Arial" charset="0"/>
              </a:rPr>
              <a:t>Specifieke</a:t>
            </a:r>
            <a:r>
              <a:rPr lang="en-US" altLang="en-US" dirty="0" smtClean="0">
                <a:cs typeface="Arial" charset="0"/>
                <a:sym typeface="Arial" charset="0"/>
              </a:rPr>
              <a:t> </a:t>
            </a:r>
            <a:r>
              <a:rPr lang="en-US" altLang="en-US" dirty="0" err="1" smtClean="0">
                <a:cs typeface="Arial" charset="0"/>
                <a:sym typeface="Arial" charset="0"/>
              </a:rPr>
              <a:t>rechten</a:t>
            </a:r>
            <a:endParaRPr lang="en-US" altLang="en-US" dirty="0" smtClean="0">
              <a:cs typeface="Arial" charset="0"/>
              <a:sym typeface="Arial" charset="0"/>
            </a:endParaRPr>
          </a:p>
        </p:txBody>
      </p:sp>
      <p:sp>
        <p:nvSpPr>
          <p:cNvPr id="14339" name="Rectangle 3"/>
          <p:cNvSpPr>
            <a:spLocks noGrp="1" noChangeArrowheads="1"/>
          </p:cNvSpPr>
          <p:nvPr>
            <p:ph idx="1"/>
          </p:nvPr>
        </p:nvSpPr>
        <p:spPr>
          <a:xfrm>
            <a:off x="457200" y="1196975"/>
            <a:ext cx="8229600" cy="5111750"/>
          </a:xfrm>
        </p:spPr>
        <p:txBody>
          <a:bodyPr>
            <a:normAutofit fontScale="92500" lnSpcReduction="10000"/>
          </a:bodyPr>
          <a:lstStyle/>
          <a:p>
            <a:pPr marL="914400" lvl="2" indent="0">
              <a:buNone/>
              <a:defRPr/>
            </a:pPr>
            <a:endParaRPr lang="nl-NL" dirty="0"/>
          </a:p>
          <a:p>
            <a:pPr>
              <a:defRPr/>
            </a:pPr>
            <a:r>
              <a:rPr lang="nl-NL" dirty="0"/>
              <a:t>r</a:t>
            </a:r>
            <a:r>
              <a:rPr lang="nl-NL" dirty="0" smtClean="0"/>
              <a:t>echt </a:t>
            </a:r>
            <a:r>
              <a:rPr lang="nl-NL" dirty="0"/>
              <a:t>op beperking van de verwerking </a:t>
            </a:r>
            <a:endParaRPr lang="nl-NL" dirty="0" smtClean="0"/>
          </a:p>
          <a:p>
            <a:pPr>
              <a:defRPr/>
            </a:pPr>
            <a:endParaRPr lang="nl-NL" dirty="0" smtClean="0"/>
          </a:p>
          <a:p>
            <a:pPr lvl="1">
              <a:defRPr/>
            </a:pPr>
            <a:r>
              <a:rPr lang="nl-NL" dirty="0"/>
              <a:t>o</a:t>
            </a:r>
            <a:r>
              <a:rPr lang="nl-NL" dirty="0" smtClean="0"/>
              <a:t>nder meer indien de </a:t>
            </a:r>
            <a:r>
              <a:rPr lang="nl-NL" dirty="0"/>
              <a:t>juistheid van de persoonsgegevens door de betrokkene wordt betwist</a:t>
            </a:r>
          </a:p>
          <a:p>
            <a:pPr marL="457200" lvl="1" indent="0">
              <a:buNone/>
              <a:defRPr/>
            </a:pPr>
            <a:r>
              <a:rPr lang="nl-NL" dirty="0"/>
              <a:t> </a:t>
            </a:r>
          </a:p>
          <a:p>
            <a:pPr>
              <a:defRPr/>
            </a:pPr>
            <a:r>
              <a:rPr lang="nl-NL" dirty="0" smtClean="0"/>
              <a:t>kennisgevingsplicht </a:t>
            </a:r>
            <a:r>
              <a:rPr lang="nl-NL" dirty="0"/>
              <a:t>inzake rectificatie of </a:t>
            </a:r>
            <a:r>
              <a:rPr lang="nl-NL" dirty="0" err="1"/>
              <a:t>wissing</a:t>
            </a:r>
            <a:r>
              <a:rPr lang="nl-NL" dirty="0"/>
              <a:t> van persoonsgegevens of </a:t>
            </a:r>
            <a:r>
              <a:rPr lang="nl-NL" dirty="0" smtClean="0"/>
              <a:t>verwerkingsbeperking</a:t>
            </a:r>
          </a:p>
          <a:p>
            <a:pPr>
              <a:defRPr/>
            </a:pPr>
            <a:endParaRPr lang="nl-BE" dirty="0" smtClean="0"/>
          </a:p>
          <a:p>
            <a:pPr lvl="1">
              <a:defRPr/>
            </a:pPr>
            <a:r>
              <a:rPr lang="nl-NL" dirty="0" smtClean="0"/>
              <a:t>de </a:t>
            </a:r>
            <a:r>
              <a:rPr lang="nl-NL" dirty="0"/>
              <a:t>verwerkingsverantwoordelijke stelt iedere ontvanger aan wie persoonsgegevens zijn verstrekt, in kennis van elke rectificatie of </a:t>
            </a:r>
            <a:r>
              <a:rPr lang="nl-NL" dirty="0" err="1"/>
              <a:t>wissing</a:t>
            </a:r>
            <a:r>
              <a:rPr lang="nl-NL" dirty="0"/>
              <a:t> van persoonsgegevens of beperking van de </a:t>
            </a:r>
            <a:r>
              <a:rPr lang="nl-NL" dirty="0" smtClean="0"/>
              <a:t>verwerking, </a:t>
            </a:r>
            <a:r>
              <a:rPr lang="nl-NL" dirty="0"/>
              <a:t>tenzij dit onmogelijk blijkt of onevenredig veel </a:t>
            </a:r>
            <a:r>
              <a:rPr lang="nl-NL" dirty="0" smtClean="0"/>
              <a:t>inspanning vergt</a:t>
            </a:r>
          </a:p>
          <a:p>
            <a:pPr lvl="1">
              <a:defRPr/>
            </a:pPr>
            <a:endParaRPr lang="nl-NL" dirty="0" smtClean="0"/>
          </a:p>
          <a:p>
            <a:pPr lvl="1">
              <a:defRPr/>
            </a:pPr>
            <a:r>
              <a:rPr lang="nl-NL" dirty="0"/>
              <a:t>d</a:t>
            </a:r>
            <a:r>
              <a:rPr lang="nl-NL" dirty="0" smtClean="0"/>
              <a:t>e </a:t>
            </a:r>
            <a:r>
              <a:rPr lang="nl-NL" dirty="0"/>
              <a:t>verwerkingsverantwoordelijke verstrekt de betrokkene informatie over deze ontvangers indien de betrokkene hierom </a:t>
            </a:r>
            <a:r>
              <a:rPr lang="nl-NL" dirty="0" smtClean="0"/>
              <a:t>verzoekt</a:t>
            </a:r>
            <a:endParaRPr lang="nl-NL" dirty="0"/>
          </a:p>
          <a:p>
            <a:pPr marL="457200" lvl="1" indent="0">
              <a:buNone/>
              <a:defRPr/>
            </a:pPr>
            <a:endParaRPr lang="nl-NL" altLang="en-US" sz="1800" dirty="0" smtClean="0">
              <a:sym typeface="Arial" charset="0"/>
            </a:endParaRPr>
          </a:p>
        </p:txBody>
      </p:sp>
      <p:sp>
        <p:nvSpPr>
          <p:cNvPr id="14340" name="Slide Number Placeholder 1"/>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fontAlgn="base">
              <a:spcBef>
                <a:spcPct val="0"/>
              </a:spcBef>
              <a:spcAft>
                <a:spcPct val="0"/>
              </a:spcAft>
              <a:buFontTx/>
              <a:buNone/>
            </a:pPr>
            <a:fld id="{CBE3AE3F-0BFE-47C9-9192-DE0B198756DF}" type="slidenum">
              <a:rPr lang="en-US" altLang="en-US" sz="1000" smtClean="0">
                <a:solidFill>
                  <a:srgbClr val="7F7F7F"/>
                </a:solidFill>
                <a:cs typeface="Arial" charset="0"/>
              </a:rPr>
              <a:pPr fontAlgn="base">
                <a:spcBef>
                  <a:spcPct val="0"/>
                </a:spcBef>
                <a:spcAft>
                  <a:spcPct val="0"/>
                </a:spcAft>
                <a:buFontTx/>
                <a:buNone/>
              </a:pPr>
              <a:t>36</a:t>
            </a:fld>
            <a:endParaRPr lang="en-US" altLang="en-US" sz="1000" smtClean="0">
              <a:solidFill>
                <a:srgbClr val="7F7F7F"/>
              </a:solidFill>
              <a:cs typeface="Arial" charset="0"/>
            </a:endParaRPr>
          </a:p>
        </p:txBody>
      </p:sp>
    </p:spTree>
    <p:extLst>
      <p:ext uri="{BB962C8B-B14F-4D97-AF65-F5344CB8AC3E}">
        <p14:creationId xmlns:p14="http://schemas.microsoft.com/office/powerpoint/2010/main" val="2938599906"/>
      </p:ext>
    </p:extLst>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68313" y="188913"/>
            <a:ext cx="8229600" cy="922337"/>
          </a:xfrm>
        </p:spPr>
        <p:txBody>
          <a:bodyPr/>
          <a:lstStyle/>
          <a:p>
            <a:r>
              <a:rPr lang="en-US" altLang="en-US" dirty="0" smtClean="0">
                <a:cs typeface="Arial" charset="0"/>
                <a:sym typeface="Arial" charset="0"/>
              </a:rPr>
              <a:t>7.2. </a:t>
            </a:r>
            <a:r>
              <a:rPr lang="en-US" altLang="en-US" dirty="0" err="1" smtClean="0">
                <a:cs typeface="Arial" charset="0"/>
                <a:sym typeface="Arial" charset="0"/>
              </a:rPr>
              <a:t>Specifieke</a:t>
            </a:r>
            <a:r>
              <a:rPr lang="en-US" altLang="en-US" dirty="0" smtClean="0">
                <a:cs typeface="Arial" charset="0"/>
                <a:sym typeface="Arial" charset="0"/>
              </a:rPr>
              <a:t> </a:t>
            </a:r>
            <a:r>
              <a:rPr lang="en-US" altLang="en-US" dirty="0" err="1" smtClean="0">
                <a:cs typeface="Arial" charset="0"/>
                <a:sym typeface="Arial" charset="0"/>
              </a:rPr>
              <a:t>rechten</a:t>
            </a:r>
            <a:endParaRPr lang="en-US" altLang="en-US" dirty="0" smtClean="0">
              <a:cs typeface="Arial" charset="0"/>
              <a:sym typeface="Arial" charset="0"/>
            </a:endParaRPr>
          </a:p>
        </p:txBody>
      </p:sp>
      <p:sp>
        <p:nvSpPr>
          <p:cNvPr id="14339" name="Rectangle 3"/>
          <p:cNvSpPr>
            <a:spLocks noGrp="1" noChangeArrowheads="1"/>
          </p:cNvSpPr>
          <p:nvPr>
            <p:ph idx="1"/>
          </p:nvPr>
        </p:nvSpPr>
        <p:spPr>
          <a:xfrm>
            <a:off x="457200" y="1196975"/>
            <a:ext cx="8229600" cy="5111750"/>
          </a:xfrm>
        </p:spPr>
        <p:txBody>
          <a:bodyPr>
            <a:normAutofit/>
          </a:bodyPr>
          <a:lstStyle/>
          <a:p>
            <a:pPr marL="914400" lvl="2" indent="0">
              <a:buNone/>
              <a:defRPr/>
            </a:pPr>
            <a:endParaRPr lang="nl-NL" dirty="0"/>
          </a:p>
          <a:p>
            <a:pPr>
              <a:defRPr/>
            </a:pPr>
            <a:r>
              <a:rPr lang="nl-NL" dirty="0" smtClean="0">
                <a:solidFill>
                  <a:srgbClr val="7030A0"/>
                </a:solidFill>
              </a:rPr>
              <a:t>recht </a:t>
            </a:r>
            <a:r>
              <a:rPr lang="nl-NL" dirty="0">
                <a:solidFill>
                  <a:srgbClr val="7030A0"/>
                </a:solidFill>
              </a:rPr>
              <a:t>op overdraagbaarheid van </a:t>
            </a:r>
            <a:r>
              <a:rPr lang="nl-NL" dirty="0" smtClean="0">
                <a:solidFill>
                  <a:srgbClr val="7030A0"/>
                </a:solidFill>
              </a:rPr>
              <a:t>gegevens </a:t>
            </a:r>
            <a:endParaRPr lang="nl-NL" dirty="0">
              <a:solidFill>
                <a:srgbClr val="7030A0"/>
              </a:solidFill>
            </a:endParaRPr>
          </a:p>
          <a:p>
            <a:pPr lvl="1">
              <a:defRPr/>
            </a:pPr>
            <a:endParaRPr lang="nl-BE" dirty="0" smtClean="0">
              <a:solidFill>
                <a:srgbClr val="7030A0"/>
              </a:solidFill>
            </a:endParaRPr>
          </a:p>
          <a:p>
            <a:pPr lvl="1">
              <a:defRPr/>
            </a:pPr>
            <a:r>
              <a:rPr lang="nl-BE" dirty="0"/>
              <a:t>de betrokkene heeft het recht de hem betreffende persoonsgegevens in een gestructureerde, gangbare en machinaal leesbare vorm te </a:t>
            </a:r>
            <a:r>
              <a:rPr lang="nl-BE" dirty="0" smtClean="0"/>
              <a:t>verkrijgen (</a:t>
            </a:r>
            <a:r>
              <a:rPr lang="nl-NL" dirty="0"/>
              <a:t>e</a:t>
            </a:r>
            <a:r>
              <a:rPr lang="nl-NL" dirty="0" smtClean="0"/>
              <a:t>nkel </a:t>
            </a:r>
            <a:r>
              <a:rPr lang="nl-NL" dirty="0"/>
              <a:t>wanneer de verwerking gebeurt op basis van een toestemming of overeenkomst en het een geautomatiseerde verwerking </a:t>
            </a:r>
            <a:r>
              <a:rPr lang="nl-NL" dirty="0" smtClean="0"/>
              <a:t>betreft)</a:t>
            </a:r>
          </a:p>
          <a:p>
            <a:pPr lvl="1">
              <a:defRPr/>
            </a:pPr>
            <a:r>
              <a:rPr lang="nl-NL" dirty="0"/>
              <a:t>de betrokkene heeft hierbij het recht dat de persoonsgegevens, indien dit technisch mogelijk is, rechtstreeks van de ene verwerkingsverantwoordelijke naar de andere worden </a:t>
            </a:r>
            <a:r>
              <a:rPr lang="nl-NL" dirty="0" smtClean="0"/>
              <a:t>doorgezonden</a:t>
            </a:r>
            <a:endParaRPr lang="nl-NL" dirty="0"/>
          </a:p>
          <a:p>
            <a:pPr lvl="2">
              <a:defRPr/>
            </a:pPr>
            <a:r>
              <a:rPr lang="nl-NL" sz="1800" dirty="0" smtClean="0"/>
              <a:t>uitzondering</a:t>
            </a:r>
            <a:r>
              <a:rPr lang="nl-NL" sz="1800" dirty="0"/>
              <a:t>: </a:t>
            </a:r>
            <a:r>
              <a:rPr lang="nl-NL" sz="1800" dirty="0" smtClean="0"/>
              <a:t>het </a:t>
            </a:r>
            <a:r>
              <a:rPr lang="nl-NL" sz="1800" dirty="0"/>
              <a:t>recht geldt niet voor de verwerking die noodzakelijk is voor de vervulling van een taak van algemeen belang of van een taak in het kader van de uitoefening van het openbaar gezag dat aan de verwerkingsverantwoordelijke is </a:t>
            </a:r>
            <a:r>
              <a:rPr lang="nl-NL" sz="1800" dirty="0" smtClean="0"/>
              <a:t>verleend</a:t>
            </a:r>
          </a:p>
          <a:p>
            <a:pPr lvl="2">
              <a:defRPr/>
            </a:pPr>
            <a:endParaRPr lang="nl-NL" sz="1800" dirty="0"/>
          </a:p>
          <a:p>
            <a:pPr marL="457200" lvl="1" indent="0">
              <a:buNone/>
              <a:defRPr/>
            </a:pPr>
            <a:endParaRPr lang="nl-NL" altLang="en-US" sz="1800" dirty="0" smtClean="0">
              <a:sym typeface="Arial" charset="0"/>
            </a:endParaRPr>
          </a:p>
        </p:txBody>
      </p:sp>
      <p:sp>
        <p:nvSpPr>
          <p:cNvPr id="14340" name="Slide Number Placeholder 1"/>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fontAlgn="base">
              <a:spcBef>
                <a:spcPct val="0"/>
              </a:spcBef>
              <a:spcAft>
                <a:spcPct val="0"/>
              </a:spcAft>
              <a:buFontTx/>
              <a:buNone/>
            </a:pPr>
            <a:fld id="{CBE3AE3F-0BFE-47C9-9192-DE0B198756DF}" type="slidenum">
              <a:rPr lang="en-US" altLang="en-US" sz="1000" smtClean="0">
                <a:solidFill>
                  <a:srgbClr val="7F7F7F"/>
                </a:solidFill>
                <a:cs typeface="Arial" charset="0"/>
              </a:rPr>
              <a:pPr fontAlgn="base">
                <a:spcBef>
                  <a:spcPct val="0"/>
                </a:spcBef>
                <a:spcAft>
                  <a:spcPct val="0"/>
                </a:spcAft>
                <a:buFontTx/>
                <a:buNone/>
              </a:pPr>
              <a:t>37</a:t>
            </a:fld>
            <a:endParaRPr lang="en-US" altLang="en-US" sz="1000" smtClean="0">
              <a:solidFill>
                <a:srgbClr val="7F7F7F"/>
              </a:solidFill>
              <a:cs typeface="Arial" charset="0"/>
            </a:endParaRPr>
          </a:p>
        </p:txBody>
      </p:sp>
    </p:spTree>
    <p:extLst>
      <p:ext uri="{BB962C8B-B14F-4D97-AF65-F5344CB8AC3E}">
        <p14:creationId xmlns:p14="http://schemas.microsoft.com/office/powerpoint/2010/main" val="2938599906"/>
      </p:ext>
    </p:extLst>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smtClean="0">
                <a:cs typeface="Arial" charset="0"/>
                <a:sym typeface="Arial" charset="0"/>
              </a:rPr>
              <a:t>7.2. </a:t>
            </a:r>
            <a:r>
              <a:rPr lang="en-US" altLang="en-US" dirty="0" err="1" smtClean="0">
                <a:cs typeface="Arial" charset="0"/>
                <a:sym typeface="Arial" charset="0"/>
              </a:rPr>
              <a:t>Specifieke</a:t>
            </a:r>
            <a:r>
              <a:rPr lang="en-US" altLang="en-US" dirty="0" smtClean="0">
                <a:cs typeface="Arial" charset="0"/>
                <a:sym typeface="Arial" charset="0"/>
              </a:rPr>
              <a:t> </a:t>
            </a:r>
            <a:r>
              <a:rPr lang="en-US" altLang="en-US" dirty="0" err="1" smtClean="0">
                <a:cs typeface="Arial" charset="0"/>
                <a:sym typeface="Arial" charset="0"/>
              </a:rPr>
              <a:t>rechten</a:t>
            </a:r>
            <a:endParaRPr lang="en-US" dirty="0"/>
          </a:p>
        </p:txBody>
      </p:sp>
      <p:sp>
        <p:nvSpPr>
          <p:cNvPr id="3" name="Content Placeholder 2"/>
          <p:cNvSpPr>
            <a:spLocks noGrp="1"/>
          </p:cNvSpPr>
          <p:nvPr>
            <p:ph idx="1"/>
          </p:nvPr>
        </p:nvSpPr>
        <p:spPr/>
        <p:txBody>
          <a:bodyPr/>
          <a:lstStyle/>
          <a:p>
            <a:pPr>
              <a:defRPr/>
            </a:pPr>
            <a:endParaRPr lang="nl-NL" dirty="0" smtClean="0"/>
          </a:p>
          <a:p>
            <a:pPr>
              <a:defRPr/>
            </a:pPr>
            <a:r>
              <a:rPr lang="nl-NL" dirty="0" smtClean="0"/>
              <a:t>recht </a:t>
            </a:r>
            <a:r>
              <a:rPr lang="nl-NL" dirty="0"/>
              <a:t>van </a:t>
            </a:r>
            <a:r>
              <a:rPr lang="nl-NL" dirty="0" smtClean="0"/>
              <a:t>bezwaar</a:t>
            </a:r>
          </a:p>
          <a:p>
            <a:pPr marL="0" indent="0">
              <a:buNone/>
              <a:defRPr/>
            </a:pPr>
            <a:endParaRPr lang="nl-NL" dirty="0"/>
          </a:p>
          <a:p>
            <a:pPr lvl="1">
              <a:defRPr/>
            </a:pPr>
            <a:r>
              <a:rPr lang="nl-NL" altLang="en-US" dirty="0">
                <a:sym typeface="Arial" charset="0"/>
              </a:rPr>
              <a:t>d</a:t>
            </a:r>
            <a:r>
              <a:rPr lang="nl-NL" altLang="en-US" dirty="0" smtClean="0">
                <a:sym typeface="Arial" charset="0"/>
              </a:rPr>
              <a:t>e </a:t>
            </a:r>
            <a:r>
              <a:rPr lang="nl-NL" altLang="en-US" dirty="0">
                <a:sym typeface="Arial" charset="0"/>
              </a:rPr>
              <a:t>betrokkene heeft te allen tijde het recht om vanwege met zijn specifieke situatie verband houdende redenen bezwaar te maken tegen de verwerking van hem betreffende persoonsgegevens voor de vervulling van een taak van algemeen belang of voor de behartiging van de gerechtvaardigde </a:t>
            </a:r>
            <a:r>
              <a:rPr lang="nl-NL" altLang="en-US" dirty="0" smtClean="0">
                <a:sym typeface="Arial" charset="0"/>
              </a:rPr>
              <a:t>belangen</a:t>
            </a:r>
          </a:p>
          <a:p>
            <a:pPr lvl="2">
              <a:defRPr/>
            </a:pPr>
            <a:r>
              <a:rPr lang="nl-NL" sz="1800" dirty="0"/>
              <a:t>u</a:t>
            </a:r>
            <a:r>
              <a:rPr lang="nl-NL" sz="1800" dirty="0" smtClean="0"/>
              <a:t>itzondering: de </a:t>
            </a:r>
            <a:r>
              <a:rPr lang="nl-NL" sz="1800" dirty="0"/>
              <a:t>verwerkingsverantwoordelijke </a:t>
            </a:r>
            <a:r>
              <a:rPr lang="nl-NL" sz="1800" dirty="0" smtClean="0"/>
              <a:t>voert </a:t>
            </a:r>
            <a:r>
              <a:rPr lang="nl-NL" sz="1800" dirty="0"/>
              <a:t>dwingende gerechtvaardigde gronden voor de verwerking </a:t>
            </a:r>
            <a:r>
              <a:rPr lang="nl-NL" sz="1800" dirty="0" smtClean="0"/>
              <a:t>aan </a:t>
            </a:r>
            <a:r>
              <a:rPr lang="nl-NL" sz="1800" dirty="0"/>
              <a:t>die zwaarder wegen dan de belangen, rechten en vrijheden van de betrokkene </a:t>
            </a:r>
            <a:endParaRPr lang="nl-NL" altLang="en-US" sz="1800" dirty="0">
              <a:sym typeface="Arial" charset="0"/>
            </a:endParaRPr>
          </a:p>
          <a:p>
            <a:endParaRPr lang="en-US"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38</a:t>
            </a:fld>
            <a:endParaRPr lang="en-GB" dirty="0"/>
          </a:p>
        </p:txBody>
      </p:sp>
    </p:spTree>
    <p:extLst>
      <p:ext uri="{BB962C8B-B14F-4D97-AF65-F5344CB8AC3E}">
        <p14:creationId xmlns:p14="http://schemas.microsoft.com/office/powerpoint/2010/main" val="60550084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smtClean="0">
                <a:cs typeface="Arial" charset="0"/>
                <a:sym typeface="Arial" charset="0"/>
              </a:rPr>
              <a:t>7.2. </a:t>
            </a:r>
            <a:r>
              <a:rPr lang="en-US" altLang="en-US" dirty="0" err="1" smtClean="0">
                <a:cs typeface="Arial" charset="0"/>
                <a:sym typeface="Arial" charset="0"/>
              </a:rPr>
              <a:t>Specifieke</a:t>
            </a:r>
            <a:r>
              <a:rPr lang="en-US" altLang="en-US" dirty="0" smtClean="0">
                <a:cs typeface="Arial" charset="0"/>
                <a:sym typeface="Arial" charset="0"/>
              </a:rPr>
              <a:t> </a:t>
            </a:r>
            <a:r>
              <a:rPr lang="en-US" altLang="en-US" dirty="0" err="1" smtClean="0">
                <a:cs typeface="Arial" charset="0"/>
                <a:sym typeface="Arial" charset="0"/>
              </a:rPr>
              <a:t>rechten</a:t>
            </a:r>
            <a:endParaRPr lang="en-US" dirty="0"/>
          </a:p>
        </p:txBody>
      </p:sp>
      <p:sp>
        <p:nvSpPr>
          <p:cNvPr id="3" name="Content Placeholder 2"/>
          <p:cNvSpPr>
            <a:spLocks noGrp="1"/>
          </p:cNvSpPr>
          <p:nvPr>
            <p:ph idx="1"/>
          </p:nvPr>
        </p:nvSpPr>
        <p:spPr/>
        <p:txBody>
          <a:bodyPr/>
          <a:lstStyle/>
          <a:p>
            <a:pPr marL="342900" lvl="1" indent="-342900">
              <a:buFont typeface="Arial" charset="0"/>
              <a:buChar char="•"/>
              <a:defRPr/>
            </a:pPr>
            <a:endParaRPr lang="nl-BE" sz="2400" dirty="0" smtClean="0"/>
          </a:p>
          <a:p>
            <a:pPr marL="342900" lvl="1" indent="-342900">
              <a:buFont typeface="Arial" charset="0"/>
              <a:buChar char="•"/>
              <a:defRPr/>
            </a:pPr>
            <a:r>
              <a:rPr lang="nl-BE" sz="2400" dirty="0"/>
              <a:t>g</a:t>
            </a:r>
            <a:r>
              <a:rPr lang="nl-BE" sz="2400" dirty="0" smtClean="0"/>
              <a:t>eautomatiseerde </a:t>
            </a:r>
            <a:r>
              <a:rPr lang="nl-BE" sz="2400" dirty="0"/>
              <a:t>individuele besluitvorming</a:t>
            </a:r>
          </a:p>
          <a:p>
            <a:pPr marL="742950" lvl="2" indent="-342900">
              <a:defRPr/>
            </a:pPr>
            <a:endParaRPr lang="nl-NL" sz="2000" dirty="0" smtClean="0"/>
          </a:p>
          <a:p>
            <a:pPr marL="742950" lvl="2" indent="-342900">
              <a:buFontTx/>
              <a:buChar char="-"/>
              <a:defRPr/>
            </a:pPr>
            <a:r>
              <a:rPr lang="nl-NL" sz="2000" dirty="0"/>
              <a:t>d</a:t>
            </a:r>
            <a:r>
              <a:rPr lang="nl-NL" sz="2000" dirty="0" smtClean="0"/>
              <a:t>e </a:t>
            </a:r>
            <a:r>
              <a:rPr lang="nl-NL" sz="2000" dirty="0"/>
              <a:t>betrokkene heeft het recht niet te worden onderworpen aan een uitsluitend op </a:t>
            </a:r>
            <a:r>
              <a:rPr lang="nl-NL" sz="2000" dirty="0" smtClean="0"/>
              <a:t>geautomatiseerde </a:t>
            </a:r>
            <a:r>
              <a:rPr lang="nl-NL" sz="2000" dirty="0"/>
              <a:t>verwerking, waaronder profilering, gebaseerd besluit waaraan voor hem rechtsgevolgen zijn verbonden of dat hem anderszins in aanmerkelijke mate </a:t>
            </a:r>
            <a:r>
              <a:rPr lang="nl-NL" sz="2000" dirty="0" smtClean="0"/>
              <a:t>treft</a:t>
            </a:r>
            <a:endParaRPr lang="nl-NL" sz="1800" dirty="0"/>
          </a:p>
          <a:p>
            <a:pPr marL="1200150" lvl="3" indent="-342900">
              <a:buFont typeface="Arial" panose="020B0604020202020204" pitchFamily="34" charset="0"/>
              <a:buChar char="•"/>
              <a:defRPr/>
            </a:pPr>
            <a:r>
              <a:rPr lang="nl-NL" sz="1800" dirty="0"/>
              <a:t>u</a:t>
            </a:r>
            <a:r>
              <a:rPr lang="nl-NL" sz="1800" dirty="0" smtClean="0"/>
              <a:t>itzondering</a:t>
            </a:r>
            <a:r>
              <a:rPr lang="nl-NL" sz="1800" dirty="0"/>
              <a:t>: </a:t>
            </a:r>
            <a:r>
              <a:rPr lang="nl-NL" sz="1800" dirty="0" smtClean="0"/>
              <a:t>dit geldt onder meer </a:t>
            </a:r>
            <a:r>
              <a:rPr lang="nl-NL" sz="1800" dirty="0"/>
              <a:t>niet indien het besluit is toegestaan bij een Unierechtelijke of lidstaatrechtelijke bepaling die op de verwerkingsverantwoordelijke van toepassing is en die ook voorziet in passende maatregelen ter bescherming van de rechten en vrijheden en gerechtvaardigde belangen van de </a:t>
            </a:r>
            <a:r>
              <a:rPr lang="nl-NL" sz="1800" dirty="0" smtClean="0"/>
              <a:t>betrokkene of indien het berust </a:t>
            </a:r>
            <a:r>
              <a:rPr lang="nl-NL" sz="1800" dirty="0"/>
              <a:t>op de uitdrukkelijke toestemming van de betrokkene</a:t>
            </a:r>
            <a:endParaRPr lang="nl-NL" altLang="en-US" sz="1800" dirty="0">
              <a:sym typeface="Arial" charset="0"/>
            </a:endParaRPr>
          </a:p>
          <a:p>
            <a:endParaRPr lang="en-US"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39</a:t>
            </a:fld>
            <a:endParaRPr lang="en-GB" dirty="0"/>
          </a:p>
        </p:txBody>
      </p:sp>
    </p:spTree>
    <p:extLst>
      <p:ext uri="{BB962C8B-B14F-4D97-AF65-F5344CB8AC3E}">
        <p14:creationId xmlns:p14="http://schemas.microsoft.com/office/powerpoint/2010/main" val="5293023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err="1">
                <a:cs typeface="Arial" charset="0"/>
                <a:sym typeface="Arial" charset="0"/>
              </a:rPr>
              <a:t>Structuur</a:t>
            </a:r>
            <a:endParaRPr lang="en-US" dirty="0"/>
          </a:p>
        </p:txBody>
      </p:sp>
      <p:sp>
        <p:nvSpPr>
          <p:cNvPr id="3" name="Content Placeholder 2"/>
          <p:cNvSpPr>
            <a:spLocks noGrp="1"/>
          </p:cNvSpPr>
          <p:nvPr>
            <p:ph idx="1"/>
          </p:nvPr>
        </p:nvSpPr>
        <p:spPr/>
        <p:txBody>
          <a:bodyPr>
            <a:normAutofit/>
          </a:bodyPr>
          <a:lstStyle/>
          <a:p>
            <a:pPr marL="0" indent="0">
              <a:buNone/>
              <a:tabLst>
                <a:tab pos="450850" algn="l"/>
              </a:tabLst>
            </a:pPr>
            <a:r>
              <a:rPr lang="fr-BE" dirty="0" smtClean="0"/>
              <a:t>9.	</a:t>
            </a:r>
            <a:r>
              <a:rPr lang="fr-BE" dirty="0" err="1" smtClean="0"/>
              <a:t>functionaris</a:t>
            </a:r>
            <a:r>
              <a:rPr lang="fr-BE" dirty="0" smtClean="0"/>
              <a:t> </a:t>
            </a:r>
            <a:r>
              <a:rPr lang="fr-BE" dirty="0" err="1" smtClean="0"/>
              <a:t>voor</a:t>
            </a:r>
            <a:r>
              <a:rPr lang="fr-BE" dirty="0" smtClean="0"/>
              <a:t> </a:t>
            </a:r>
            <a:r>
              <a:rPr lang="fr-BE" dirty="0" err="1" smtClean="0"/>
              <a:t>gegevensbescherming</a:t>
            </a:r>
            <a:endParaRPr lang="fr-BE" dirty="0" smtClean="0"/>
          </a:p>
          <a:p>
            <a:endParaRPr lang="fr-BE" dirty="0" smtClean="0"/>
          </a:p>
          <a:p>
            <a:pPr marL="0" indent="0">
              <a:buNone/>
              <a:tabLst>
                <a:tab pos="450850" algn="l"/>
              </a:tabLst>
            </a:pPr>
            <a:r>
              <a:rPr lang="fr-BE" dirty="0" smtClean="0"/>
              <a:t>10.	divers</a:t>
            </a:r>
          </a:p>
          <a:p>
            <a:endParaRPr lang="fr-BE" dirty="0" smtClean="0"/>
          </a:p>
          <a:p>
            <a:pPr marL="457200" lvl="1" indent="0">
              <a:buNone/>
            </a:pPr>
            <a:r>
              <a:rPr lang="fr-BE" dirty="0" smtClean="0"/>
              <a:t>10.1. </a:t>
            </a:r>
            <a:r>
              <a:rPr lang="fr-BE" dirty="0" err="1" smtClean="0"/>
              <a:t>gebruik</a:t>
            </a:r>
            <a:r>
              <a:rPr lang="fr-BE" dirty="0" smtClean="0"/>
              <a:t> </a:t>
            </a:r>
            <a:r>
              <a:rPr lang="fr-BE" dirty="0" err="1" smtClean="0"/>
              <a:t>uniek</a:t>
            </a:r>
            <a:r>
              <a:rPr lang="fr-BE" dirty="0" smtClean="0"/>
              <a:t> </a:t>
            </a:r>
            <a:r>
              <a:rPr lang="fr-BE" dirty="0" err="1" smtClean="0"/>
              <a:t>nummer</a:t>
            </a:r>
            <a:endParaRPr lang="fr-BE" dirty="0" smtClean="0"/>
          </a:p>
          <a:p>
            <a:pPr marL="457200" lvl="1" indent="0">
              <a:buNone/>
            </a:pPr>
            <a:r>
              <a:rPr lang="fr-BE" dirty="0" smtClean="0"/>
              <a:t>10.2. </a:t>
            </a:r>
            <a:r>
              <a:rPr lang="fr-BE" dirty="0" err="1" smtClean="0"/>
              <a:t>gedragscodes</a:t>
            </a:r>
            <a:r>
              <a:rPr lang="fr-BE" dirty="0" smtClean="0"/>
              <a:t> en </a:t>
            </a:r>
            <a:r>
              <a:rPr lang="fr-BE" dirty="0" err="1" smtClean="0"/>
              <a:t>certificering</a:t>
            </a:r>
            <a:endParaRPr lang="fr-BE" dirty="0" smtClean="0"/>
          </a:p>
          <a:p>
            <a:pPr marL="457200" lvl="1" indent="0">
              <a:buNone/>
            </a:pPr>
            <a:r>
              <a:rPr lang="fr-BE" dirty="0" smtClean="0"/>
              <a:t>10.3. </a:t>
            </a:r>
            <a:r>
              <a:rPr lang="fr-BE" dirty="0" err="1" smtClean="0"/>
              <a:t>doorgifte</a:t>
            </a:r>
            <a:r>
              <a:rPr lang="fr-BE" dirty="0" smtClean="0"/>
              <a:t> van </a:t>
            </a:r>
            <a:r>
              <a:rPr lang="fr-BE" dirty="0" err="1" smtClean="0"/>
              <a:t>gegevens</a:t>
            </a:r>
            <a:r>
              <a:rPr lang="fr-BE" dirty="0" smtClean="0"/>
              <a:t> </a:t>
            </a:r>
            <a:r>
              <a:rPr lang="fr-BE" dirty="0" err="1" smtClean="0"/>
              <a:t>aan</a:t>
            </a:r>
            <a:r>
              <a:rPr lang="fr-BE" dirty="0" smtClean="0"/>
              <a:t> </a:t>
            </a:r>
            <a:r>
              <a:rPr lang="fr-BE" dirty="0" err="1" smtClean="0"/>
              <a:t>derde</a:t>
            </a:r>
            <a:r>
              <a:rPr lang="fr-BE" dirty="0" smtClean="0"/>
              <a:t> </a:t>
            </a:r>
            <a:r>
              <a:rPr lang="fr-BE" dirty="0" err="1" smtClean="0"/>
              <a:t>landen</a:t>
            </a:r>
            <a:endParaRPr lang="fr-BE" dirty="0" smtClean="0"/>
          </a:p>
          <a:p>
            <a:pPr marL="457200" lvl="1" indent="0">
              <a:buNone/>
            </a:pPr>
            <a:r>
              <a:rPr lang="fr-BE" dirty="0" smtClean="0"/>
              <a:t>10.4. </a:t>
            </a:r>
            <a:r>
              <a:rPr lang="fr-BE" dirty="0" err="1" smtClean="0"/>
              <a:t>one-stop</a:t>
            </a:r>
            <a:r>
              <a:rPr lang="fr-BE" dirty="0" smtClean="0"/>
              <a:t> shop</a:t>
            </a:r>
          </a:p>
          <a:p>
            <a:pPr marL="457200" lvl="1" indent="0">
              <a:buNone/>
            </a:pPr>
            <a:r>
              <a:rPr lang="fr-BE" dirty="0" smtClean="0"/>
              <a:t>10.5. </a:t>
            </a:r>
            <a:r>
              <a:rPr lang="fr-BE" dirty="0" err="1" smtClean="0"/>
              <a:t>opleggen</a:t>
            </a:r>
            <a:r>
              <a:rPr lang="fr-BE" dirty="0" smtClean="0"/>
              <a:t> </a:t>
            </a:r>
            <a:r>
              <a:rPr lang="fr-BE" dirty="0" err="1" smtClean="0"/>
              <a:t>administratieve</a:t>
            </a:r>
            <a:r>
              <a:rPr lang="fr-BE" dirty="0" smtClean="0"/>
              <a:t> </a:t>
            </a:r>
            <a:r>
              <a:rPr lang="fr-BE" dirty="0" err="1" smtClean="0"/>
              <a:t>geldboetes</a:t>
            </a:r>
            <a:endParaRPr lang="fr-BE" dirty="0" smtClean="0"/>
          </a:p>
          <a:p>
            <a:pPr lvl="1"/>
            <a:endParaRPr lang="fr-BE" dirty="0" smtClean="0"/>
          </a:p>
          <a:p>
            <a:pPr marL="0" indent="0">
              <a:buNone/>
            </a:pPr>
            <a:r>
              <a:rPr lang="nl-BE" dirty="0" smtClean="0"/>
              <a:t>11. actiepunten</a:t>
            </a:r>
            <a:endParaRPr lang="en-US"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solidFill>
                  <a:prstClr val="white">
                    <a:lumMod val="50000"/>
                  </a:prstClr>
                </a:solidFill>
              </a:rPr>
              <a:pPr>
                <a:defRPr/>
              </a:pPr>
              <a:t>4</a:t>
            </a:fld>
            <a:endParaRPr lang="en-GB" dirty="0">
              <a:solidFill>
                <a:prstClr val="white">
                  <a:lumMod val="50000"/>
                </a:prstClr>
              </a:solidFill>
            </a:endParaRPr>
          </a:p>
        </p:txBody>
      </p:sp>
    </p:spTree>
    <p:extLst>
      <p:ext uri="{BB962C8B-B14F-4D97-AF65-F5344CB8AC3E}">
        <p14:creationId xmlns:p14="http://schemas.microsoft.com/office/powerpoint/2010/main" val="49126787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68313" y="188913"/>
            <a:ext cx="8229600" cy="922337"/>
          </a:xfrm>
        </p:spPr>
        <p:txBody>
          <a:bodyPr>
            <a:normAutofit fontScale="90000"/>
          </a:bodyPr>
          <a:lstStyle/>
          <a:p>
            <a:r>
              <a:rPr lang="nl-NL" altLang="en-US" dirty="0">
                <a:cs typeface="Arial" charset="0"/>
                <a:sym typeface="Arial" charset="0"/>
              </a:rPr>
              <a:t/>
            </a:r>
            <a:br>
              <a:rPr lang="nl-NL" altLang="en-US" dirty="0">
                <a:cs typeface="Arial" charset="0"/>
                <a:sym typeface="Arial" charset="0"/>
              </a:rPr>
            </a:br>
            <a:r>
              <a:rPr lang="nl-NL" altLang="en-US" sz="4400" dirty="0" smtClean="0">
                <a:cs typeface="Arial" charset="0"/>
                <a:sym typeface="Arial" charset="0"/>
              </a:rPr>
              <a:t>7.3. Algemene </a:t>
            </a:r>
            <a:r>
              <a:rPr lang="nl-NL" altLang="en-US" sz="4400" dirty="0">
                <a:cs typeface="Arial" charset="0"/>
                <a:sym typeface="Arial" charset="0"/>
              </a:rPr>
              <a:t>uitzondering </a:t>
            </a:r>
            <a:r>
              <a:rPr lang="nl-NL" altLang="en-US" dirty="0" smtClean="0">
                <a:cs typeface="Arial" charset="0"/>
                <a:sym typeface="Arial" charset="0"/>
              </a:rPr>
              <a:t/>
            </a:r>
            <a:br>
              <a:rPr lang="nl-NL" altLang="en-US" dirty="0" smtClean="0">
                <a:cs typeface="Arial" charset="0"/>
                <a:sym typeface="Arial" charset="0"/>
              </a:rPr>
            </a:br>
            <a:endParaRPr lang="nl-NL" altLang="en-US" dirty="0">
              <a:cs typeface="Arial" charset="0"/>
              <a:sym typeface="Arial" charset="0"/>
            </a:endParaRPr>
          </a:p>
        </p:txBody>
      </p:sp>
      <p:sp>
        <p:nvSpPr>
          <p:cNvPr id="32771" name="Rectangle 3"/>
          <p:cNvSpPr>
            <a:spLocks noGrp="1" noChangeArrowheads="1"/>
          </p:cNvSpPr>
          <p:nvPr>
            <p:ph idx="1"/>
          </p:nvPr>
        </p:nvSpPr>
        <p:spPr>
          <a:xfrm>
            <a:off x="457200" y="1196975"/>
            <a:ext cx="8229600" cy="5111750"/>
          </a:xfrm>
        </p:spPr>
        <p:txBody>
          <a:bodyPr>
            <a:normAutofit/>
          </a:bodyPr>
          <a:lstStyle/>
          <a:p>
            <a:pPr marL="0" indent="0">
              <a:lnSpc>
                <a:spcPct val="90000"/>
              </a:lnSpc>
              <a:buNone/>
              <a:defRPr/>
            </a:pPr>
            <a:endParaRPr lang="nl-NL" altLang="en-US" sz="2000" dirty="0" smtClean="0">
              <a:solidFill>
                <a:srgbClr val="000000"/>
              </a:solidFill>
              <a:cs typeface="Arial" charset="0"/>
              <a:sym typeface="Arial" charset="0"/>
            </a:endParaRPr>
          </a:p>
          <a:p>
            <a:pPr>
              <a:lnSpc>
                <a:spcPct val="90000"/>
              </a:lnSpc>
              <a:defRPr/>
            </a:pPr>
            <a:r>
              <a:rPr lang="nl-NL" altLang="en-US" dirty="0" smtClean="0">
                <a:solidFill>
                  <a:srgbClr val="7030A0"/>
                </a:solidFill>
                <a:cs typeface="Arial" charset="0"/>
                <a:sym typeface="Arial" charset="0"/>
              </a:rPr>
              <a:t>de </a:t>
            </a:r>
            <a:r>
              <a:rPr lang="nl-NL" altLang="en-US" dirty="0">
                <a:solidFill>
                  <a:srgbClr val="7030A0"/>
                </a:solidFill>
                <a:cs typeface="Arial" charset="0"/>
                <a:sym typeface="Arial" charset="0"/>
              </a:rPr>
              <a:t>reikwijdte van de rechten van de betrokkene worden </a:t>
            </a:r>
            <a:r>
              <a:rPr lang="nl-NL" altLang="en-US" b="1" dirty="0">
                <a:solidFill>
                  <a:srgbClr val="7030A0"/>
                </a:solidFill>
                <a:cs typeface="Arial" charset="0"/>
                <a:sym typeface="Arial" charset="0"/>
              </a:rPr>
              <a:t>beperkt</a:t>
            </a:r>
            <a:r>
              <a:rPr lang="nl-NL" altLang="en-US" dirty="0">
                <a:solidFill>
                  <a:srgbClr val="7030A0"/>
                </a:solidFill>
                <a:cs typeface="Arial" charset="0"/>
                <a:sym typeface="Arial" charset="0"/>
              </a:rPr>
              <a:t> </a:t>
            </a:r>
            <a:r>
              <a:rPr lang="nl-NL" altLang="en-US" dirty="0" smtClean="0">
                <a:solidFill>
                  <a:srgbClr val="7030A0"/>
                </a:solidFill>
                <a:cs typeface="Arial" charset="0"/>
                <a:sym typeface="Arial" charset="0"/>
              </a:rPr>
              <a:t>door middel van </a:t>
            </a:r>
            <a:r>
              <a:rPr lang="nl-NL" altLang="en-US" dirty="0">
                <a:solidFill>
                  <a:srgbClr val="7030A0"/>
                </a:solidFill>
                <a:cs typeface="Arial" charset="0"/>
                <a:sym typeface="Arial" charset="0"/>
              </a:rPr>
              <a:t>Unierechtelijke of </a:t>
            </a:r>
            <a:r>
              <a:rPr lang="nl-NL" altLang="en-US" b="1" dirty="0">
                <a:solidFill>
                  <a:srgbClr val="7030A0"/>
                </a:solidFill>
                <a:cs typeface="Arial" charset="0"/>
                <a:sym typeface="Arial" charset="0"/>
              </a:rPr>
              <a:t>lidstaatrechtelijke </a:t>
            </a:r>
            <a:r>
              <a:rPr lang="nl-NL" altLang="en-US" dirty="0">
                <a:solidFill>
                  <a:srgbClr val="7030A0"/>
                </a:solidFill>
                <a:cs typeface="Arial" charset="0"/>
                <a:sym typeface="Arial" charset="0"/>
              </a:rPr>
              <a:t>bepalingen die op de verwerkingsverantwoordelijke of de verwerker van toepassing </a:t>
            </a:r>
            <a:r>
              <a:rPr lang="nl-NL" altLang="en-US" dirty="0" smtClean="0">
                <a:solidFill>
                  <a:srgbClr val="7030A0"/>
                </a:solidFill>
                <a:cs typeface="Arial" charset="0"/>
                <a:sym typeface="Arial" charset="0"/>
              </a:rPr>
              <a:t>zijn</a:t>
            </a:r>
          </a:p>
          <a:p>
            <a:pPr marL="0" indent="0">
              <a:lnSpc>
                <a:spcPct val="90000"/>
              </a:lnSpc>
              <a:buNone/>
              <a:defRPr/>
            </a:pPr>
            <a:endParaRPr lang="nl-NL" altLang="en-US" dirty="0" smtClean="0">
              <a:solidFill>
                <a:srgbClr val="000000"/>
              </a:solidFill>
              <a:cs typeface="Arial" charset="0"/>
              <a:sym typeface="Arial" charset="0"/>
            </a:endParaRPr>
          </a:p>
          <a:p>
            <a:pPr lvl="1">
              <a:lnSpc>
                <a:spcPct val="90000"/>
              </a:lnSpc>
              <a:defRPr/>
            </a:pPr>
            <a:r>
              <a:rPr lang="nl-NL" altLang="en-US" dirty="0" smtClean="0">
                <a:solidFill>
                  <a:srgbClr val="000000"/>
                </a:solidFill>
                <a:cs typeface="Arial" charset="0"/>
                <a:sym typeface="Arial" charset="0"/>
              </a:rPr>
              <a:t>op </a:t>
            </a:r>
            <a:r>
              <a:rPr lang="nl-NL" altLang="en-US" dirty="0">
                <a:solidFill>
                  <a:srgbClr val="000000"/>
                </a:solidFill>
                <a:cs typeface="Arial" charset="0"/>
                <a:sym typeface="Arial" charset="0"/>
              </a:rPr>
              <a:t>voorwaarde dat die beperking de wezenlijke inhoud van de grondrechten en fundamentele vrijheden onverlet </a:t>
            </a:r>
            <a:r>
              <a:rPr lang="nl-NL" altLang="en-US" dirty="0" smtClean="0">
                <a:solidFill>
                  <a:srgbClr val="000000"/>
                </a:solidFill>
                <a:cs typeface="Arial" charset="0"/>
                <a:sym typeface="Arial" charset="0"/>
              </a:rPr>
              <a:t>laat en in </a:t>
            </a:r>
            <a:r>
              <a:rPr lang="nl-NL" altLang="en-US" dirty="0">
                <a:solidFill>
                  <a:srgbClr val="000000"/>
                </a:solidFill>
                <a:cs typeface="Arial" charset="0"/>
                <a:sym typeface="Arial" charset="0"/>
              </a:rPr>
              <a:t>een democratische samenleving een noodzakelijke en evenredige maatregel </a:t>
            </a:r>
            <a:r>
              <a:rPr lang="nl-NL" altLang="en-US" dirty="0" smtClean="0">
                <a:solidFill>
                  <a:srgbClr val="000000"/>
                </a:solidFill>
                <a:cs typeface="Arial" charset="0"/>
                <a:sym typeface="Arial" charset="0"/>
              </a:rPr>
              <a:t>is</a:t>
            </a:r>
          </a:p>
          <a:p>
            <a:pPr marL="457200" lvl="1" indent="0">
              <a:lnSpc>
                <a:spcPct val="90000"/>
              </a:lnSpc>
              <a:buNone/>
              <a:defRPr/>
            </a:pPr>
            <a:endParaRPr lang="nl-NL" altLang="en-US" dirty="0" smtClean="0">
              <a:solidFill>
                <a:srgbClr val="000000"/>
              </a:solidFill>
              <a:cs typeface="Arial" charset="0"/>
              <a:sym typeface="Arial" charset="0"/>
            </a:endParaRPr>
          </a:p>
          <a:p>
            <a:pPr lvl="1">
              <a:lnSpc>
                <a:spcPct val="90000"/>
              </a:lnSpc>
              <a:defRPr/>
            </a:pPr>
            <a:r>
              <a:rPr lang="nl-NL" altLang="en-US" dirty="0" smtClean="0">
                <a:solidFill>
                  <a:srgbClr val="000000"/>
                </a:solidFill>
                <a:cs typeface="Arial" charset="0"/>
                <a:sym typeface="Arial" charset="0"/>
              </a:rPr>
              <a:t>ter </a:t>
            </a:r>
            <a:r>
              <a:rPr lang="nl-NL" altLang="en-US" dirty="0">
                <a:solidFill>
                  <a:srgbClr val="000000"/>
                </a:solidFill>
                <a:cs typeface="Arial" charset="0"/>
                <a:sym typeface="Arial" charset="0"/>
              </a:rPr>
              <a:t>waarborging van onder </a:t>
            </a:r>
            <a:r>
              <a:rPr lang="nl-NL" altLang="en-US" dirty="0" smtClean="0">
                <a:solidFill>
                  <a:srgbClr val="000000"/>
                </a:solidFill>
                <a:cs typeface="Arial" charset="0"/>
                <a:sym typeface="Arial" charset="0"/>
              </a:rPr>
              <a:t>meer andere </a:t>
            </a:r>
            <a:r>
              <a:rPr lang="nl-NL" altLang="en-US" dirty="0">
                <a:solidFill>
                  <a:srgbClr val="000000"/>
                </a:solidFill>
                <a:cs typeface="Arial" charset="0"/>
                <a:sym typeface="Arial" charset="0"/>
              </a:rPr>
              <a:t>belangrijke doelstellingen van algemeen belang van de Unie of van een lidstaat, met name een belangrijk economisch of financieel belang van de Unie of van een lidstaat, met inbegrip van monetaire, budgettaire en fiscale aangelegenheden, </a:t>
            </a:r>
            <a:r>
              <a:rPr lang="nl-NL" altLang="en-US" b="1" dirty="0">
                <a:solidFill>
                  <a:srgbClr val="000000"/>
                </a:solidFill>
                <a:cs typeface="Arial" charset="0"/>
                <a:sym typeface="Arial" charset="0"/>
              </a:rPr>
              <a:t>volksgezondheid en sociale </a:t>
            </a:r>
            <a:r>
              <a:rPr lang="nl-NL" altLang="en-US" b="1" dirty="0" smtClean="0">
                <a:solidFill>
                  <a:srgbClr val="000000"/>
                </a:solidFill>
                <a:cs typeface="Arial" charset="0"/>
                <a:sym typeface="Arial" charset="0"/>
              </a:rPr>
              <a:t>zekerheid</a:t>
            </a:r>
            <a:endParaRPr lang="en-US" altLang="en-US" dirty="0" smtClean="0">
              <a:solidFill>
                <a:srgbClr val="000000"/>
              </a:solidFill>
              <a:cs typeface="Arial" charset="0"/>
              <a:sym typeface="Arial" charset="0"/>
            </a:endParaRPr>
          </a:p>
        </p:txBody>
      </p:sp>
      <p:sp>
        <p:nvSpPr>
          <p:cNvPr id="15364" name="Slide Number Placeholder 1"/>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fontAlgn="base">
              <a:spcBef>
                <a:spcPct val="0"/>
              </a:spcBef>
              <a:spcAft>
                <a:spcPct val="0"/>
              </a:spcAft>
              <a:buFontTx/>
              <a:buNone/>
            </a:pPr>
            <a:fld id="{7D247926-D258-43C1-9864-940E63A1570A}" type="slidenum">
              <a:rPr lang="en-US" altLang="en-US" sz="1000" smtClean="0">
                <a:solidFill>
                  <a:srgbClr val="7F7F7F"/>
                </a:solidFill>
                <a:cs typeface="Arial" charset="0"/>
              </a:rPr>
              <a:pPr fontAlgn="base">
                <a:spcBef>
                  <a:spcPct val="0"/>
                </a:spcBef>
                <a:spcAft>
                  <a:spcPct val="0"/>
                </a:spcAft>
                <a:buFontTx/>
                <a:buNone/>
              </a:pPr>
              <a:t>40</a:t>
            </a:fld>
            <a:endParaRPr lang="en-US" altLang="en-US" sz="1000" smtClean="0">
              <a:solidFill>
                <a:srgbClr val="7F7F7F"/>
              </a:solidFill>
              <a:cs typeface="Arial" charset="0"/>
            </a:endParaRPr>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68313" y="188913"/>
            <a:ext cx="8229600" cy="922337"/>
          </a:xfrm>
        </p:spPr>
        <p:txBody>
          <a:bodyPr>
            <a:normAutofit fontScale="90000"/>
          </a:bodyPr>
          <a:lstStyle/>
          <a:p>
            <a:r>
              <a:rPr lang="nl-NL" altLang="en-US" dirty="0">
                <a:cs typeface="Arial" charset="0"/>
                <a:sym typeface="Arial" charset="0"/>
              </a:rPr>
              <a:t/>
            </a:r>
            <a:br>
              <a:rPr lang="nl-NL" altLang="en-US" dirty="0">
                <a:cs typeface="Arial" charset="0"/>
                <a:sym typeface="Arial" charset="0"/>
              </a:rPr>
            </a:br>
            <a:r>
              <a:rPr lang="nl-NL" altLang="en-US" sz="4400" dirty="0" smtClean="0">
                <a:cs typeface="Arial" charset="0"/>
                <a:sym typeface="Arial" charset="0"/>
              </a:rPr>
              <a:t>7.3. Algemene </a:t>
            </a:r>
            <a:r>
              <a:rPr lang="nl-NL" altLang="en-US" sz="4400" dirty="0">
                <a:cs typeface="Arial" charset="0"/>
                <a:sym typeface="Arial" charset="0"/>
              </a:rPr>
              <a:t>uitzondering </a:t>
            </a:r>
            <a:r>
              <a:rPr lang="nl-NL" altLang="en-US" dirty="0" smtClean="0">
                <a:cs typeface="Arial" charset="0"/>
                <a:sym typeface="Arial" charset="0"/>
              </a:rPr>
              <a:t/>
            </a:r>
            <a:br>
              <a:rPr lang="nl-NL" altLang="en-US" dirty="0" smtClean="0">
                <a:cs typeface="Arial" charset="0"/>
                <a:sym typeface="Arial" charset="0"/>
              </a:rPr>
            </a:br>
            <a:endParaRPr lang="nl-NL" altLang="en-US" dirty="0">
              <a:cs typeface="Arial" charset="0"/>
              <a:sym typeface="Arial" charset="0"/>
            </a:endParaRPr>
          </a:p>
        </p:txBody>
      </p:sp>
      <p:sp>
        <p:nvSpPr>
          <p:cNvPr id="32771" name="Rectangle 3"/>
          <p:cNvSpPr>
            <a:spLocks noGrp="1" noChangeArrowheads="1"/>
          </p:cNvSpPr>
          <p:nvPr>
            <p:ph idx="1"/>
          </p:nvPr>
        </p:nvSpPr>
        <p:spPr>
          <a:xfrm>
            <a:off x="457200" y="1196975"/>
            <a:ext cx="8229600" cy="5111750"/>
          </a:xfrm>
        </p:spPr>
        <p:txBody>
          <a:bodyPr>
            <a:normAutofit fontScale="92500" lnSpcReduction="10000"/>
          </a:bodyPr>
          <a:lstStyle/>
          <a:p>
            <a:pPr marL="0" indent="0">
              <a:lnSpc>
                <a:spcPct val="90000"/>
              </a:lnSpc>
              <a:buNone/>
              <a:defRPr/>
            </a:pPr>
            <a:endParaRPr lang="nl-NL" altLang="en-US" sz="2000" dirty="0" smtClean="0">
              <a:solidFill>
                <a:srgbClr val="000000"/>
              </a:solidFill>
              <a:cs typeface="Arial" charset="0"/>
              <a:sym typeface="Arial" charset="0"/>
            </a:endParaRPr>
          </a:p>
          <a:p>
            <a:pPr>
              <a:lnSpc>
                <a:spcPct val="90000"/>
              </a:lnSpc>
              <a:defRPr/>
            </a:pPr>
            <a:r>
              <a:rPr lang="nl-NL" altLang="en-US" dirty="0" smtClean="0">
                <a:solidFill>
                  <a:srgbClr val="000000"/>
                </a:solidFill>
                <a:cs typeface="Arial" charset="0"/>
                <a:sym typeface="Arial" charset="0"/>
              </a:rPr>
              <a:t>elke </a:t>
            </a:r>
            <a:r>
              <a:rPr lang="nl-NL" altLang="en-US" dirty="0">
                <a:solidFill>
                  <a:srgbClr val="000000"/>
                </a:solidFill>
                <a:cs typeface="Arial" charset="0"/>
                <a:sym typeface="Arial" charset="0"/>
              </a:rPr>
              <a:t>wettelijke maatregel die deze beperkingen invoert, moet specifieke bepalingen bevatten die in voorkomend geval, betrekking hebben op:</a:t>
            </a:r>
          </a:p>
          <a:p>
            <a:pPr lvl="1">
              <a:lnSpc>
                <a:spcPct val="90000"/>
              </a:lnSpc>
              <a:defRPr/>
            </a:pPr>
            <a:r>
              <a:rPr lang="nl-NL" altLang="en-US" dirty="0" smtClean="0">
                <a:solidFill>
                  <a:srgbClr val="000000"/>
                </a:solidFill>
                <a:cs typeface="Arial" charset="0"/>
                <a:sym typeface="Arial" charset="0"/>
              </a:rPr>
              <a:t>de </a:t>
            </a:r>
            <a:r>
              <a:rPr lang="nl-NL" altLang="en-US" dirty="0">
                <a:solidFill>
                  <a:srgbClr val="000000"/>
                </a:solidFill>
                <a:cs typeface="Arial" charset="0"/>
                <a:sym typeface="Arial" charset="0"/>
              </a:rPr>
              <a:t>doeleinden van de verwerking of van de categorieën van verwerking</a:t>
            </a:r>
          </a:p>
          <a:p>
            <a:pPr lvl="1">
              <a:lnSpc>
                <a:spcPct val="90000"/>
              </a:lnSpc>
              <a:defRPr/>
            </a:pPr>
            <a:r>
              <a:rPr lang="nl-NL" altLang="en-US" dirty="0" smtClean="0">
                <a:solidFill>
                  <a:srgbClr val="000000"/>
                </a:solidFill>
                <a:cs typeface="Arial" charset="0"/>
                <a:sym typeface="Arial" charset="0"/>
              </a:rPr>
              <a:t>de </a:t>
            </a:r>
            <a:r>
              <a:rPr lang="nl-NL" altLang="en-US" dirty="0">
                <a:solidFill>
                  <a:srgbClr val="000000"/>
                </a:solidFill>
                <a:cs typeface="Arial" charset="0"/>
                <a:sym typeface="Arial" charset="0"/>
              </a:rPr>
              <a:t>categorieën van persoonsgegevens</a:t>
            </a:r>
          </a:p>
          <a:p>
            <a:pPr lvl="1">
              <a:lnSpc>
                <a:spcPct val="90000"/>
              </a:lnSpc>
              <a:defRPr/>
            </a:pPr>
            <a:r>
              <a:rPr lang="nl-NL" altLang="en-US" dirty="0" smtClean="0">
                <a:solidFill>
                  <a:srgbClr val="000000"/>
                </a:solidFill>
                <a:cs typeface="Arial" charset="0"/>
                <a:sym typeface="Arial" charset="0"/>
              </a:rPr>
              <a:t>het </a:t>
            </a:r>
            <a:r>
              <a:rPr lang="nl-NL" altLang="en-US" dirty="0">
                <a:solidFill>
                  <a:srgbClr val="000000"/>
                </a:solidFill>
                <a:cs typeface="Arial" charset="0"/>
                <a:sym typeface="Arial" charset="0"/>
              </a:rPr>
              <a:t>toepassingsgebied van de ingevoerde beperkingen</a:t>
            </a:r>
          </a:p>
          <a:p>
            <a:pPr lvl="1">
              <a:lnSpc>
                <a:spcPct val="90000"/>
              </a:lnSpc>
              <a:defRPr/>
            </a:pPr>
            <a:r>
              <a:rPr lang="nl-NL" altLang="en-US" dirty="0" smtClean="0">
                <a:solidFill>
                  <a:srgbClr val="000000"/>
                </a:solidFill>
                <a:cs typeface="Arial" charset="0"/>
                <a:sym typeface="Arial" charset="0"/>
              </a:rPr>
              <a:t>de </a:t>
            </a:r>
            <a:r>
              <a:rPr lang="nl-NL" altLang="en-US" dirty="0">
                <a:solidFill>
                  <a:srgbClr val="000000"/>
                </a:solidFill>
                <a:cs typeface="Arial" charset="0"/>
                <a:sym typeface="Arial" charset="0"/>
              </a:rPr>
              <a:t>waarborgen ter voorkoming van misbruik of onrechtmatige toegang of doorgifte</a:t>
            </a:r>
          </a:p>
          <a:p>
            <a:pPr lvl="1">
              <a:lnSpc>
                <a:spcPct val="90000"/>
              </a:lnSpc>
              <a:defRPr/>
            </a:pPr>
            <a:r>
              <a:rPr lang="nl-NL" altLang="en-US" dirty="0" smtClean="0">
                <a:solidFill>
                  <a:srgbClr val="000000"/>
                </a:solidFill>
                <a:cs typeface="Arial" charset="0"/>
                <a:sym typeface="Arial" charset="0"/>
              </a:rPr>
              <a:t>de specificatie </a:t>
            </a:r>
            <a:r>
              <a:rPr lang="nl-NL" altLang="en-US" dirty="0">
                <a:solidFill>
                  <a:srgbClr val="000000"/>
                </a:solidFill>
                <a:cs typeface="Arial" charset="0"/>
                <a:sym typeface="Arial" charset="0"/>
              </a:rPr>
              <a:t>van de verwerkingsverantwoordelijke of de categorieën van verwerkingsverantwoordelijken</a:t>
            </a:r>
          </a:p>
          <a:p>
            <a:pPr lvl="1">
              <a:lnSpc>
                <a:spcPct val="90000"/>
              </a:lnSpc>
              <a:defRPr/>
            </a:pPr>
            <a:r>
              <a:rPr lang="nl-NL" altLang="en-US" dirty="0" smtClean="0">
                <a:solidFill>
                  <a:srgbClr val="000000"/>
                </a:solidFill>
                <a:cs typeface="Arial" charset="0"/>
                <a:sym typeface="Arial" charset="0"/>
              </a:rPr>
              <a:t>de </a:t>
            </a:r>
            <a:r>
              <a:rPr lang="nl-NL" altLang="en-US" dirty="0">
                <a:solidFill>
                  <a:srgbClr val="000000"/>
                </a:solidFill>
                <a:cs typeface="Arial" charset="0"/>
                <a:sym typeface="Arial" charset="0"/>
              </a:rPr>
              <a:t>opslagperiodes en de toepasselijke waarborgen, rekening houdend met de aard, de omvang en de doeleinden van de verwerking of van de categorieën van verwerking</a:t>
            </a:r>
          </a:p>
          <a:p>
            <a:pPr lvl="1">
              <a:lnSpc>
                <a:spcPct val="90000"/>
              </a:lnSpc>
              <a:defRPr/>
            </a:pPr>
            <a:r>
              <a:rPr lang="nl-NL" altLang="en-US" dirty="0" smtClean="0">
                <a:solidFill>
                  <a:srgbClr val="000000"/>
                </a:solidFill>
                <a:cs typeface="Arial" charset="0"/>
                <a:sym typeface="Arial" charset="0"/>
              </a:rPr>
              <a:t>de </a:t>
            </a:r>
            <a:r>
              <a:rPr lang="nl-NL" altLang="en-US" dirty="0">
                <a:solidFill>
                  <a:srgbClr val="000000"/>
                </a:solidFill>
                <a:cs typeface="Arial" charset="0"/>
                <a:sym typeface="Arial" charset="0"/>
              </a:rPr>
              <a:t>risico's voor de rechten en vrijheden van de </a:t>
            </a:r>
            <a:r>
              <a:rPr lang="nl-NL" altLang="en-US" dirty="0" smtClean="0">
                <a:solidFill>
                  <a:srgbClr val="000000"/>
                </a:solidFill>
                <a:cs typeface="Arial" charset="0"/>
                <a:sym typeface="Arial" charset="0"/>
              </a:rPr>
              <a:t>betrokkenen</a:t>
            </a:r>
          </a:p>
          <a:p>
            <a:pPr lvl="1">
              <a:lnSpc>
                <a:spcPct val="90000"/>
              </a:lnSpc>
              <a:defRPr/>
            </a:pPr>
            <a:r>
              <a:rPr lang="nl-NL" altLang="en-US" dirty="0" smtClean="0">
                <a:solidFill>
                  <a:srgbClr val="000000"/>
                </a:solidFill>
                <a:cs typeface="Arial" charset="0"/>
                <a:sym typeface="Arial" charset="0"/>
              </a:rPr>
              <a:t>het </a:t>
            </a:r>
            <a:r>
              <a:rPr lang="nl-NL" altLang="en-US" dirty="0">
                <a:solidFill>
                  <a:srgbClr val="000000"/>
                </a:solidFill>
                <a:cs typeface="Arial" charset="0"/>
                <a:sym typeface="Arial" charset="0"/>
              </a:rPr>
              <a:t>recht van betrokkenen om van de beperking op de hoogte te worden gesteld, tenzij dit afbreuk kan doen aan het doel van de beperking</a:t>
            </a:r>
            <a:endParaRPr lang="en-US" altLang="en-US" dirty="0" smtClean="0">
              <a:solidFill>
                <a:srgbClr val="000000"/>
              </a:solidFill>
              <a:cs typeface="Arial" charset="0"/>
              <a:sym typeface="Arial" charset="0"/>
            </a:endParaRPr>
          </a:p>
        </p:txBody>
      </p:sp>
      <p:sp>
        <p:nvSpPr>
          <p:cNvPr id="15364" name="Slide Number Placeholder 1"/>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fontAlgn="base">
              <a:spcBef>
                <a:spcPct val="0"/>
              </a:spcBef>
              <a:spcAft>
                <a:spcPct val="0"/>
              </a:spcAft>
              <a:buFontTx/>
              <a:buNone/>
            </a:pPr>
            <a:fld id="{7D247926-D258-43C1-9864-940E63A1570A}" type="slidenum">
              <a:rPr lang="en-US" altLang="en-US" sz="1000" smtClean="0">
                <a:solidFill>
                  <a:srgbClr val="7F7F7F"/>
                </a:solidFill>
                <a:cs typeface="Arial" charset="0"/>
              </a:rPr>
              <a:pPr fontAlgn="base">
                <a:spcBef>
                  <a:spcPct val="0"/>
                </a:spcBef>
                <a:spcAft>
                  <a:spcPct val="0"/>
                </a:spcAft>
                <a:buFontTx/>
                <a:buNone/>
              </a:pPr>
              <a:t>41</a:t>
            </a:fld>
            <a:endParaRPr lang="en-US" altLang="en-US" sz="1000" smtClean="0">
              <a:solidFill>
                <a:srgbClr val="7F7F7F"/>
              </a:solidFill>
              <a:cs typeface="Arial" charset="0"/>
            </a:endParaRPr>
          </a:p>
        </p:txBody>
      </p:sp>
    </p:spTree>
    <p:extLst>
      <p:ext uri="{BB962C8B-B14F-4D97-AF65-F5344CB8AC3E}">
        <p14:creationId xmlns:p14="http://schemas.microsoft.com/office/powerpoint/2010/main" val="1023506584"/>
      </p:ext>
    </p:extLst>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endParaRPr lang="fr-BE" sz="1200" dirty="0" smtClean="0"/>
          </a:p>
          <a:p>
            <a:r>
              <a:rPr lang="fr-BE" dirty="0" smtClean="0"/>
              <a:t>8. </a:t>
            </a:r>
            <a:r>
              <a:rPr lang="fr-BE" dirty="0" err="1" smtClean="0"/>
              <a:t>Verwerkingsverantwoordelijke</a:t>
            </a:r>
            <a:r>
              <a:rPr lang="fr-BE" dirty="0" smtClean="0"/>
              <a:t> en </a:t>
            </a:r>
            <a:r>
              <a:rPr lang="fr-BE" dirty="0" err="1" smtClean="0"/>
              <a:t>verwerker</a:t>
            </a:r>
            <a:r>
              <a:rPr lang="fr-BE" dirty="0" smtClean="0"/>
              <a:t> </a:t>
            </a:r>
            <a:endParaRPr lang="en-US" dirty="0"/>
          </a:p>
        </p:txBody>
      </p:sp>
      <p:sp>
        <p:nvSpPr>
          <p:cNvPr id="4" name="Slide Number Placeholder 3"/>
          <p:cNvSpPr>
            <a:spLocks noGrp="1"/>
          </p:cNvSpPr>
          <p:nvPr>
            <p:ph type="sldNum" sz="quarter" idx="10"/>
          </p:nvPr>
        </p:nvSpPr>
        <p:spPr/>
        <p:txBody>
          <a:bodyPr/>
          <a:lstStyle/>
          <a:p>
            <a:pPr>
              <a:defRPr/>
            </a:pPr>
            <a:fld id="{7A7F1E79-8225-48A0-95BD-5254C3720E2D}" type="slidenum">
              <a:rPr lang="en-GB" smtClean="0"/>
              <a:pPr>
                <a:defRPr/>
              </a:pPr>
              <a:t>42</a:t>
            </a:fld>
            <a:endParaRPr lang="en-GB" dirty="0"/>
          </a:p>
        </p:txBody>
      </p:sp>
    </p:spTree>
    <p:extLst>
      <p:ext uri="{BB962C8B-B14F-4D97-AF65-F5344CB8AC3E}">
        <p14:creationId xmlns:p14="http://schemas.microsoft.com/office/powerpoint/2010/main" val="86799069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23528" y="260648"/>
            <a:ext cx="8568951" cy="922337"/>
          </a:xfrm>
        </p:spPr>
        <p:txBody>
          <a:bodyPr>
            <a:noAutofit/>
          </a:bodyPr>
          <a:lstStyle/>
          <a:p>
            <a:r>
              <a:rPr lang="nl-BE" dirty="0" smtClean="0"/>
              <a:t>8.1. Risk-</a:t>
            </a:r>
            <a:r>
              <a:rPr lang="nl-BE" dirty="0" err="1" smtClean="0"/>
              <a:t>based</a:t>
            </a:r>
            <a:r>
              <a:rPr lang="nl-BE" dirty="0" smtClean="0"/>
              <a:t> approach</a:t>
            </a:r>
            <a:endParaRPr lang="en-US" dirty="0"/>
          </a:p>
        </p:txBody>
      </p:sp>
      <p:sp>
        <p:nvSpPr>
          <p:cNvPr id="16387" name="Rectangle 3"/>
          <p:cNvSpPr>
            <a:spLocks noGrp="1" noChangeArrowheads="1"/>
          </p:cNvSpPr>
          <p:nvPr>
            <p:ph idx="1"/>
          </p:nvPr>
        </p:nvSpPr>
        <p:spPr>
          <a:xfrm>
            <a:off x="457200" y="1196975"/>
            <a:ext cx="8229600" cy="5111750"/>
          </a:xfrm>
        </p:spPr>
        <p:txBody>
          <a:bodyPr>
            <a:normAutofit fontScale="92500" lnSpcReduction="10000"/>
          </a:bodyPr>
          <a:lstStyle/>
          <a:p>
            <a:pPr marL="0" indent="0">
              <a:buNone/>
            </a:pPr>
            <a:endParaRPr lang="en-US" altLang="en-US" dirty="0" smtClean="0">
              <a:solidFill>
                <a:srgbClr val="000000"/>
              </a:solidFill>
              <a:cs typeface="Arial" charset="0"/>
              <a:sym typeface="Arial" charset="0"/>
            </a:endParaRPr>
          </a:p>
          <a:p>
            <a:r>
              <a:rPr lang="en-US" altLang="en-US" dirty="0" smtClean="0">
                <a:solidFill>
                  <a:srgbClr val="7030A0"/>
                </a:solidFill>
                <a:cs typeface="Arial" charset="0"/>
                <a:sym typeface="Arial" charset="0"/>
              </a:rPr>
              <a:t>risk-based approach</a:t>
            </a:r>
          </a:p>
          <a:p>
            <a:pPr marL="0" indent="0">
              <a:buNone/>
            </a:pPr>
            <a:endParaRPr lang="en-US" altLang="en-US" dirty="0" smtClean="0">
              <a:solidFill>
                <a:srgbClr val="7030A0"/>
              </a:solidFill>
              <a:cs typeface="Arial" charset="0"/>
              <a:sym typeface="Arial" charset="0"/>
            </a:endParaRPr>
          </a:p>
          <a:p>
            <a:pPr lvl="1"/>
            <a:r>
              <a:rPr lang="nl-NL" altLang="en-US" dirty="0">
                <a:cs typeface="Arial" charset="0"/>
                <a:sym typeface="Arial" charset="0"/>
              </a:rPr>
              <a:t>nieuwe benadering gebaseerd op het </a:t>
            </a:r>
            <a:r>
              <a:rPr lang="nl-NL" altLang="en-US" dirty="0" smtClean="0">
                <a:cs typeface="Arial" charset="0"/>
                <a:sym typeface="Arial" charset="0"/>
              </a:rPr>
              <a:t>risico: de verwerkingsverantwoordelijke zal </a:t>
            </a:r>
            <a:r>
              <a:rPr lang="nl-NL" altLang="en-US" dirty="0">
                <a:cs typeface="Arial" charset="0"/>
                <a:sym typeface="Arial" charset="0"/>
              </a:rPr>
              <a:t>immers voortaan op een objectieve wijze de waarschijnlijkheid en de ernst moeten inschatten van de risico's voor de rechten en vrijheden van personen wanneer hij een verwerking uitvoert </a:t>
            </a:r>
            <a:r>
              <a:rPr lang="nl-NL" altLang="en-US" dirty="0" smtClean="0">
                <a:cs typeface="Arial" charset="0"/>
                <a:sym typeface="Arial" charset="0"/>
              </a:rPr>
              <a:t>(rode </a:t>
            </a:r>
            <a:r>
              <a:rPr lang="nl-NL" altLang="en-US" dirty="0">
                <a:cs typeface="Arial" charset="0"/>
                <a:sym typeface="Arial" charset="0"/>
              </a:rPr>
              <a:t>draad </a:t>
            </a:r>
            <a:r>
              <a:rPr lang="nl-NL" altLang="en-US" dirty="0" smtClean="0">
                <a:cs typeface="Arial" charset="0"/>
                <a:sym typeface="Arial" charset="0"/>
              </a:rPr>
              <a:t>doorheen </a:t>
            </a:r>
            <a:r>
              <a:rPr lang="nl-NL" altLang="en-US" dirty="0">
                <a:cs typeface="Arial" charset="0"/>
                <a:sym typeface="Arial" charset="0"/>
              </a:rPr>
              <a:t>de hele </a:t>
            </a:r>
            <a:r>
              <a:rPr lang="nl-NL" altLang="en-US" dirty="0" smtClean="0">
                <a:cs typeface="Arial" charset="0"/>
                <a:sym typeface="Arial" charset="0"/>
              </a:rPr>
              <a:t>verordening)</a:t>
            </a:r>
          </a:p>
          <a:p>
            <a:pPr lvl="1"/>
            <a:endParaRPr lang="nl-NL" altLang="en-US" dirty="0">
              <a:cs typeface="Arial" charset="0"/>
              <a:sym typeface="Arial" charset="0"/>
            </a:endParaRPr>
          </a:p>
          <a:p>
            <a:pPr lvl="1"/>
            <a:r>
              <a:rPr lang="nl-NL" altLang="en-US" dirty="0" smtClean="0">
                <a:cs typeface="Arial" charset="0"/>
                <a:sym typeface="Arial" charset="0"/>
              </a:rPr>
              <a:t>sommige verplichtingen worden steeds toegepast, </a:t>
            </a:r>
            <a:r>
              <a:rPr lang="nl-NL" altLang="en-US" dirty="0">
                <a:cs typeface="Arial" charset="0"/>
                <a:sym typeface="Arial" charset="0"/>
              </a:rPr>
              <a:t>ongeacht </a:t>
            </a:r>
            <a:r>
              <a:rPr lang="nl-NL" altLang="en-US" dirty="0" smtClean="0">
                <a:cs typeface="Arial" charset="0"/>
                <a:sym typeface="Arial" charset="0"/>
              </a:rPr>
              <a:t>het risico; </a:t>
            </a:r>
            <a:r>
              <a:rPr lang="nl-NL" altLang="en-US" dirty="0">
                <a:cs typeface="Arial" charset="0"/>
                <a:sym typeface="Arial" charset="0"/>
              </a:rPr>
              <a:t>bij de tenuitvoerlegging ervan kan rekening worden gehouden met het </a:t>
            </a:r>
            <a:r>
              <a:rPr lang="nl-NL" altLang="en-US" dirty="0" smtClean="0">
                <a:cs typeface="Arial" charset="0"/>
                <a:sym typeface="Arial" charset="0"/>
              </a:rPr>
              <a:t>risico</a:t>
            </a:r>
          </a:p>
          <a:p>
            <a:pPr lvl="1"/>
            <a:endParaRPr lang="en-US" altLang="en-US" dirty="0" smtClean="0">
              <a:cs typeface="Arial" charset="0"/>
              <a:sym typeface="Arial" charset="0"/>
            </a:endParaRPr>
          </a:p>
          <a:p>
            <a:pPr lvl="1"/>
            <a:r>
              <a:rPr lang="fr-BE" altLang="en-US" dirty="0" err="1" smtClean="0">
                <a:cs typeface="Arial" charset="0"/>
                <a:sym typeface="Arial" charset="0"/>
              </a:rPr>
              <a:t>sommige</a:t>
            </a:r>
            <a:r>
              <a:rPr lang="fr-BE" altLang="en-US" dirty="0" smtClean="0">
                <a:cs typeface="Arial" charset="0"/>
                <a:sym typeface="Arial" charset="0"/>
              </a:rPr>
              <a:t> </a:t>
            </a:r>
            <a:r>
              <a:rPr lang="fr-BE" altLang="en-US" dirty="0" err="1" smtClean="0">
                <a:cs typeface="Arial" charset="0"/>
                <a:sym typeface="Arial" charset="0"/>
              </a:rPr>
              <a:t>verplichtingen</a:t>
            </a:r>
            <a:r>
              <a:rPr lang="fr-BE" altLang="en-US" dirty="0" smtClean="0">
                <a:cs typeface="Arial" charset="0"/>
                <a:sym typeface="Arial" charset="0"/>
              </a:rPr>
              <a:t> </a:t>
            </a:r>
            <a:r>
              <a:rPr lang="fr-BE" altLang="en-US" dirty="0" err="1" smtClean="0">
                <a:cs typeface="Arial" charset="0"/>
                <a:sym typeface="Arial" charset="0"/>
              </a:rPr>
              <a:t>worden</a:t>
            </a:r>
            <a:r>
              <a:rPr lang="fr-BE" altLang="en-US" dirty="0" smtClean="0">
                <a:cs typeface="Arial" charset="0"/>
                <a:sym typeface="Arial" charset="0"/>
              </a:rPr>
              <a:t> </a:t>
            </a:r>
            <a:r>
              <a:rPr lang="fr-BE" altLang="en-US" dirty="0" err="1" smtClean="0">
                <a:cs typeface="Arial" charset="0"/>
                <a:sym typeface="Arial" charset="0"/>
              </a:rPr>
              <a:t>vrijgesteld</a:t>
            </a:r>
            <a:r>
              <a:rPr lang="fr-BE" altLang="en-US" dirty="0" smtClean="0">
                <a:cs typeface="Arial" charset="0"/>
                <a:sym typeface="Arial" charset="0"/>
              </a:rPr>
              <a:t> op basis van het </a:t>
            </a:r>
            <a:r>
              <a:rPr lang="fr-BE" altLang="en-US" dirty="0" err="1" smtClean="0">
                <a:cs typeface="Arial" charset="0"/>
                <a:sym typeface="Arial" charset="0"/>
              </a:rPr>
              <a:t>risico</a:t>
            </a:r>
            <a:endParaRPr lang="fr-BE" altLang="en-US" dirty="0" smtClean="0">
              <a:cs typeface="Arial" charset="0"/>
              <a:sym typeface="Arial" charset="0"/>
            </a:endParaRPr>
          </a:p>
          <a:p>
            <a:pPr marL="457200" lvl="1" indent="0">
              <a:buNone/>
            </a:pPr>
            <a:endParaRPr lang="fr-BE" altLang="en-US" dirty="0" smtClean="0">
              <a:cs typeface="Arial" charset="0"/>
              <a:sym typeface="Arial" charset="0"/>
            </a:endParaRPr>
          </a:p>
          <a:p>
            <a:pPr lvl="1"/>
            <a:r>
              <a:rPr lang="fr-BE" altLang="en-US" dirty="0" err="1">
                <a:cs typeface="Arial" charset="0"/>
                <a:sym typeface="Arial" charset="0"/>
              </a:rPr>
              <a:t>s</a:t>
            </a:r>
            <a:r>
              <a:rPr lang="fr-BE" altLang="en-US" dirty="0" err="1" smtClean="0">
                <a:cs typeface="Arial" charset="0"/>
                <a:sym typeface="Arial" charset="0"/>
              </a:rPr>
              <a:t>ommige</a:t>
            </a:r>
            <a:r>
              <a:rPr lang="fr-BE" altLang="en-US" dirty="0" smtClean="0">
                <a:cs typeface="Arial" charset="0"/>
                <a:sym typeface="Arial" charset="0"/>
              </a:rPr>
              <a:t> </a:t>
            </a:r>
            <a:r>
              <a:rPr lang="fr-BE" altLang="en-US" dirty="0" err="1" smtClean="0">
                <a:cs typeface="Arial" charset="0"/>
                <a:sym typeface="Arial" charset="0"/>
              </a:rPr>
              <a:t>verplichtingen</a:t>
            </a:r>
            <a:r>
              <a:rPr lang="fr-BE" altLang="en-US" dirty="0">
                <a:cs typeface="Arial" charset="0"/>
                <a:sym typeface="Arial" charset="0"/>
              </a:rPr>
              <a:t> </a:t>
            </a:r>
            <a:r>
              <a:rPr lang="fr-BE" altLang="en-US" dirty="0" err="1" smtClean="0">
                <a:cs typeface="Arial" charset="0"/>
                <a:sym typeface="Arial" charset="0"/>
              </a:rPr>
              <a:t>zijn</a:t>
            </a:r>
            <a:r>
              <a:rPr lang="fr-BE" altLang="en-US" dirty="0" smtClean="0">
                <a:cs typeface="Arial" charset="0"/>
                <a:sym typeface="Arial" charset="0"/>
              </a:rPr>
              <a:t> </a:t>
            </a:r>
            <a:r>
              <a:rPr lang="fr-BE" altLang="en-US" dirty="0" err="1" smtClean="0">
                <a:cs typeface="Arial" charset="0"/>
                <a:sym typeface="Arial" charset="0"/>
              </a:rPr>
              <a:t>enkel</a:t>
            </a:r>
            <a:r>
              <a:rPr lang="fr-BE" altLang="en-US" dirty="0" smtClean="0">
                <a:cs typeface="Arial" charset="0"/>
                <a:sym typeface="Arial" charset="0"/>
              </a:rPr>
              <a:t> van </a:t>
            </a:r>
            <a:r>
              <a:rPr lang="fr-BE" altLang="en-US" dirty="0" err="1" smtClean="0">
                <a:cs typeface="Arial" charset="0"/>
                <a:sym typeface="Arial" charset="0"/>
              </a:rPr>
              <a:t>toepassing</a:t>
            </a:r>
            <a:r>
              <a:rPr lang="fr-BE" altLang="en-US" dirty="0" smtClean="0">
                <a:cs typeface="Arial" charset="0"/>
                <a:sym typeface="Arial" charset="0"/>
              </a:rPr>
              <a:t> indien het </a:t>
            </a:r>
            <a:r>
              <a:rPr lang="fr-BE" altLang="en-US" dirty="0" err="1" smtClean="0">
                <a:cs typeface="Arial" charset="0"/>
                <a:sym typeface="Arial" charset="0"/>
              </a:rPr>
              <a:t>risico</a:t>
            </a:r>
            <a:r>
              <a:rPr lang="fr-BE" altLang="en-US" dirty="0" smtClean="0">
                <a:cs typeface="Arial" charset="0"/>
                <a:sym typeface="Arial" charset="0"/>
              </a:rPr>
              <a:t> </a:t>
            </a:r>
            <a:r>
              <a:rPr lang="fr-BE" altLang="en-US" dirty="0" err="1" smtClean="0">
                <a:cs typeface="Arial" charset="0"/>
                <a:sym typeface="Arial" charset="0"/>
              </a:rPr>
              <a:t>hoog</a:t>
            </a:r>
            <a:r>
              <a:rPr lang="fr-BE" altLang="en-US" dirty="0" smtClean="0">
                <a:cs typeface="Arial" charset="0"/>
                <a:sym typeface="Arial" charset="0"/>
              </a:rPr>
              <a:t> </a:t>
            </a:r>
            <a:r>
              <a:rPr lang="fr-BE" altLang="en-US" dirty="0" err="1" smtClean="0">
                <a:cs typeface="Arial" charset="0"/>
                <a:sym typeface="Arial" charset="0"/>
              </a:rPr>
              <a:t>is</a:t>
            </a:r>
            <a:r>
              <a:rPr lang="fr-BE" altLang="en-US" dirty="0" smtClean="0">
                <a:cs typeface="Arial" charset="0"/>
                <a:sym typeface="Arial" charset="0"/>
              </a:rPr>
              <a:t> (« high </a:t>
            </a:r>
            <a:r>
              <a:rPr lang="fr-BE" altLang="en-US" dirty="0" err="1" smtClean="0">
                <a:cs typeface="Arial" charset="0"/>
                <a:sym typeface="Arial" charset="0"/>
              </a:rPr>
              <a:t>risk</a:t>
            </a:r>
            <a:r>
              <a:rPr lang="fr-BE" altLang="en-US" dirty="0" smtClean="0">
                <a:cs typeface="Arial" charset="0"/>
                <a:sym typeface="Arial" charset="0"/>
              </a:rPr>
              <a:t> »)</a:t>
            </a:r>
            <a:endParaRPr lang="en-US" altLang="en-US" dirty="0" smtClean="0">
              <a:cs typeface="Arial" charset="0"/>
              <a:sym typeface="Arial" charset="0"/>
            </a:endParaRPr>
          </a:p>
          <a:p>
            <a:endParaRPr lang="nl-NL" altLang="en-US" dirty="0" smtClean="0">
              <a:solidFill>
                <a:srgbClr val="000000"/>
              </a:solidFill>
              <a:cs typeface="Arial" charset="0"/>
              <a:sym typeface="Arial" charset="0"/>
            </a:endParaRPr>
          </a:p>
          <a:p>
            <a:pPr lvl="1"/>
            <a:endParaRPr lang="en-US" altLang="en-US" dirty="0" smtClean="0">
              <a:solidFill>
                <a:srgbClr val="000000"/>
              </a:solidFill>
              <a:cs typeface="Arial" charset="0"/>
              <a:sym typeface="Arial" charset="0"/>
            </a:endParaRPr>
          </a:p>
        </p:txBody>
      </p:sp>
      <p:sp>
        <p:nvSpPr>
          <p:cNvPr id="16388" name="Slide Number Placeholder 1"/>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fontAlgn="base">
              <a:spcBef>
                <a:spcPct val="0"/>
              </a:spcBef>
              <a:spcAft>
                <a:spcPct val="0"/>
              </a:spcAft>
              <a:buFontTx/>
              <a:buNone/>
            </a:pPr>
            <a:fld id="{BE03D01E-B338-4DD2-A5E0-F9A2A5003F2F}" type="slidenum">
              <a:rPr lang="en-US" altLang="en-US" sz="1000" smtClean="0">
                <a:solidFill>
                  <a:srgbClr val="7F7F7F"/>
                </a:solidFill>
                <a:cs typeface="Arial" charset="0"/>
              </a:rPr>
              <a:pPr fontAlgn="base">
                <a:spcBef>
                  <a:spcPct val="0"/>
                </a:spcBef>
                <a:spcAft>
                  <a:spcPct val="0"/>
                </a:spcAft>
                <a:buFontTx/>
                <a:buNone/>
              </a:pPr>
              <a:t>43</a:t>
            </a:fld>
            <a:endParaRPr lang="en-US" altLang="en-US" sz="1000" smtClean="0">
              <a:solidFill>
                <a:srgbClr val="7F7F7F"/>
              </a:solidFill>
              <a:cs typeface="Arial" charset="0"/>
            </a:endParaRPr>
          </a:p>
        </p:txBody>
      </p:sp>
    </p:spTree>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260648"/>
            <a:ext cx="8568952" cy="922114"/>
          </a:xfrm>
        </p:spPr>
        <p:txBody>
          <a:bodyPr>
            <a:noAutofit/>
          </a:bodyPr>
          <a:lstStyle/>
          <a:p>
            <a:r>
              <a:rPr lang="nl-BE" dirty="0" smtClean="0"/>
              <a:t>8.1. Risk-</a:t>
            </a:r>
            <a:r>
              <a:rPr lang="nl-BE" dirty="0" err="1" smtClean="0"/>
              <a:t>based</a:t>
            </a:r>
            <a:r>
              <a:rPr lang="nl-BE" dirty="0" smtClean="0"/>
              <a:t> approach</a:t>
            </a:r>
            <a:endParaRPr lang="en-US" dirty="0"/>
          </a:p>
        </p:txBody>
      </p:sp>
      <p:sp>
        <p:nvSpPr>
          <p:cNvPr id="3" name="Content Placeholder 2"/>
          <p:cNvSpPr>
            <a:spLocks noGrp="1"/>
          </p:cNvSpPr>
          <p:nvPr>
            <p:ph idx="1"/>
          </p:nvPr>
        </p:nvSpPr>
        <p:spPr/>
        <p:txBody>
          <a:bodyPr/>
          <a:lstStyle/>
          <a:p>
            <a:pPr marL="400050" lvl="2" indent="0">
              <a:buNone/>
            </a:pPr>
            <a:endParaRPr lang="nl-NL" altLang="en-US" sz="2400" dirty="0" smtClean="0">
              <a:solidFill>
                <a:srgbClr val="000000"/>
              </a:solidFill>
              <a:cs typeface="Arial" charset="0"/>
              <a:sym typeface="Arial" charset="0"/>
            </a:endParaRPr>
          </a:p>
          <a:p>
            <a:pPr marL="342900" lvl="1" indent="-342900">
              <a:buFont typeface="Arial" panose="020B0604020202020204" pitchFamily="34" charset="0"/>
              <a:buChar char="•"/>
            </a:pPr>
            <a:r>
              <a:rPr lang="nl-NL" altLang="en-US" sz="2400" dirty="0" smtClean="0">
                <a:solidFill>
                  <a:srgbClr val="7030A0"/>
                </a:solidFill>
                <a:cs typeface="Arial" charset="0"/>
                <a:sym typeface="Arial" charset="0"/>
              </a:rPr>
              <a:t>verantwoordelijkheid </a:t>
            </a:r>
            <a:r>
              <a:rPr lang="nl-NL" altLang="en-US" sz="2400" dirty="0">
                <a:solidFill>
                  <a:srgbClr val="7030A0"/>
                </a:solidFill>
                <a:cs typeface="Arial" charset="0"/>
                <a:sym typeface="Arial" charset="0"/>
              </a:rPr>
              <a:t>van </a:t>
            </a:r>
            <a:r>
              <a:rPr lang="nl-NL" altLang="en-US" sz="2400" dirty="0" smtClean="0">
                <a:solidFill>
                  <a:srgbClr val="7030A0"/>
                </a:solidFill>
                <a:cs typeface="Arial" charset="0"/>
                <a:sym typeface="Arial" charset="0"/>
              </a:rPr>
              <a:t>de verwerkingsverantwoordelijke</a:t>
            </a:r>
          </a:p>
          <a:p>
            <a:pPr marL="400050" lvl="2" indent="0">
              <a:buNone/>
            </a:pPr>
            <a:endParaRPr lang="nl-NL" altLang="en-US" sz="2400" dirty="0">
              <a:solidFill>
                <a:srgbClr val="000000"/>
              </a:solidFill>
              <a:cs typeface="Arial" charset="0"/>
              <a:sym typeface="Arial" charset="0"/>
            </a:endParaRPr>
          </a:p>
          <a:p>
            <a:pPr marL="742950" lvl="2" indent="-342900">
              <a:buFontTx/>
              <a:buChar char="-"/>
            </a:pPr>
            <a:r>
              <a:rPr lang="nl-BE" sz="2000" dirty="0"/>
              <a:t>r</a:t>
            </a:r>
            <a:r>
              <a:rPr lang="nl-BE" sz="2000" dirty="0" smtClean="0"/>
              <a:t>ekening </a:t>
            </a:r>
            <a:r>
              <a:rPr lang="nl-BE" sz="2000" dirty="0"/>
              <a:t>houdend met de aard, de omvang, de context en het doel van de verwerking, alsook met de qua waarschijnlijkheid en ernst </a:t>
            </a:r>
            <a:r>
              <a:rPr lang="nl-BE" sz="2000" u="sng" dirty="0"/>
              <a:t>uiteenlopende risico's</a:t>
            </a:r>
            <a:r>
              <a:rPr lang="nl-BE" sz="2000" dirty="0"/>
              <a:t> voor de rechten en vrijheden van natuurlijke personen, treft de verwerkingsverantwoordelijke </a:t>
            </a:r>
            <a:r>
              <a:rPr lang="nl-BE" sz="2000" u="sng" dirty="0"/>
              <a:t>passende technische en organisatorische maatregelen</a:t>
            </a:r>
            <a:r>
              <a:rPr lang="nl-BE" sz="2000" dirty="0"/>
              <a:t> om te waarborgen en te kunnen aantonen dat de verwerking in overeenstemming met deze verordening wordt uitgevoerd. </a:t>
            </a:r>
            <a:endParaRPr lang="nl-BE" sz="2000" dirty="0" smtClean="0"/>
          </a:p>
          <a:p>
            <a:pPr marL="0" indent="0">
              <a:buNone/>
            </a:pPr>
            <a:endParaRPr lang="en-US"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44</a:t>
            </a:fld>
            <a:endParaRPr lang="en-GB" dirty="0"/>
          </a:p>
        </p:txBody>
      </p:sp>
    </p:spTree>
    <p:extLst>
      <p:ext uri="{BB962C8B-B14F-4D97-AF65-F5344CB8AC3E}">
        <p14:creationId xmlns:p14="http://schemas.microsoft.com/office/powerpoint/2010/main" val="424044278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68313" y="188913"/>
            <a:ext cx="8229600" cy="922337"/>
          </a:xfrm>
        </p:spPr>
        <p:txBody>
          <a:bodyPr>
            <a:noAutofit/>
          </a:bodyPr>
          <a:lstStyle/>
          <a:p>
            <a:r>
              <a:rPr lang="nl-BE" dirty="0" smtClean="0"/>
              <a:t>8.2. Privacy </a:t>
            </a:r>
            <a:r>
              <a:rPr lang="nl-BE" dirty="0" err="1" smtClean="0"/>
              <a:t>by</a:t>
            </a:r>
            <a:r>
              <a:rPr lang="nl-BE" dirty="0" smtClean="0"/>
              <a:t> design/default</a:t>
            </a:r>
            <a:endParaRPr lang="en-US" altLang="en-US" dirty="0" smtClean="0">
              <a:cs typeface="Arial" charset="0"/>
              <a:sym typeface="Arial" charset="0"/>
            </a:endParaRPr>
          </a:p>
        </p:txBody>
      </p:sp>
      <p:sp>
        <p:nvSpPr>
          <p:cNvPr id="34819" name="Rectangle 3"/>
          <p:cNvSpPr>
            <a:spLocks noGrp="1" noChangeArrowheads="1"/>
          </p:cNvSpPr>
          <p:nvPr>
            <p:ph idx="1"/>
          </p:nvPr>
        </p:nvSpPr>
        <p:spPr>
          <a:xfrm>
            <a:off x="467544" y="1556792"/>
            <a:ext cx="8229600" cy="5111750"/>
          </a:xfrm>
        </p:spPr>
        <p:txBody>
          <a:bodyPr>
            <a:normAutofit/>
          </a:bodyPr>
          <a:lstStyle/>
          <a:p>
            <a:pPr>
              <a:buFont typeface="Arial" panose="020B0604020202020204" pitchFamily="34" charset="0"/>
              <a:buChar char="•"/>
            </a:pPr>
            <a:r>
              <a:rPr lang="en-GB" altLang="en-US" dirty="0">
                <a:solidFill>
                  <a:srgbClr val="7030A0"/>
                </a:solidFill>
                <a:cs typeface="Arial" charset="0"/>
                <a:sym typeface="Arial" charset="0"/>
              </a:rPr>
              <a:t>p</a:t>
            </a:r>
            <a:r>
              <a:rPr lang="en-GB" altLang="en-US" dirty="0" smtClean="0">
                <a:solidFill>
                  <a:srgbClr val="7030A0"/>
                </a:solidFill>
                <a:cs typeface="Arial" charset="0"/>
                <a:sym typeface="Arial" charset="0"/>
              </a:rPr>
              <a:t>rivacy </a:t>
            </a:r>
            <a:r>
              <a:rPr lang="en-GB" altLang="en-US" dirty="0">
                <a:solidFill>
                  <a:srgbClr val="7030A0"/>
                </a:solidFill>
                <a:cs typeface="Arial" charset="0"/>
                <a:sym typeface="Arial" charset="0"/>
              </a:rPr>
              <a:t>by </a:t>
            </a:r>
            <a:r>
              <a:rPr lang="en-GB" altLang="en-US" dirty="0" smtClean="0">
                <a:solidFill>
                  <a:srgbClr val="7030A0"/>
                </a:solidFill>
                <a:cs typeface="Arial" charset="0"/>
                <a:sym typeface="Arial" charset="0"/>
              </a:rPr>
              <a:t>design</a:t>
            </a:r>
          </a:p>
          <a:p>
            <a:pPr>
              <a:buFont typeface="Arial" panose="020B0604020202020204" pitchFamily="34" charset="0"/>
              <a:buChar char="•"/>
            </a:pPr>
            <a:endParaRPr lang="nl-BE" sz="2000" dirty="0" smtClean="0"/>
          </a:p>
          <a:p>
            <a:pPr lvl="1">
              <a:buFontTx/>
              <a:buChar char="-"/>
            </a:pPr>
            <a:r>
              <a:rPr lang="nl-BE" dirty="0"/>
              <a:t>r</a:t>
            </a:r>
            <a:r>
              <a:rPr lang="nl-BE" dirty="0" smtClean="0"/>
              <a:t>ekening </a:t>
            </a:r>
            <a:r>
              <a:rPr lang="nl-BE" dirty="0"/>
              <a:t>houdend met de stand van de techniek, de uitvoeringskosten, en de aard, de omvang, de context en het doel van de verwerking alsook met de qua waarschijnlijkheid en ernst </a:t>
            </a:r>
            <a:r>
              <a:rPr lang="nl-BE" u="sng" dirty="0"/>
              <a:t>uiteenlopende risico's</a:t>
            </a:r>
            <a:r>
              <a:rPr lang="nl-BE" dirty="0"/>
              <a:t> voor de rechten en vrijheden van natuurlijke personen welke aan de verwerking zijn verbonden, treft de verwerkingsverantwoordelijke, zowel bij de bepaling van de verwerkingsmiddelen als bij de verwerking zelf, </a:t>
            </a:r>
            <a:r>
              <a:rPr lang="nl-BE" u="sng" dirty="0"/>
              <a:t>passende technische en organisatorische </a:t>
            </a:r>
            <a:r>
              <a:rPr lang="nl-BE" u="sng" dirty="0" smtClean="0"/>
              <a:t>maatregelen</a:t>
            </a:r>
            <a:r>
              <a:rPr lang="nl-BE" dirty="0" smtClean="0"/>
              <a:t> </a:t>
            </a:r>
            <a:r>
              <a:rPr lang="nl-BE" dirty="0"/>
              <a:t>die zijn opgesteld met als doel </a:t>
            </a:r>
            <a:r>
              <a:rPr lang="nl-BE" u="sng" dirty="0"/>
              <a:t>de </a:t>
            </a:r>
            <a:r>
              <a:rPr lang="nl-BE" u="sng" dirty="0" smtClean="0"/>
              <a:t>beginselen van gegevensbescherming</a:t>
            </a:r>
            <a:r>
              <a:rPr lang="nl-BE" dirty="0" smtClean="0"/>
              <a:t>, </a:t>
            </a:r>
            <a:r>
              <a:rPr lang="nl-BE" dirty="0"/>
              <a:t>zoals minimale gegevensverwerking, </a:t>
            </a:r>
            <a:r>
              <a:rPr lang="nl-BE" u="sng" dirty="0"/>
              <a:t>op een doeltreffende manier uit te voeren </a:t>
            </a:r>
            <a:r>
              <a:rPr lang="nl-BE" dirty="0"/>
              <a:t>en de nodige waarborgen in de verwerking in te bouwen ter naleving van de voorschriften van deze verordening en ter bescherming van de rechten van de </a:t>
            </a:r>
            <a:r>
              <a:rPr lang="nl-BE" dirty="0" smtClean="0"/>
              <a:t>betrokkenen</a:t>
            </a:r>
          </a:p>
          <a:p>
            <a:pPr marL="457200" lvl="1" indent="0">
              <a:buNone/>
            </a:pPr>
            <a:endParaRPr lang="nl-BE" dirty="0" smtClean="0"/>
          </a:p>
        </p:txBody>
      </p:sp>
      <p:sp>
        <p:nvSpPr>
          <p:cNvPr id="17412" name="Slide Number Placeholder 1"/>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fontAlgn="base">
              <a:spcBef>
                <a:spcPct val="0"/>
              </a:spcBef>
              <a:spcAft>
                <a:spcPct val="0"/>
              </a:spcAft>
              <a:buFontTx/>
              <a:buNone/>
            </a:pPr>
            <a:fld id="{F8AEFBA4-79AE-403A-92C6-7305AAA308CC}" type="slidenum">
              <a:rPr lang="en-US" altLang="en-US" sz="1000" smtClean="0">
                <a:solidFill>
                  <a:srgbClr val="7F7F7F"/>
                </a:solidFill>
                <a:cs typeface="Arial" charset="0"/>
              </a:rPr>
              <a:pPr fontAlgn="base">
                <a:spcBef>
                  <a:spcPct val="0"/>
                </a:spcBef>
                <a:spcAft>
                  <a:spcPct val="0"/>
                </a:spcAft>
                <a:buFontTx/>
                <a:buNone/>
              </a:pPr>
              <a:t>45</a:t>
            </a:fld>
            <a:endParaRPr lang="en-US" altLang="en-US" sz="1000" smtClean="0">
              <a:solidFill>
                <a:srgbClr val="7F7F7F"/>
              </a:solidFill>
              <a:cs typeface="Arial" charset="0"/>
            </a:endParaRPr>
          </a:p>
        </p:txBody>
      </p:sp>
    </p:spTree>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922114"/>
          </a:xfrm>
        </p:spPr>
        <p:txBody>
          <a:bodyPr>
            <a:noAutofit/>
          </a:bodyPr>
          <a:lstStyle/>
          <a:p>
            <a:pPr>
              <a:tabLst>
                <a:tab pos="903288" algn="l"/>
              </a:tabLst>
            </a:pPr>
            <a:r>
              <a:rPr lang="nl-BE" dirty="0" smtClean="0"/>
              <a:t>8.2. Privacy </a:t>
            </a:r>
            <a:r>
              <a:rPr lang="nl-BE" dirty="0" err="1" smtClean="0"/>
              <a:t>by</a:t>
            </a:r>
            <a:r>
              <a:rPr lang="nl-BE" dirty="0" smtClean="0"/>
              <a:t> design/default</a:t>
            </a:r>
            <a:endParaRPr lang="en-US" dirty="0"/>
          </a:p>
        </p:txBody>
      </p:sp>
      <p:sp>
        <p:nvSpPr>
          <p:cNvPr id="3" name="Content Placeholder 2"/>
          <p:cNvSpPr>
            <a:spLocks noGrp="1"/>
          </p:cNvSpPr>
          <p:nvPr>
            <p:ph idx="1"/>
          </p:nvPr>
        </p:nvSpPr>
        <p:spPr/>
        <p:txBody>
          <a:bodyPr/>
          <a:lstStyle/>
          <a:p>
            <a:pPr marL="400050" lvl="2" indent="0">
              <a:buNone/>
            </a:pPr>
            <a:endParaRPr lang="nl-BE" sz="2200" dirty="0" smtClean="0"/>
          </a:p>
          <a:p>
            <a:pPr lvl="0">
              <a:buFont typeface="Arial" panose="020B0604020202020204" pitchFamily="34" charset="0"/>
              <a:buChar char="•"/>
            </a:pPr>
            <a:r>
              <a:rPr lang="en-GB" altLang="en-US" dirty="0" smtClean="0">
                <a:solidFill>
                  <a:srgbClr val="7030A0"/>
                </a:solidFill>
                <a:cs typeface="Arial" charset="0"/>
                <a:sym typeface="Arial" charset="0"/>
              </a:rPr>
              <a:t>privacy </a:t>
            </a:r>
            <a:r>
              <a:rPr lang="en-GB" altLang="en-US" dirty="0">
                <a:solidFill>
                  <a:srgbClr val="7030A0"/>
                </a:solidFill>
                <a:cs typeface="Arial" charset="0"/>
                <a:sym typeface="Arial" charset="0"/>
              </a:rPr>
              <a:t>by </a:t>
            </a:r>
            <a:r>
              <a:rPr lang="en-GB" altLang="en-US" dirty="0" smtClean="0">
                <a:solidFill>
                  <a:srgbClr val="7030A0"/>
                </a:solidFill>
                <a:cs typeface="Arial" charset="0"/>
                <a:sym typeface="Arial" charset="0"/>
              </a:rPr>
              <a:t>default</a:t>
            </a:r>
          </a:p>
          <a:p>
            <a:pPr lvl="0">
              <a:buFont typeface="Arial" panose="020B0604020202020204" pitchFamily="34" charset="0"/>
              <a:buChar char="•"/>
            </a:pPr>
            <a:endParaRPr lang="nl-BE" sz="2000" dirty="0" smtClean="0"/>
          </a:p>
          <a:p>
            <a:pPr marL="685800" lvl="2" indent="-285750">
              <a:buFontTx/>
              <a:buChar char="-"/>
            </a:pPr>
            <a:r>
              <a:rPr lang="nl-BE" sz="2000" dirty="0" smtClean="0"/>
              <a:t>de </a:t>
            </a:r>
            <a:r>
              <a:rPr lang="nl-BE" sz="2000" dirty="0"/>
              <a:t>verwerkingsverantwoordelijke treft </a:t>
            </a:r>
            <a:r>
              <a:rPr lang="nl-BE" sz="2000" u="sng" dirty="0"/>
              <a:t>passende technische en organisatorische maatregelen</a:t>
            </a:r>
            <a:r>
              <a:rPr lang="nl-BE" sz="2000" dirty="0"/>
              <a:t> om ervoor te zorgen dat in beginsel </a:t>
            </a:r>
            <a:r>
              <a:rPr lang="nl-BE" sz="2000" u="sng" dirty="0"/>
              <a:t>alleen persoonsgegevens worden verwerkt die noodzakelijk zijn </a:t>
            </a:r>
            <a:r>
              <a:rPr lang="nl-BE" sz="2000" dirty="0"/>
              <a:t>voor elk specifiek doel van de verwerking. Die verplichting geldt voor de hoeveelheid verzamelde persoonsgegevens, de mate waarin zij worden verwerkt, de periode waarin zij worden opgeslagen en de toegankelijkheid daarvan. Deze maatregelen zorgen met name ervoor dat persoonsgegevens in beginsel niet zonder menselijke tussenkomst voor een onbeperkt aantal natuurlijke personen toegankelijk worden </a:t>
            </a:r>
            <a:r>
              <a:rPr lang="nl-BE" sz="2000" dirty="0" smtClean="0"/>
              <a:t>gemaakt</a:t>
            </a:r>
          </a:p>
          <a:p>
            <a:pPr marL="400050" lvl="2" indent="0">
              <a:buNone/>
            </a:pPr>
            <a:endParaRPr lang="en-US" dirty="0"/>
          </a:p>
          <a:p>
            <a:endParaRPr lang="en-US"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46</a:t>
            </a:fld>
            <a:endParaRPr lang="en-GB" dirty="0"/>
          </a:p>
        </p:txBody>
      </p:sp>
    </p:spTree>
    <p:extLst>
      <p:ext uri="{BB962C8B-B14F-4D97-AF65-F5344CB8AC3E}">
        <p14:creationId xmlns:p14="http://schemas.microsoft.com/office/powerpoint/2010/main" val="3547728132"/>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922114"/>
          </a:xfrm>
        </p:spPr>
        <p:txBody>
          <a:bodyPr>
            <a:noAutofit/>
          </a:bodyPr>
          <a:lstStyle/>
          <a:p>
            <a:pPr>
              <a:tabLst>
                <a:tab pos="903288" algn="l"/>
              </a:tabLst>
            </a:pPr>
            <a:r>
              <a:rPr lang="nl-BE" dirty="0" smtClean="0"/>
              <a:t>8.2. Privacy </a:t>
            </a:r>
            <a:r>
              <a:rPr lang="nl-BE" dirty="0" err="1" smtClean="0"/>
              <a:t>by</a:t>
            </a:r>
            <a:r>
              <a:rPr lang="nl-BE" dirty="0" smtClean="0"/>
              <a:t> design/default</a:t>
            </a:r>
            <a:endParaRPr lang="en-US" dirty="0"/>
          </a:p>
        </p:txBody>
      </p:sp>
      <p:sp>
        <p:nvSpPr>
          <p:cNvPr id="3" name="Content Placeholder 2"/>
          <p:cNvSpPr>
            <a:spLocks noGrp="1"/>
          </p:cNvSpPr>
          <p:nvPr>
            <p:ph idx="1"/>
          </p:nvPr>
        </p:nvSpPr>
        <p:spPr/>
        <p:txBody>
          <a:bodyPr/>
          <a:lstStyle/>
          <a:p>
            <a:pPr marL="400050" lvl="2" indent="0">
              <a:buNone/>
            </a:pPr>
            <a:endParaRPr lang="nl-BE" sz="2200" dirty="0" smtClean="0"/>
          </a:p>
          <a:p>
            <a:pPr lvl="0">
              <a:buFont typeface="Arial" panose="020B0604020202020204" pitchFamily="34" charset="0"/>
              <a:buChar char="•"/>
            </a:pPr>
            <a:r>
              <a:rPr lang="en-GB" altLang="en-US" dirty="0" smtClean="0">
                <a:solidFill>
                  <a:srgbClr val="7030A0"/>
                </a:solidFill>
                <a:cs typeface="Arial" charset="0"/>
                <a:sym typeface="Arial" charset="0"/>
              </a:rPr>
              <a:t>privacy </a:t>
            </a:r>
            <a:r>
              <a:rPr lang="en-GB" altLang="en-US" dirty="0">
                <a:solidFill>
                  <a:srgbClr val="7030A0"/>
                </a:solidFill>
                <a:cs typeface="Arial" charset="0"/>
                <a:sym typeface="Arial" charset="0"/>
              </a:rPr>
              <a:t>by </a:t>
            </a:r>
            <a:r>
              <a:rPr lang="en-GB" altLang="en-US" dirty="0" smtClean="0">
                <a:solidFill>
                  <a:srgbClr val="7030A0"/>
                </a:solidFill>
                <a:cs typeface="Arial" charset="0"/>
                <a:sym typeface="Arial" charset="0"/>
              </a:rPr>
              <a:t>design/default</a:t>
            </a:r>
          </a:p>
          <a:p>
            <a:pPr lvl="0">
              <a:buFont typeface="Arial" panose="020B0604020202020204" pitchFamily="34" charset="0"/>
              <a:buChar char="•"/>
            </a:pPr>
            <a:endParaRPr lang="nl-BE" sz="2000" dirty="0" smtClean="0"/>
          </a:p>
          <a:p>
            <a:pPr marL="685800" lvl="2" indent="-285750">
              <a:buFontTx/>
              <a:buChar char="-"/>
            </a:pPr>
            <a:r>
              <a:rPr lang="nl-NL" sz="2000" dirty="0"/>
              <a:t>maatregelen kunnen onder meer bestaan in </a:t>
            </a:r>
            <a:endParaRPr lang="nl-NL" sz="2000" dirty="0" smtClean="0"/>
          </a:p>
          <a:p>
            <a:pPr lvl="2">
              <a:defRPr/>
            </a:pPr>
            <a:r>
              <a:rPr lang="nl-NL" sz="1800" dirty="0"/>
              <a:t>het minimaliseren van de verwerking van </a:t>
            </a:r>
            <a:r>
              <a:rPr lang="nl-NL" sz="1800" dirty="0" smtClean="0"/>
              <a:t>persoonsgegevens </a:t>
            </a:r>
            <a:endParaRPr lang="nl-NL" sz="1800" dirty="0"/>
          </a:p>
          <a:p>
            <a:pPr lvl="2">
              <a:defRPr/>
            </a:pPr>
            <a:r>
              <a:rPr lang="nl-NL" sz="1800" dirty="0"/>
              <a:t>het zo spoedig mogelijk </a:t>
            </a:r>
            <a:r>
              <a:rPr lang="nl-NL" sz="1800" dirty="0" err="1"/>
              <a:t>pseudonimiseren</a:t>
            </a:r>
            <a:r>
              <a:rPr lang="nl-NL" sz="1800" dirty="0"/>
              <a:t> van persoonsgegevens, transparantie met betrekking tot de functies en de verwerking van </a:t>
            </a:r>
            <a:r>
              <a:rPr lang="nl-NL" sz="1800" dirty="0" smtClean="0"/>
              <a:t>persoonsgegevens </a:t>
            </a:r>
            <a:endParaRPr lang="nl-NL" sz="1800" dirty="0"/>
          </a:p>
          <a:p>
            <a:pPr lvl="2">
              <a:defRPr/>
            </a:pPr>
            <a:r>
              <a:rPr lang="nl-NL" sz="1800" dirty="0"/>
              <a:t>het in staat stellen van de betrokkene om controle uit te oefenen op de informatieverwerking</a:t>
            </a:r>
          </a:p>
          <a:p>
            <a:pPr lvl="2">
              <a:defRPr/>
            </a:pPr>
            <a:r>
              <a:rPr lang="nl-NL" sz="1800" dirty="0"/>
              <a:t>het in staat stellen van de verwerkingsverantwoordelijke om beveiligingskenmerken te creëren en te verbeteren</a:t>
            </a:r>
            <a:endParaRPr lang="en-US" sz="1800" dirty="0"/>
          </a:p>
          <a:p>
            <a:endParaRPr lang="en-US"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solidFill>
                  <a:prstClr val="white">
                    <a:lumMod val="50000"/>
                  </a:prstClr>
                </a:solidFill>
              </a:rPr>
              <a:pPr>
                <a:defRPr/>
              </a:pPr>
              <a:t>47</a:t>
            </a:fld>
            <a:endParaRPr lang="en-GB" dirty="0">
              <a:solidFill>
                <a:prstClr val="white">
                  <a:lumMod val="50000"/>
                </a:prstClr>
              </a:solidFill>
            </a:endParaRPr>
          </a:p>
        </p:txBody>
      </p:sp>
    </p:spTree>
    <p:extLst>
      <p:ext uri="{BB962C8B-B14F-4D97-AF65-F5344CB8AC3E}">
        <p14:creationId xmlns:p14="http://schemas.microsoft.com/office/powerpoint/2010/main" val="41403056"/>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67544" y="188640"/>
            <a:ext cx="8229600" cy="922337"/>
          </a:xfrm>
        </p:spPr>
        <p:txBody>
          <a:bodyPr>
            <a:noAutofit/>
          </a:bodyPr>
          <a:lstStyle/>
          <a:p>
            <a:r>
              <a:rPr lang="nl-BE" dirty="0" smtClean="0"/>
              <a:t>8.3. Verhouding met verwerker</a:t>
            </a:r>
            <a:endParaRPr lang="en-US" altLang="en-US" dirty="0" smtClean="0">
              <a:cs typeface="Arial" charset="0"/>
              <a:sym typeface="Arial" charset="0"/>
            </a:endParaRPr>
          </a:p>
        </p:txBody>
      </p:sp>
      <p:sp>
        <p:nvSpPr>
          <p:cNvPr id="35843" name="Rectangle 3"/>
          <p:cNvSpPr>
            <a:spLocks noGrp="1" noChangeArrowheads="1"/>
          </p:cNvSpPr>
          <p:nvPr>
            <p:ph idx="1"/>
          </p:nvPr>
        </p:nvSpPr>
        <p:spPr>
          <a:xfrm>
            <a:off x="457200" y="1196975"/>
            <a:ext cx="8229600" cy="5111750"/>
          </a:xfrm>
        </p:spPr>
        <p:txBody>
          <a:bodyPr>
            <a:normAutofit/>
          </a:bodyPr>
          <a:lstStyle/>
          <a:p>
            <a:endParaRPr lang="nl-NL" altLang="en-US" sz="2800" dirty="0" smtClean="0">
              <a:solidFill>
                <a:srgbClr val="000000"/>
              </a:solidFill>
              <a:cs typeface="Arial" charset="0"/>
              <a:sym typeface="Arial" charset="0"/>
            </a:endParaRPr>
          </a:p>
          <a:p>
            <a:pPr>
              <a:buFont typeface="Arial" panose="020B0604020202020204" pitchFamily="34" charset="0"/>
              <a:buChar char="•"/>
            </a:pPr>
            <a:r>
              <a:rPr lang="nl-NL" altLang="en-US" dirty="0">
                <a:solidFill>
                  <a:srgbClr val="000000"/>
                </a:solidFill>
                <a:cs typeface="Arial" charset="0"/>
                <a:sym typeface="Arial" charset="0"/>
              </a:rPr>
              <a:t>v</a:t>
            </a:r>
            <a:r>
              <a:rPr lang="nl-NL" altLang="en-US" dirty="0" smtClean="0">
                <a:solidFill>
                  <a:srgbClr val="000000"/>
                </a:solidFill>
                <a:cs typeface="Arial" charset="0"/>
                <a:sym typeface="Arial" charset="0"/>
              </a:rPr>
              <a:t>erhouding </a:t>
            </a:r>
            <a:r>
              <a:rPr lang="nl-NL" altLang="en-US" dirty="0">
                <a:solidFill>
                  <a:srgbClr val="000000"/>
                </a:solidFill>
                <a:cs typeface="Arial" charset="0"/>
                <a:sym typeface="Arial" charset="0"/>
              </a:rPr>
              <a:t>met </a:t>
            </a:r>
            <a:r>
              <a:rPr lang="nl-NL" altLang="en-US" dirty="0" smtClean="0">
                <a:solidFill>
                  <a:srgbClr val="000000"/>
                </a:solidFill>
                <a:cs typeface="Arial" charset="0"/>
                <a:sym typeface="Arial" charset="0"/>
              </a:rPr>
              <a:t>verwerker</a:t>
            </a:r>
          </a:p>
          <a:p>
            <a:pPr marL="457200" lvl="1" indent="0">
              <a:buNone/>
            </a:pPr>
            <a:endParaRPr lang="nl-BE" dirty="0" smtClean="0"/>
          </a:p>
          <a:p>
            <a:pPr lvl="1"/>
            <a:r>
              <a:rPr lang="nl-BE" dirty="0"/>
              <a:t>j</a:t>
            </a:r>
            <a:r>
              <a:rPr lang="nl-BE" dirty="0" smtClean="0"/>
              <a:t>uiste keuze van een verwerker: wanneer </a:t>
            </a:r>
            <a:r>
              <a:rPr lang="nl-BE" dirty="0"/>
              <a:t>een verwerking namens een verwerkingsverantwoordelijke wordt verricht, doet de verwerkingsverantwoordelijke </a:t>
            </a:r>
            <a:r>
              <a:rPr lang="nl-BE" u="sng" dirty="0"/>
              <a:t>uitsluitend een beroep op verwerkers die afdoende garanties </a:t>
            </a:r>
            <a:r>
              <a:rPr lang="nl-BE" dirty="0"/>
              <a:t>met betrekking tot het toepassen van passende technische en organisatorische maatregelen </a:t>
            </a:r>
            <a:r>
              <a:rPr lang="nl-BE" u="sng" dirty="0"/>
              <a:t>bieden</a:t>
            </a:r>
            <a:r>
              <a:rPr lang="nl-BE" dirty="0"/>
              <a:t> opdat de verwerking aan de vereisten van deze verordening voldoet en de bescherming van de rechten van de betrokkene is </a:t>
            </a:r>
            <a:r>
              <a:rPr lang="nl-BE" dirty="0" smtClean="0"/>
              <a:t>gewaarborgd</a:t>
            </a:r>
          </a:p>
          <a:p>
            <a:pPr marL="457200" lvl="1" indent="0">
              <a:buNone/>
            </a:pPr>
            <a:endParaRPr lang="en-US" dirty="0"/>
          </a:p>
        </p:txBody>
      </p:sp>
      <p:sp>
        <p:nvSpPr>
          <p:cNvPr id="18436" name="Slide Number Placeholder 1"/>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fontAlgn="base">
              <a:spcBef>
                <a:spcPct val="0"/>
              </a:spcBef>
              <a:spcAft>
                <a:spcPct val="0"/>
              </a:spcAft>
              <a:buFontTx/>
              <a:buNone/>
            </a:pPr>
            <a:fld id="{E19CBEA8-F1C0-4661-8CCA-1C1A142677A4}" type="slidenum">
              <a:rPr lang="en-US" altLang="en-US" sz="1000" smtClean="0">
                <a:solidFill>
                  <a:srgbClr val="7F7F7F"/>
                </a:solidFill>
                <a:cs typeface="Arial" charset="0"/>
              </a:rPr>
              <a:pPr fontAlgn="base">
                <a:spcBef>
                  <a:spcPct val="0"/>
                </a:spcBef>
                <a:spcAft>
                  <a:spcPct val="0"/>
                </a:spcAft>
                <a:buFontTx/>
                <a:buNone/>
              </a:pPr>
              <a:t>48</a:t>
            </a:fld>
            <a:endParaRPr lang="en-US" altLang="en-US" sz="1000" smtClean="0">
              <a:solidFill>
                <a:srgbClr val="7F7F7F"/>
              </a:solidFill>
              <a:cs typeface="Arial" charset="0"/>
            </a:endParaRPr>
          </a:p>
        </p:txBody>
      </p:sp>
    </p:spTree>
  </p:cSld>
  <p:clrMapOvr>
    <a:masterClrMapping/>
  </p:clrMapOv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922114"/>
          </a:xfrm>
        </p:spPr>
        <p:txBody>
          <a:bodyPr>
            <a:noAutofit/>
          </a:bodyPr>
          <a:lstStyle/>
          <a:p>
            <a:r>
              <a:rPr lang="nl-BE" dirty="0" smtClean="0"/>
              <a:t>8.3. Verhouding met verwerker</a:t>
            </a:r>
            <a:endParaRPr lang="en-US" dirty="0"/>
          </a:p>
        </p:txBody>
      </p:sp>
      <p:sp>
        <p:nvSpPr>
          <p:cNvPr id="3" name="Content Placeholder 2"/>
          <p:cNvSpPr>
            <a:spLocks noGrp="1"/>
          </p:cNvSpPr>
          <p:nvPr>
            <p:ph idx="1"/>
          </p:nvPr>
        </p:nvSpPr>
        <p:spPr/>
        <p:txBody>
          <a:bodyPr>
            <a:normAutofit fontScale="92500" lnSpcReduction="10000"/>
          </a:bodyPr>
          <a:lstStyle/>
          <a:p>
            <a:pPr lvl="1"/>
            <a:endParaRPr lang="nl-BE" dirty="0" smtClean="0"/>
          </a:p>
          <a:p>
            <a:pPr marL="342900" lvl="1" indent="-342900">
              <a:buFont typeface="Arial" panose="020B0604020202020204" pitchFamily="34" charset="0"/>
              <a:buChar char="•"/>
            </a:pPr>
            <a:r>
              <a:rPr lang="nl-NL" altLang="en-US" sz="2400" dirty="0">
                <a:solidFill>
                  <a:srgbClr val="000000"/>
                </a:solidFill>
                <a:cs typeface="Arial" charset="0"/>
                <a:sym typeface="Arial" charset="0"/>
              </a:rPr>
              <a:t>verhouding met </a:t>
            </a:r>
            <a:r>
              <a:rPr lang="nl-NL" altLang="en-US" sz="2400" dirty="0" smtClean="0">
                <a:solidFill>
                  <a:srgbClr val="000000"/>
                </a:solidFill>
                <a:cs typeface="Arial" charset="0"/>
                <a:sym typeface="Arial" charset="0"/>
              </a:rPr>
              <a:t>verwerker</a:t>
            </a:r>
          </a:p>
          <a:p>
            <a:pPr marL="342900" lvl="1" indent="-342900">
              <a:buFont typeface="Arial" panose="020B0604020202020204" pitchFamily="34" charset="0"/>
              <a:buChar char="•"/>
            </a:pPr>
            <a:endParaRPr lang="nl-BE" dirty="0" smtClean="0"/>
          </a:p>
          <a:p>
            <a:pPr lvl="1"/>
            <a:r>
              <a:rPr lang="nl-BE" dirty="0" smtClean="0"/>
              <a:t>verwerking </a:t>
            </a:r>
            <a:r>
              <a:rPr lang="nl-BE" dirty="0"/>
              <a:t>regelen in een overeenkomst, met onder meer volgende </a:t>
            </a:r>
            <a:r>
              <a:rPr lang="nl-BE" dirty="0" smtClean="0"/>
              <a:t>punten (</a:t>
            </a:r>
            <a:r>
              <a:rPr lang="nl-BE" sz="2200" dirty="0">
                <a:solidFill>
                  <a:srgbClr val="7030A0"/>
                </a:solidFill>
              </a:rPr>
              <a:t>ruimer dan regime WVP</a:t>
            </a:r>
            <a:r>
              <a:rPr lang="nl-BE" dirty="0" smtClean="0"/>
              <a:t>):</a:t>
            </a:r>
            <a:endParaRPr lang="nl-BE" dirty="0"/>
          </a:p>
          <a:p>
            <a:pPr lvl="2"/>
            <a:r>
              <a:rPr lang="nl-BE" sz="1800" dirty="0"/>
              <a:t>de doeleinden van de </a:t>
            </a:r>
            <a:r>
              <a:rPr lang="nl-BE" sz="1800" dirty="0" smtClean="0"/>
              <a:t>gegevensverwerking</a:t>
            </a:r>
            <a:endParaRPr lang="en-US" sz="1800" dirty="0"/>
          </a:p>
          <a:p>
            <a:pPr lvl="2"/>
            <a:r>
              <a:rPr lang="nl-BE" sz="1800" dirty="0"/>
              <a:t>het soort </a:t>
            </a:r>
            <a:r>
              <a:rPr lang="nl-BE" sz="1800" dirty="0" smtClean="0"/>
              <a:t>persoonsgegevens</a:t>
            </a:r>
            <a:endParaRPr lang="nl-BE" sz="1800" dirty="0"/>
          </a:p>
          <a:p>
            <a:pPr lvl="2"/>
            <a:r>
              <a:rPr lang="nl-BE" sz="1800" dirty="0"/>
              <a:t>de categorieën van </a:t>
            </a:r>
            <a:r>
              <a:rPr lang="nl-BE" sz="1800" dirty="0" smtClean="0"/>
              <a:t>betrokkenen</a:t>
            </a:r>
            <a:endParaRPr lang="nl-BE" sz="1800" dirty="0"/>
          </a:p>
          <a:p>
            <a:pPr lvl="2"/>
            <a:r>
              <a:rPr lang="nl-BE" sz="1800" dirty="0"/>
              <a:t>het passend beveiligen van de </a:t>
            </a:r>
            <a:r>
              <a:rPr lang="nl-BE" sz="1800" dirty="0" smtClean="0"/>
              <a:t>gegevens</a:t>
            </a:r>
            <a:endParaRPr lang="nl-BE" sz="1800" dirty="0"/>
          </a:p>
          <a:p>
            <a:pPr lvl="2"/>
            <a:r>
              <a:rPr lang="nl-BE" sz="1800" dirty="0"/>
              <a:t>het uitvoeren van </a:t>
            </a:r>
            <a:r>
              <a:rPr lang="nl-BE" sz="1800" dirty="0" smtClean="0"/>
              <a:t>audits</a:t>
            </a:r>
            <a:endParaRPr lang="nl-BE" sz="1800" dirty="0"/>
          </a:p>
          <a:p>
            <a:pPr lvl="2"/>
            <a:r>
              <a:rPr lang="nl-BE" sz="1800" dirty="0"/>
              <a:t>het na afloop vernietigen of </a:t>
            </a:r>
            <a:r>
              <a:rPr lang="nl-BE" sz="1800" dirty="0" err="1"/>
              <a:t>terugleveren</a:t>
            </a:r>
            <a:r>
              <a:rPr lang="nl-BE" sz="1800" dirty="0"/>
              <a:t> van de gegevens aan de </a:t>
            </a:r>
            <a:r>
              <a:rPr lang="nl-BE" sz="1800" dirty="0" smtClean="0"/>
              <a:t>verantwoordelijke</a:t>
            </a:r>
            <a:endParaRPr lang="nl-BE" sz="1800" dirty="0"/>
          </a:p>
          <a:p>
            <a:pPr marL="914400" lvl="2" indent="0">
              <a:buNone/>
            </a:pPr>
            <a:endParaRPr lang="nl-BE" dirty="0"/>
          </a:p>
          <a:p>
            <a:pPr lvl="1"/>
            <a:r>
              <a:rPr lang="nl-BE" dirty="0">
                <a:solidFill>
                  <a:srgbClr val="7030A0"/>
                </a:solidFill>
              </a:rPr>
              <a:t>d</a:t>
            </a:r>
            <a:r>
              <a:rPr lang="nl-BE" dirty="0" smtClean="0">
                <a:solidFill>
                  <a:srgbClr val="7030A0"/>
                </a:solidFill>
              </a:rPr>
              <a:t>e verwerkingsverantwoordelijke moet de controle bewaren en de verwerker neemt geen andere verwerker in dienst zonder voorafgaande specifieke of algemene schriftelijke toestemming van de verwerkingsverantwoordelijke (belangrijk in </a:t>
            </a:r>
            <a:r>
              <a:rPr lang="nl-BE" dirty="0" err="1" smtClean="0">
                <a:solidFill>
                  <a:srgbClr val="7030A0"/>
                </a:solidFill>
              </a:rPr>
              <a:t>cloud</a:t>
            </a:r>
            <a:r>
              <a:rPr lang="nl-BE" dirty="0" smtClean="0">
                <a:solidFill>
                  <a:srgbClr val="7030A0"/>
                </a:solidFill>
              </a:rPr>
              <a:t>-omgevingen)</a:t>
            </a:r>
            <a:endParaRPr lang="en-US" dirty="0" smtClean="0">
              <a:solidFill>
                <a:srgbClr val="7030A0"/>
              </a:solidFill>
            </a:endParaRPr>
          </a:p>
          <a:p>
            <a:endParaRPr lang="en-US"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49</a:t>
            </a:fld>
            <a:endParaRPr lang="en-GB" dirty="0"/>
          </a:p>
        </p:txBody>
      </p:sp>
    </p:spTree>
    <p:extLst>
      <p:ext uri="{BB962C8B-B14F-4D97-AF65-F5344CB8AC3E}">
        <p14:creationId xmlns:p14="http://schemas.microsoft.com/office/powerpoint/2010/main" val="29675919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endParaRPr lang="fr-BE" sz="1200" dirty="0" smtClean="0"/>
          </a:p>
          <a:p>
            <a:r>
              <a:rPr lang="fr-BE" dirty="0" smtClean="0"/>
              <a:t>1. </a:t>
            </a:r>
            <a:r>
              <a:rPr lang="fr-BE" dirty="0" err="1" smtClean="0"/>
              <a:t>Algemeen</a:t>
            </a:r>
            <a:endParaRPr lang="en-US" dirty="0"/>
          </a:p>
        </p:txBody>
      </p:sp>
      <p:sp>
        <p:nvSpPr>
          <p:cNvPr id="4" name="Slide Number Placeholder 3"/>
          <p:cNvSpPr>
            <a:spLocks noGrp="1"/>
          </p:cNvSpPr>
          <p:nvPr>
            <p:ph type="sldNum" sz="quarter" idx="10"/>
          </p:nvPr>
        </p:nvSpPr>
        <p:spPr/>
        <p:txBody>
          <a:bodyPr/>
          <a:lstStyle/>
          <a:p>
            <a:pPr>
              <a:defRPr/>
            </a:pPr>
            <a:fld id="{7A7F1E79-8225-48A0-95BD-5254C3720E2D}" type="slidenum">
              <a:rPr lang="en-GB" smtClean="0"/>
              <a:pPr>
                <a:defRPr/>
              </a:pPr>
              <a:t>5</a:t>
            </a:fld>
            <a:endParaRPr lang="en-GB" dirty="0"/>
          </a:p>
        </p:txBody>
      </p:sp>
    </p:spTree>
    <p:extLst>
      <p:ext uri="{BB962C8B-B14F-4D97-AF65-F5344CB8AC3E}">
        <p14:creationId xmlns:p14="http://schemas.microsoft.com/office/powerpoint/2010/main" val="2781543331"/>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922114"/>
          </a:xfrm>
        </p:spPr>
        <p:txBody>
          <a:bodyPr>
            <a:noAutofit/>
          </a:bodyPr>
          <a:lstStyle/>
          <a:p>
            <a:r>
              <a:rPr lang="nl-BE" dirty="0" smtClean="0"/>
              <a:t>8.4. Beveiliging</a:t>
            </a:r>
            <a:endParaRPr lang="en-US" dirty="0"/>
          </a:p>
        </p:txBody>
      </p:sp>
      <p:sp>
        <p:nvSpPr>
          <p:cNvPr id="3" name="Content Placeholder 2"/>
          <p:cNvSpPr>
            <a:spLocks noGrp="1"/>
          </p:cNvSpPr>
          <p:nvPr>
            <p:ph idx="1"/>
          </p:nvPr>
        </p:nvSpPr>
        <p:spPr/>
        <p:txBody>
          <a:bodyPr>
            <a:normAutofit/>
          </a:bodyPr>
          <a:lstStyle/>
          <a:p>
            <a:endParaRPr lang="nl-BE" dirty="0" smtClean="0"/>
          </a:p>
          <a:p>
            <a:r>
              <a:rPr lang="nl-BE" dirty="0"/>
              <a:t>b</a:t>
            </a:r>
            <a:r>
              <a:rPr lang="nl-BE" dirty="0" smtClean="0"/>
              <a:t>eveiliging</a:t>
            </a:r>
          </a:p>
          <a:p>
            <a:endParaRPr lang="nl-BE" dirty="0" smtClean="0"/>
          </a:p>
          <a:p>
            <a:pPr lvl="1"/>
            <a:r>
              <a:rPr lang="nl-BE" dirty="0" smtClean="0"/>
              <a:t>rekening </a:t>
            </a:r>
            <a:r>
              <a:rPr lang="nl-BE" dirty="0"/>
              <a:t>houdend met de stand van de techniek, de uitvoeringskosten, alsook met de aard, de omvang, de context en de verwerkingsdoeleinden en de qua waarschijnlijkheid en ernst </a:t>
            </a:r>
            <a:r>
              <a:rPr lang="nl-BE" u="sng" dirty="0"/>
              <a:t>uiteenlopende risico's </a:t>
            </a:r>
            <a:r>
              <a:rPr lang="nl-BE" dirty="0"/>
              <a:t>voor de rechten en vrijheden van personen, treffen de verwerkingsverantwoordelijke en de verwerker </a:t>
            </a:r>
            <a:r>
              <a:rPr lang="nl-BE" u="sng" dirty="0"/>
              <a:t>passende technische en organisatorische maatregelen</a:t>
            </a:r>
            <a:r>
              <a:rPr lang="nl-BE" dirty="0"/>
              <a:t> om een op het risico afgestemd </a:t>
            </a:r>
            <a:r>
              <a:rPr lang="nl-BE" u="sng" dirty="0"/>
              <a:t>beveiligingsniveau te </a:t>
            </a:r>
            <a:r>
              <a:rPr lang="nl-BE" u="sng" dirty="0" smtClean="0"/>
              <a:t>waarborgen</a:t>
            </a:r>
            <a:endParaRPr lang="nl-BE" dirty="0"/>
          </a:p>
          <a:p>
            <a:endParaRPr lang="en-US"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50</a:t>
            </a:fld>
            <a:endParaRPr lang="en-GB" dirty="0"/>
          </a:p>
        </p:txBody>
      </p:sp>
    </p:spTree>
    <p:extLst>
      <p:ext uri="{BB962C8B-B14F-4D97-AF65-F5344CB8AC3E}">
        <p14:creationId xmlns:p14="http://schemas.microsoft.com/office/powerpoint/2010/main" val="3457318517"/>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nl-BE" dirty="0" smtClean="0"/>
              <a:t>8.4. Beveiliging</a:t>
            </a:r>
            <a:endParaRPr lang="en-US" dirty="0"/>
          </a:p>
        </p:txBody>
      </p:sp>
      <p:sp>
        <p:nvSpPr>
          <p:cNvPr id="3" name="Content Placeholder 2"/>
          <p:cNvSpPr>
            <a:spLocks noGrp="1"/>
          </p:cNvSpPr>
          <p:nvPr>
            <p:ph idx="1"/>
          </p:nvPr>
        </p:nvSpPr>
        <p:spPr/>
        <p:txBody>
          <a:bodyPr>
            <a:normAutofit fontScale="92500" lnSpcReduction="20000"/>
          </a:bodyPr>
          <a:lstStyle/>
          <a:p>
            <a:pPr marL="914400" lvl="2" indent="0">
              <a:buNone/>
            </a:pPr>
            <a:endParaRPr lang="nl-NL" sz="1700" dirty="0" smtClean="0"/>
          </a:p>
          <a:p>
            <a:r>
              <a:rPr lang="nl-NL" dirty="0"/>
              <a:t>m</a:t>
            </a:r>
            <a:r>
              <a:rPr lang="nl-NL" dirty="0" smtClean="0"/>
              <a:t>aatregelen kunnen, </a:t>
            </a:r>
            <a:r>
              <a:rPr lang="nl-NL" u="sng" dirty="0" smtClean="0"/>
              <a:t>waar passend</a:t>
            </a:r>
            <a:r>
              <a:rPr lang="nl-NL" dirty="0" smtClean="0"/>
              <a:t>, onder meer het volgende omvatten:</a:t>
            </a:r>
          </a:p>
          <a:p>
            <a:endParaRPr lang="nl-NL" sz="2000" dirty="0" smtClean="0"/>
          </a:p>
          <a:p>
            <a:pPr lvl="1"/>
            <a:r>
              <a:rPr lang="nl-NL" dirty="0" smtClean="0"/>
              <a:t>de </a:t>
            </a:r>
            <a:r>
              <a:rPr lang="nl-NL" dirty="0" err="1"/>
              <a:t>pseudonimisering</a:t>
            </a:r>
            <a:r>
              <a:rPr lang="nl-NL" dirty="0"/>
              <a:t> en versleuteling van </a:t>
            </a:r>
            <a:r>
              <a:rPr lang="nl-NL" dirty="0" smtClean="0"/>
              <a:t>persoonsgegevens </a:t>
            </a:r>
          </a:p>
          <a:p>
            <a:pPr lvl="1"/>
            <a:endParaRPr lang="nl-NL" dirty="0"/>
          </a:p>
          <a:p>
            <a:pPr lvl="1"/>
            <a:r>
              <a:rPr lang="nl-NL" dirty="0"/>
              <a:t>het vermogen om op permanente basis de vertrouwelijkheid, integriteit, beschikbaarheid en veerkracht van de verwerkingssystemen en diensten te </a:t>
            </a:r>
            <a:r>
              <a:rPr lang="nl-NL" dirty="0" smtClean="0"/>
              <a:t>garanderen </a:t>
            </a:r>
          </a:p>
          <a:p>
            <a:pPr lvl="1"/>
            <a:endParaRPr lang="nl-NL" dirty="0"/>
          </a:p>
          <a:p>
            <a:pPr lvl="1"/>
            <a:r>
              <a:rPr lang="nl-NL" dirty="0"/>
              <a:t>het vermogen om bij een fysiek of technisch incident de beschikbaarheid van en de toegang tot de persoonsgegevens tijdig te </a:t>
            </a:r>
            <a:r>
              <a:rPr lang="nl-NL" dirty="0" smtClean="0"/>
              <a:t>herstellen </a:t>
            </a:r>
          </a:p>
          <a:p>
            <a:pPr lvl="1"/>
            <a:endParaRPr lang="nl-NL" dirty="0"/>
          </a:p>
          <a:p>
            <a:pPr lvl="1"/>
            <a:r>
              <a:rPr lang="nl-NL" dirty="0"/>
              <a:t>een procedure voor het op gezette tijdstippen testen, beoordelen en evalueren van de doeltreffendheid van de technische en organisatorische maatregelen ter beveiliging van de </a:t>
            </a:r>
            <a:r>
              <a:rPr lang="nl-NL" dirty="0" smtClean="0"/>
              <a:t>verwerking</a:t>
            </a:r>
          </a:p>
          <a:p>
            <a:pPr lvl="1"/>
            <a:endParaRPr lang="en-US" dirty="0"/>
          </a:p>
          <a:p>
            <a:r>
              <a:rPr lang="en-US" dirty="0" err="1"/>
              <a:t>z</a:t>
            </a:r>
            <a:r>
              <a:rPr lang="en-US" dirty="0" err="1" smtClean="0"/>
              <a:t>ie</a:t>
            </a:r>
            <a:r>
              <a:rPr lang="en-US" dirty="0" smtClean="0"/>
              <a:t> </a:t>
            </a:r>
            <a:r>
              <a:rPr lang="en-US" dirty="0" err="1" smtClean="0"/>
              <a:t>richtlijnen</a:t>
            </a:r>
            <a:r>
              <a:rPr lang="en-US" dirty="0" smtClean="0"/>
              <a:t> </a:t>
            </a:r>
            <a:r>
              <a:rPr lang="en-US" dirty="0" err="1"/>
              <a:t>en</a:t>
            </a:r>
            <a:r>
              <a:rPr lang="en-US" dirty="0"/>
              <a:t> </a:t>
            </a:r>
            <a:r>
              <a:rPr lang="en-US" dirty="0" err="1" smtClean="0"/>
              <a:t>referentiemaatregelen</a:t>
            </a:r>
            <a:r>
              <a:rPr lang="en-US" dirty="0" smtClean="0"/>
              <a:t> CBPL</a:t>
            </a:r>
            <a:endParaRPr lang="en-US"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51</a:t>
            </a:fld>
            <a:endParaRPr lang="en-GB" dirty="0"/>
          </a:p>
        </p:txBody>
      </p:sp>
    </p:spTree>
    <p:extLst>
      <p:ext uri="{BB962C8B-B14F-4D97-AF65-F5344CB8AC3E}">
        <p14:creationId xmlns:p14="http://schemas.microsoft.com/office/powerpoint/2010/main" val="2364748000"/>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nl-BE" dirty="0" smtClean="0"/>
              <a:t>8.5. Documentatie</a:t>
            </a:r>
            <a:endParaRPr lang="en-US" dirty="0"/>
          </a:p>
        </p:txBody>
      </p:sp>
      <p:sp>
        <p:nvSpPr>
          <p:cNvPr id="3" name="Content Placeholder 2"/>
          <p:cNvSpPr>
            <a:spLocks noGrp="1"/>
          </p:cNvSpPr>
          <p:nvPr>
            <p:ph idx="1"/>
          </p:nvPr>
        </p:nvSpPr>
        <p:spPr>
          <a:xfrm>
            <a:off x="467544" y="1484784"/>
            <a:ext cx="8229600" cy="5112568"/>
          </a:xfrm>
        </p:spPr>
        <p:txBody>
          <a:bodyPr>
            <a:normAutofit/>
          </a:bodyPr>
          <a:lstStyle/>
          <a:p>
            <a:pPr>
              <a:lnSpc>
                <a:spcPct val="80000"/>
              </a:lnSpc>
            </a:pPr>
            <a:r>
              <a:rPr lang="nl-NL" altLang="en-US" dirty="0">
                <a:cs typeface="Arial" charset="0"/>
                <a:sym typeface="Arial" charset="0"/>
              </a:rPr>
              <a:t>d</a:t>
            </a:r>
            <a:r>
              <a:rPr lang="nl-NL" altLang="en-US" dirty="0" smtClean="0">
                <a:cs typeface="Arial" charset="0"/>
                <a:sym typeface="Arial" charset="0"/>
              </a:rPr>
              <a:t>ocumentatie </a:t>
            </a:r>
            <a:r>
              <a:rPr lang="nl-NL" altLang="en-US" dirty="0">
                <a:cs typeface="Arial" charset="0"/>
                <a:sym typeface="Arial" charset="0"/>
              </a:rPr>
              <a:t>– </a:t>
            </a:r>
            <a:r>
              <a:rPr lang="nl-NL" altLang="en-US" dirty="0">
                <a:solidFill>
                  <a:srgbClr val="7030A0"/>
                </a:solidFill>
                <a:cs typeface="Arial" charset="0"/>
                <a:sym typeface="Arial" charset="0"/>
              </a:rPr>
              <a:t>register van </a:t>
            </a:r>
            <a:r>
              <a:rPr lang="nl-NL" altLang="en-US" dirty="0" smtClean="0">
                <a:solidFill>
                  <a:srgbClr val="7030A0"/>
                </a:solidFill>
                <a:cs typeface="Arial" charset="0"/>
                <a:sym typeface="Arial" charset="0"/>
              </a:rPr>
              <a:t>verwerkingsactiviteiten</a:t>
            </a:r>
          </a:p>
          <a:p>
            <a:pPr>
              <a:lnSpc>
                <a:spcPct val="80000"/>
              </a:lnSpc>
            </a:pPr>
            <a:endParaRPr lang="nl-NL" altLang="en-US" dirty="0" smtClean="0">
              <a:cs typeface="Arial" charset="0"/>
              <a:sym typeface="Arial" charset="0"/>
            </a:endParaRPr>
          </a:p>
          <a:p>
            <a:pPr lvl="1"/>
            <a:r>
              <a:rPr lang="nl-BE" dirty="0"/>
              <a:t>z</a:t>
            </a:r>
            <a:r>
              <a:rPr lang="nl-BE" dirty="0" smtClean="0"/>
              <a:t>owel </a:t>
            </a:r>
            <a:r>
              <a:rPr lang="nl-BE" dirty="0"/>
              <a:t>de verantwoordelijke als de verwerker dient verplicht een schriftelijk (of elektronisch) register bij te houden, waarin alle activiteiten worden omschreven waarbij persoonsgegevens worden verwerkt. In een register dient onder andere het volgende opgenomen te worden:</a:t>
            </a:r>
          </a:p>
          <a:p>
            <a:pPr lvl="2"/>
            <a:r>
              <a:rPr lang="nl-BE" sz="1800" dirty="0" smtClean="0"/>
              <a:t>contactgegevens</a:t>
            </a:r>
            <a:endParaRPr lang="en-US" sz="1800" dirty="0"/>
          </a:p>
          <a:p>
            <a:pPr lvl="2"/>
            <a:r>
              <a:rPr lang="nl-BE" sz="1800" dirty="0"/>
              <a:t>de doeleinden van de </a:t>
            </a:r>
            <a:r>
              <a:rPr lang="nl-BE" sz="1800" dirty="0" smtClean="0"/>
              <a:t>gegevensverwerking</a:t>
            </a:r>
            <a:endParaRPr lang="en-US" sz="1800" dirty="0"/>
          </a:p>
          <a:p>
            <a:pPr lvl="2"/>
            <a:r>
              <a:rPr lang="nl-BE" sz="1800" dirty="0"/>
              <a:t>een beschrijving van de categorieën van betrokkenen en van de categorieën van </a:t>
            </a:r>
            <a:r>
              <a:rPr lang="nl-BE" sz="1800" dirty="0" smtClean="0"/>
              <a:t>persoonsgegevens</a:t>
            </a:r>
            <a:endParaRPr lang="en-US" sz="1800" dirty="0"/>
          </a:p>
          <a:p>
            <a:pPr lvl="2"/>
            <a:r>
              <a:rPr lang="nl-BE" sz="1800" dirty="0"/>
              <a:t>de categorieën van ontvangers van de </a:t>
            </a:r>
            <a:r>
              <a:rPr lang="nl-BE" sz="1800" dirty="0" smtClean="0"/>
              <a:t>gegevens</a:t>
            </a:r>
            <a:endParaRPr lang="en-US" sz="1800" dirty="0"/>
          </a:p>
          <a:p>
            <a:pPr lvl="2"/>
            <a:r>
              <a:rPr lang="nl-BE" sz="1800" dirty="0"/>
              <a:t>indien mogelijk de beoogde </a:t>
            </a:r>
            <a:r>
              <a:rPr lang="nl-BE" sz="1800" dirty="0" smtClean="0"/>
              <a:t>bewaartermijnen</a:t>
            </a:r>
            <a:endParaRPr lang="en-US" sz="1800" dirty="0"/>
          </a:p>
          <a:p>
            <a:pPr lvl="2"/>
            <a:r>
              <a:rPr lang="nl-BE" sz="1800" dirty="0"/>
              <a:t>indien mogelijk een beschrijving van de </a:t>
            </a:r>
            <a:r>
              <a:rPr lang="nl-BE" sz="1800" dirty="0" smtClean="0"/>
              <a:t>beveiligingsmaatregelen</a:t>
            </a:r>
            <a:endParaRPr lang="nl-BE" sz="1800" dirty="0"/>
          </a:p>
          <a:p>
            <a:endParaRPr lang="en-US"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52</a:t>
            </a:fld>
            <a:endParaRPr lang="en-GB" dirty="0"/>
          </a:p>
        </p:txBody>
      </p:sp>
    </p:spTree>
    <p:extLst>
      <p:ext uri="{BB962C8B-B14F-4D97-AF65-F5344CB8AC3E}">
        <p14:creationId xmlns:p14="http://schemas.microsoft.com/office/powerpoint/2010/main" val="2418015844"/>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922114"/>
          </a:xfrm>
        </p:spPr>
        <p:txBody>
          <a:bodyPr>
            <a:noAutofit/>
          </a:bodyPr>
          <a:lstStyle/>
          <a:p>
            <a:r>
              <a:rPr lang="nl-BE" dirty="0" smtClean="0"/>
              <a:t>8.5. Documentatie</a:t>
            </a:r>
            <a:endParaRPr lang="en-US" dirty="0"/>
          </a:p>
        </p:txBody>
      </p:sp>
      <p:sp>
        <p:nvSpPr>
          <p:cNvPr id="3" name="Content Placeholder 2"/>
          <p:cNvSpPr>
            <a:spLocks noGrp="1"/>
          </p:cNvSpPr>
          <p:nvPr>
            <p:ph idx="1"/>
          </p:nvPr>
        </p:nvSpPr>
        <p:spPr/>
        <p:txBody>
          <a:bodyPr/>
          <a:lstStyle/>
          <a:p>
            <a:endParaRPr lang="nl-NL" dirty="0" smtClean="0"/>
          </a:p>
          <a:p>
            <a:r>
              <a:rPr lang="nl-NL" altLang="en-US" dirty="0">
                <a:cs typeface="Arial" charset="0"/>
                <a:sym typeface="Arial" charset="0"/>
              </a:rPr>
              <a:t>documentatie – </a:t>
            </a:r>
            <a:r>
              <a:rPr lang="nl-NL" altLang="en-US" dirty="0">
                <a:solidFill>
                  <a:srgbClr val="7030A0"/>
                </a:solidFill>
                <a:cs typeface="Arial" charset="0"/>
                <a:sym typeface="Arial" charset="0"/>
              </a:rPr>
              <a:t>register van </a:t>
            </a:r>
            <a:r>
              <a:rPr lang="nl-NL" altLang="en-US" dirty="0" smtClean="0">
                <a:solidFill>
                  <a:srgbClr val="7030A0"/>
                </a:solidFill>
                <a:cs typeface="Arial" charset="0"/>
                <a:sym typeface="Arial" charset="0"/>
              </a:rPr>
              <a:t>verwerkingsactiviteiten</a:t>
            </a:r>
          </a:p>
          <a:p>
            <a:endParaRPr lang="nl-NL" dirty="0"/>
          </a:p>
          <a:p>
            <a:pPr lvl="1"/>
            <a:r>
              <a:rPr lang="nl-NL" dirty="0"/>
              <a:t>d</a:t>
            </a:r>
            <a:r>
              <a:rPr lang="nl-NL" dirty="0" smtClean="0"/>
              <a:t>esgevraagd </a:t>
            </a:r>
            <a:r>
              <a:rPr lang="nl-NL" dirty="0"/>
              <a:t>wordt het register ter beschikking gesteld van de toezichthoudende </a:t>
            </a:r>
            <a:r>
              <a:rPr lang="nl-NL" dirty="0" smtClean="0"/>
              <a:t>autoriteit</a:t>
            </a:r>
          </a:p>
          <a:p>
            <a:pPr marL="457200" lvl="1" indent="0">
              <a:buNone/>
            </a:pPr>
            <a:endParaRPr lang="nl-NL" dirty="0"/>
          </a:p>
          <a:p>
            <a:pPr lvl="1"/>
            <a:r>
              <a:rPr lang="nl-BE" dirty="0" smtClean="0"/>
              <a:t>dit </a:t>
            </a:r>
            <a:r>
              <a:rPr lang="nl-BE" dirty="0"/>
              <a:t>register is niet verplicht voor organisaties met minder dan 250 medewerkers, </a:t>
            </a:r>
            <a:r>
              <a:rPr lang="nl-BE" u="sng" dirty="0"/>
              <a:t>tenzij</a:t>
            </a:r>
            <a:r>
              <a:rPr lang="nl-BE" dirty="0"/>
              <a:t> het waarschijnlijk is dat </a:t>
            </a:r>
            <a:r>
              <a:rPr lang="nl-BE" u="sng" dirty="0"/>
              <a:t>de verwerking</a:t>
            </a:r>
            <a:r>
              <a:rPr lang="nl-BE" dirty="0"/>
              <a:t> die zij verrichten </a:t>
            </a:r>
            <a:r>
              <a:rPr lang="nl-BE" u="sng" dirty="0"/>
              <a:t>een risico inhoudt</a:t>
            </a:r>
            <a:r>
              <a:rPr lang="nl-BE" dirty="0"/>
              <a:t> voor de rechten en vrijheden van de betrokkenen, </a:t>
            </a:r>
            <a:r>
              <a:rPr lang="nl-BE" u="sng" dirty="0"/>
              <a:t>niet incidenteel</a:t>
            </a:r>
            <a:r>
              <a:rPr lang="nl-BE" dirty="0"/>
              <a:t> is of “</a:t>
            </a:r>
            <a:r>
              <a:rPr lang="nl-BE" u="sng" dirty="0"/>
              <a:t>gevoelige</a:t>
            </a:r>
            <a:r>
              <a:rPr lang="nl-BE" dirty="0"/>
              <a:t>” gegevens </a:t>
            </a:r>
            <a:r>
              <a:rPr lang="nl-BE" dirty="0" smtClean="0"/>
              <a:t>betreft</a:t>
            </a:r>
          </a:p>
          <a:p>
            <a:pPr lvl="1"/>
            <a:endParaRPr lang="nl-BE" dirty="0"/>
          </a:p>
          <a:p>
            <a:r>
              <a:rPr lang="nl-BE" dirty="0">
                <a:solidFill>
                  <a:srgbClr val="7030A0"/>
                </a:solidFill>
              </a:rPr>
              <a:t>voorafgaande aangifteverplichting wordt </a:t>
            </a:r>
            <a:r>
              <a:rPr lang="nl-BE" dirty="0" smtClean="0">
                <a:solidFill>
                  <a:srgbClr val="7030A0"/>
                </a:solidFill>
              </a:rPr>
              <a:t>opgeheven</a:t>
            </a:r>
            <a:endParaRPr lang="en-US" dirty="0">
              <a:solidFill>
                <a:srgbClr val="7030A0"/>
              </a:solidFill>
            </a:endParaRPr>
          </a:p>
          <a:p>
            <a:pPr marL="0" indent="0">
              <a:buNone/>
            </a:pPr>
            <a:endParaRPr lang="en-US" dirty="0">
              <a:cs typeface="Arial" charset="0"/>
            </a:endParaRPr>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53</a:t>
            </a:fld>
            <a:endParaRPr lang="en-GB" dirty="0"/>
          </a:p>
        </p:txBody>
      </p:sp>
    </p:spTree>
    <p:extLst>
      <p:ext uri="{BB962C8B-B14F-4D97-AF65-F5344CB8AC3E}">
        <p14:creationId xmlns:p14="http://schemas.microsoft.com/office/powerpoint/2010/main" val="1141632202"/>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229600" cy="922114"/>
          </a:xfrm>
        </p:spPr>
        <p:txBody>
          <a:bodyPr>
            <a:noAutofit/>
          </a:bodyPr>
          <a:lstStyle/>
          <a:p>
            <a:r>
              <a:rPr lang="nl-BE" dirty="0" smtClean="0"/>
              <a:t>8.6. Kennisgeving veiligheidsincidenten</a:t>
            </a:r>
            <a:endParaRPr lang="en-US" dirty="0"/>
          </a:p>
        </p:txBody>
      </p:sp>
      <p:sp>
        <p:nvSpPr>
          <p:cNvPr id="3" name="Content Placeholder 2"/>
          <p:cNvSpPr>
            <a:spLocks noGrp="1"/>
          </p:cNvSpPr>
          <p:nvPr>
            <p:ph idx="1"/>
          </p:nvPr>
        </p:nvSpPr>
        <p:spPr/>
        <p:txBody>
          <a:bodyPr>
            <a:normAutofit lnSpcReduction="10000"/>
          </a:bodyPr>
          <a:lstStyle/>
          <a:p>
            <a:pPr lvl="1">
              <a:lnSpc>
                <a:spcPct val="80000"/>
              </a:lnSpc>
            </a:pPr>
            <a:endParaRPr lang="nl-NL" altLang="en-US" sz="1800" dirty="0" smtClean="0">
              <a:cs typeface="Arial" charset="0"/>
              <a:sym typeface="Arial" charset="0"/>
            </a:endParaRPr>
          </a:p>
          <a:p>
            <a:pPr lvl="1">
              <a:lnSpc>
                <a:spcPct val="80000"/>
              </a:lnSpc>
            </a:pPr>
            <a:endParaRPr lang="nl-NL" altLang="en-US" sz="1800" dirty="0">
              <a:cs typeface="Arial" charset="0"/>
              <a:sym typeface="Arial" charset="0"/>
            </a:endParaRPr>
          </a:p>
          <a:p>
            <a:pPr>
              <a:lnSpc>
                <a:spcPct val="80000"/>
              </a:lnSpc>
            </a:pPr>
            <a:r>
              <a:rPr lang="nl-NL" altLang="en-US" dirty="0" smtClean="0">
                <a:solidFill>
                  <a:srgbClr val="7030A0"/>
                </a:solidFill>
                <a:cs typeface="Arial" charset="0"/>
                <a:sym typeface="Arial" charset="0"/>
              </a:rPr>
              <a:t>kennisgeving veiligheidsincidenten</a:t>
            </a:r>
            <a:endParaRPr lang="nl-NL" altLang="en-US" dirty="0">
              <a:solidFill>
                <a:srgbClr val="7030A0"/>
              </a:solidFill>
              <a:cs typeface="Arial" charset="0"/>
              <a:sym typeface="Arial" charset="0"/>
            </a:endParaRPr>
          </a:p>
          <a:p>
            <a:pPr marL="0" indent="0">
              <a:lnSpc>
                <a:spcPct val="80000"/>
              </a:lnSpc>
              <a:buNone/>
            </a:pPr>
            <a:endParaRPr lang="nl-NL" altLang="en-US" sz="2200" dirty="0">
              <a:cs typeface="Arial" charset="0"/>
              <a:sym typeface="Arial" charset="0"/>
            </a:endParaRPr>
          </a:p>
          <a:p>
            <a:pPr lvl="1"/>
            <a:r>
              <a:rPr lang="nl-BE" dirty="0"/>
              <a:t>indien een inbreuk in verband met persoonsgegevens heeft plaatsgevonden, meldt de verwerkingsverantwoordelijke deze zonder onredelijke vertraging en, indien mogelijk, </a:t>
            </a:r>
            <a:r>
              <a:rPr lang="nl-BE" u="sng" dirty="0"/>
              <a:t>uiterlijk 72 uur nadat hij er kennis van heeft genomen</a:t>
            </a:r>
            <a:r>
              <a:rPr lang="nl-BE" dirty="0"/>
              <a:t>, </a:t>
            </a:r>
            <a:r>
              <a:rPr lang="nl-BE" u="sng" dirty="0"/>
              <a:t>aan de bevoegde toezichthoudende autoriteit</a:t>
            </a:r>
            <a:r>
              <a:rPr lang="nl-BE" dirty="0"/>
              <a:t>, </a:t>
            </a:r>
            <a:r>
              <a:rPr lang="nl-BE" u="sng" dirty="0"/>
              <a:t>tenzij het niet waarschijnlijk is dat de inbreuk</a:t>
            </a:r>
            <a:r>
              <a:rPr lang="nl-BE" dirty="0"/>
              <a:t> in verband met persoonsgegevens </a:t>
            </a:r>
            <a:r>
              <a:rPr lang="nl-BE" u="sng" dirty="0"/>
              <a:t>een risico inhoudt</a:t>
            </a:r>
            <a:r>
              <a:rPr lang="nl-BE" dirty="0"/>
              <a:t> voor de rechten en vrijheden van natuurlijke </a:t>
            </a:r>
            <a:r>
              <a:rPr lang="nl-BE" dirty="0" smtClean="0"/>
              <a:t>personen</a:t>
            </a:r>
            <a:endParaRPr lang="nl-BE" dirty="0"/>
          </a:p>
          <a:p>
            <a:pPr lvl="1"/>
            <a:endParaRPr lang="en-US" dirty="0"/>
          </a:p>
          <a:p>
            <a:pPr lvl="1"/>
            <a:r>
              <a:rPr lang="nl-BE" dirty="0"/>
              <a:t>indien een inbreuk in verband met persoonsgegevens </a:t>
            </a:r>
            <a:r>
              <a:rPr lang="nl-BE" u="sng" dirty="0"/>
              <a:t>waarschijnlijk een hoog risico inhoudt</a:t>
            </a:r>
            <a:r>
              <a:rPr lang="nl-BE" dirty="0"/>
              <a:t> voor de rechten en vrijheden van natuurlijke personen, deelt de verwerkingsverantwoordelijke </a:t>
            </a:r>
            <a:r>
              <a:rPr lang="nl-BE" u="sng" dirty="0"/>
              <a:t>de betrokkene </a:t>
            </a:r>
            <a:r>
              <a:rPr lang="nl-BE" dirty="0"/>
              <a:t>de inbreuk in verband met persoonsgegevens </a:t>
            </a:r>
            <a:r>
              <a:rPr lang="nl-BE" u="sng" dirty="0"/>
              <a:t>onverwijld</a:t>
            </a:r>
            <a:r>
              <a:rPr lang="nl-BE" dirty="0"/>
              <a:t> </a:t>
            </a:r>
            <a:r>
              <a:rPr lang="nl-BE" dirty="0" smtClean="0"/>
              <a:t>mee</a:t>
            </a:r>
            <a:endParaRPr lang="nl-BE" dirty="0"/>
          </a:p>
          <a:p>
            <a:endParaRPr lang="en-US"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54</a:t>
            </a:fld>
            <a:endParaRPr lang="en-GB" dirty="0"/>
          </a:p>
        </p:txBody>
      </p:sp>
    </p:spTree>
    <p:extLst>
      <p:ext uri="{BB962C8B-B14F-4D97-AF65-F5344CB8AC3E}">
        <p14:creationId xmlns:p14="http://schemas.microsoft.com/office/powerpoint/2010/main" val="1920579775"/>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922114"/>
          </a:xfrm>
        </p:spPr>
        <p:txBody>
          <a:bodyPr>
            <a:noAutofit/>
          </a:bodyPr>
          <a:lstStyle/>
          <a:p>
            <a:r>
              <a:rPr lang="nl-BE" dirty="0" smtClean="0"/>
              <a:t>8.6. Kennisgeving veiligheidsincidenten</a:t>
            </a:r>
            <a:endParaRPr lang="en-US" dirty="0"/>
          </a:p>
        </p:txBody>
      </p:sp>
      <p:sp>
        <p:nvSpPr>
          <p:cNvPr id="3" name="Content Placeholder 2"/>
          <p:cNvSpPr>
            <a:spLocks noGrp="1"/>
          </p:cNvSpPr>
          <p:nvPr>
            <p:ph idx="1"/>
          </p:nvPr>
        </p:nvSpPr>
        <p:spPr/>
        <p:txBody>
          <a:bodyPr>
            <a:normAutofit/>
          </a:bodyPr>
          <a:lstStyle/>
          <a:p>
            <a:pPr lvl="1"/>
            <a:endParaRPr lang="nl-BE" dirty="0" smtClean="0"/>
          </a:p>
          <a:p>
            <a:r>
              <a:rPr lang="nl-BE" dirty="0">
                <a:solidFill>
                  <a:srgbClr val="7030A0"/>
                </a:solidFill>
              </a:rPr>
              <a:t>kennisgeving </a:t>
            </a:r>
            <a:r>
              <a:rPr lang="nl-BE" dirty="0" smtClean="0">
                <a:solidFill>
                  <a:srgbClr val="7030A0"/>
                </a:solidFill>
              </a:rPr>
              <a:t>veiligheidsincidenten</a:t>
            </a:r>
          </a:p>
          <a:p>
            <a:endParaRPr lang="nl-BE" dirty="0"/>
          </a:p>
          <a:p>
            <a:pPr lvl="1"/>
            <a:r>
              <a:rPr lang="nl-BE" dirty="0" smtClean="0"/>
              <a:t>mededeling </a:t>
            </a:r>
            <a:r>
              <a:rPr lang="nl-BE" dirty="0"/>
              <a:t>aan betrokkene niet </a:t>
            </a:r>
            <a:r>
              <a:rPr lang="nl-BE" dirty="0" smtClean="0"/>
              <a:t>vereist</a:t>
            </a:r>
          </a:p>
          <a:p>
            <a:pPr lvl="2"/>
            <a:r>
              <a:rPr lang="nl-NL" dirty="0"/>
              <a:t>de verwerkingsverantwoordelijke heeft passende technische en organisatorische beschermingsmaatregelen genomen en deze maatregelen zijn toegepast op de persoonsgegevens waarop de inbreuk in verband met persoonsgegevens betrekking heeft, met name die welke de persoonsgegevens onbegrijpelijk maken voor onbevoegden, zoals </a:t>
            </a:r>
            <a:r>
              <a:rPr lang="nl-NL" dirty="0" smtClean="0"/>
              <a:t>versleuteling</a:t>
            </a:r>
            <a:endParaRPr lang="nl-BE" dirty="0" smtClean="0"/>
          </a:p>
          <a:p>
            <a:pPr lvl="2"/>
            <a:r>
              <a:rPr lang="nl-BE" dirty="0" smtClean="0"/>
              <a:t>de </a:t>
            </a:r>
            <a:r>
              <a:rPr lang="nl-BE" dirty="0"/>
              <a:t>verwerkingsverantwoordelijke heeft achteraf maatregelen genomen om ervoor te zorgen dat </a:t>
            </a:r>
            <a:r>
              <a:rPr lang="nl-BE" dirty="0" smtClean="0"/>
              <a:t>het bedoelde </a:t>
            </a:r>
            <a:r>
              <a:rPr lang="nl-BE" dirty="0"/>
              <a:t>hoge risico voor de rechten en vrijheden van betrokkenen zich waarschijnlijk niet meer zal </a:t>
            </a:r>
            <a:r>
              <a:rPr lang="nl-BE" dirty="0" smtClean="0"/>
              <a:t>voordoen</a:t>
            </a:r>
            <a:endParaRPr lang="nl-BE" dirty="0"/>
          </a:p>
          <a:p>
            <a:pPr lvl="2"/>
            <a:r>
              <a:rPr lang="nl-BE" dirty="0"/>
              <a:t>indien de mededeling onevenredige inspanningen zou vergen, komt er in de plaats daarvan een openbare mededeling of een soortgelijke maatregel waarbij betrokkenen even doeltreffend worden </a:t>
            </a:r>
            <a:r>
              <a:rPr lang="nl-BE" dirty="0" smtClean="0"/>
              <a:t>geïnformeerd</a:t>
            </a:r>
            <a:endParaRPr lang="nl-BE" dirty="0"/>
          </a:p>
          <a:p>
            <a:pPr lvl="2"/>
            <a:r>
              <a:rPr lang="nl-BE" dirty="0"/>
              <a:t>toepassing van de algemene uitzondering op de rechten van </a:t>
            </a:r>
            <a:r>
              <a:rPr lang="nl-BE" dirty="0" smtClean="0"/>
              <a:t>betrokkene (zie slide 31)</a:t>
            </a:r>
            <a:endParaRPr lang="en-US" dirty="0"/>
          </a:p>
          <a:p>
            <a:endParaRPr lang="en-US"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55</a:t>
            </a:fld>
            <a:endParaRPr lang="en-GB" dirty="0"/>
          </a:p>
        </p:txBody>
      </p:sp>
    </p:spTree>
    <p:extLst>
      <p:ext uri="{BB962C8B-B14F-4D97-AF65-F5344CB8AC3E}">
        <p14:creationId xmlns:p14="http://schemas.microsoft.com/office/powerpoint/2010/main" val="2369105896"/>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nl-BE" sz="3200" dirty="0" smtClean="0"/>
              <a:t>8.7. </a:t>
            </a:r>
            <a:r>
              <a:rPr lang="nl-BE" sz="3200" dirty="0" err="1" smtClean="0"/>
              <a:t>Gegevensbeschermingseffectbeoordeling</a:t>
            </a:r>
            <a:endParaRPr lang="en-US" sz="3200" dirty="0"/>
          </a:p>
        </p:txBody>
      </p:sp>
      <p:sp>
        <p:nvSpPr>
          <p:cNvPr id="3" name="Content Placeholder 2"/>
          <p:cNvSpPr>
            <a:spLocks noGrp="1"/>
          </p:cNvSpPr>
          <p:nvPr>
            <p:ph idx="1"/>
          </p:nvPr>
        </p:nvSpPr>
        <p:spPr/>
        <p:txBody>
          <a:bodyPr>
            <a:normAutofit/>
          </a:bodyPr>
          <a:lstStyle/>
          <a:p>
            <a:endParaRPr lang="nl-BE" sz="2000" dirty="0" smtClean="0"/>
          </a:p>
          <a:p>
            <a:r>
              <a:rPr lang="nl-BE" dirty="0" err="1">
                <a:solidFill>
                  <a:srgbClr val="7030A0"/>
                </a:solidFill>
              </a:rPr>
              <a:t>g</a:t>
            </a:r>
            <a:r>
              <a:rPr lang="nl-BE" dirty="0" err="1" smtClean="0">
                <a:solidFill>
                  <a:srgbClr val="7030A0"/>
                </a:solidFill>
              </a:rPr>
              <a:t>egevensbeschermingseffectbeoordeling</a:t>
            </a:r>
            <a:endParaRPr lang="nl-BE" dirty="0" smtClean="0">
              <a:solidFill>
                <a:srgbClr val="7030A0"/>
              </a:solidFill>
            </a:endParaRPr>
          </a:p>
          <a:p>
            <a:endParaRPr lang="nl-BE" dirty="0" smtClean="0">
              <a:solidFill>
                <a:srgbClr val="7030A0"/>
              </a:solidFill>
            </a:endParaRPr>
          </a:p>
          <a:p>
            <a:pPr lvl="1"/>
            <a:r>
              <a:rPr lang="nl-BE" dirty="0" smtClean="0"/>
              <a:t>wanneer </a:t>
            </a:r>
            <a:r>
              <a:rPr lang="nl-BE" dirty="0"/>
              <a:t>een soort verwerking, in het bijzonder een verwerking waarbij nieuwe technologieën worden gebruikt, gelet op de aard, de omvang, de context en de doeleinden daarvan waarschijnlijk </a:t>
            </a:r>
            <a:r>
              <a:rPr lang="nl-BE" u="sng" dirty="0"/>
              <a:t>een hoog risico inhouden</a:t>
            </a:r>
            <a:r>
              <a:rPr lang="nl-BE" dirty="0"/>
              <a:t> voor de rechten en vrijheden van natuurlijke personen voert de verwerkingsverantwoordelijke </a:t>
            </a:r>
            <a:r>
              <a:rPr lang="nl-BE" u="sng" dirty="0"/>
              <a:t>vóór de verwerking </a:t>
            </a:r>
            <a:r>
              <a:rPr lang="nl-BE" dirty="0"/>
              <a:t>een </a:t>
            </a:r>
            <a:r>
              <a:rPr lang="nl-BE" u="sng" dirty="0"/>
              <a:t>beoordeling</a:t>
            </a:r>
            <a:r>
              <a:rPr lang="nl-BE" dirty="0"/>
              <a:t> uit van het effect van de beoogde verwerkingsactiviteiten op de bescherming van </a:t>
            </a:r>
            <a:r>
              <a:rPr lang="nl-BE" dirty="0" smtClean="0"/>
              <a:t>persoonsgegevens; </a:t>
            </a:r>
            <a:r>
              <a:rPr lang="nl-BE" dirty="0"/>
              <a:t>é</a:t>
            </a:r>
            <a:r>
              <a:rPr lang="nl-BE" dirty="0" smtClean="0"/>
              <a:t>én </a:t>
            </a:r>
            <a:r>
              <a:rPr lang="nl-BE" dirty="0"/>
              <a:t>beoordeling kan een reeks vergelijkbare verwerkingen bestrijken die vergelijkbare hoge risico's </a:t>
            </a:r>
            <a:r>
              <a:rPr lang="nl-BE" dirty="0" smtClean="0"/>
              <a:t>inhouden</a:t>
            </a:r>
          </a:p>
          <a:p>
            <a:endParaRPr lang="nl-BE" sz="2000" dirty="0" smtClean="0"/>
          </a:p>
          <a:p>
            <a:pPr marL="0" indent="0">
              <a:buNone/>
            </a:pPr>
            <a:endParaRPr lang="en-US" dirty="0"/>
          </a:p>
        </p:txBody>
      </p:sp>
      <p:sp>
        <p:nvSpPr>
          <p:cNvPr id="4" name="Slide Number Placeholder 3"/>
          <p:cNvSpPr>
            <a:spLocks noGrp="1"/>
          </p:cNvSpPr>
          <p:nvPr>
            <p:ph type="sldNum" sz="quarter" idx="10"/>
          </p:nvPr>
        </p:nvSpPr>
        <p:spPr/>
        <p:txBody>
          <a:bodyPr/>
          <a:lstStyle/>
          <a:p>
            <a:pPr>
              <a:defRPr/>
            </a:pPr>
            <a:fld id="{7A7F1E79-8225-48A0-95BD-5254C3720E2D}" type="slidenum">
              <a:rPr lang="en-GB" smtClean="0"/>
              <a:pPr>
                <a:defRPr/>
              </a:pPr>
              <a:t>56</a:t>
            </a:fld>
            <a:endParaRPr lang="en-GB" dirty="0"/>
          </a:p>
        </p:txBody>
      </p:sp>
    </p:spTree>
    <p:extLst>
      <p:ext uri="{BB962C8B-B14F-4D97-AF65-F5344CB8AC3E}">
        <p14:creationId xmlns:p14="http://schemas.microsoft.com/office/powerpoint/2010/main" val="4147608412"/>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nl-BE" sz="3200" dirty="0" smtClean="0"/>
              <a:t>8.7. </a:t>
            </a:r>
            <a:r>
              <a:rPr lang="nl-BE" sz="3200" dirty="0" err="1" smtClean="0"/>
              <a:t>Gegevensbeschermingseffectbeoordeling</a:t>
            </a:r>
            <a:endParaRPr lang="en-US" sz="3200" dirty="0"/>
          </a:p>
        </p:txBody>
      </p:sp>
      <p:sp>
        <p:nvSpPr>
          <p:cNvPr id="3" name="Content Placeholder 2"/>
          <p:cNvSpPr>
            <a:spLocks noGrp="1"/>
          </p:cNvSpPr>
          <p:nvPr>
            <p:ph idx="1"/>
          </p:nvPr>
        </p:nvSpPr>
        <p:spPr/>
        <p:txBody>
          <a:bodyPr>
            <a:normAutofit/>
          </a:bodyPr>
          <a:lstStyle/>
          <a:p>
            <a:pPr marL="0" indent="0">
              <a:buNone/>
            </a:pPr>
            <a:endParaRPr lang="nl-BE" dirty="0"/>
          </a:p>
          <a:p>
            <a:r>
              <a:rPr lang="nl-BE" dirty="0" err="1">
                <a:solidFill>
                  <a:srgbClr val="7030A0"/>
                </a:solidFill>
              </a:rPr>
              <a:t>g</a:t>
            </a:r>
            <a:r>
              <a:rPr lang="nl-BE" dirty="0" err="1" smtClean="0">
                <a:solidFill>
                  <a:srgbClr val="7030A0"/>
                </a:solidFill>
              </a:rPr>
              <a:t>egevensbeschermingseffectbeoordeling</a:t>
            </a:r>
            <a:endParaRPr lang="nl-BE" dirty="0" smtClean="0">
              <a:solidFill>
                <a:srgbClr val="7030A0"/>
              </a:solidFill>
            </a:endParaRPr>
          </a:p>
          <a:p>
            <a:endParaRPr lang="nl-BE" dirty="0"/>
          </a:p>
          <a:p>
            <a:pPr lvl="1"/>
            <a:r>
              <a:rPr lang="nl-BE" dirty="0" smtClean="0"/>
              <a:t>dergelijke </a:t>
            </a:r>
            <a:r>
              <a:rPr lang="nl-BE" dirty="0"/>
              <a:t>beoordeling is in ieder geval verplicht bij </a:t>
            </a:r>
            <a:r>
              <a:rPr lang="nl-BE" dirty="0" err="1"/>
              <a:t>profiling</a:t>
            </a:r>
            <a:r>
              <a:rPr lang="nl-BE" dirty="0"/>
              <a:t>, grootschalige verwerking van bijzondere persoonsgegevens of monitoring van openbare ruimten. Hierbij wordt vastgelegd waarom, op welke manier en hoelang er persoonsgegevens verwerkt worden. Daarbij moeten de aanwezige risico’s in kaart gebracht en beoordeeld worden. In sommige gevallen is het zelfs verplicht om de beoordeling met betrokkenen te </a:t>
            </a:r>
            <a:r>
              <a:rPr lang="nl-BE" dirty="0" smtClean="0"/>
              <a:t>bespreken</a:t>
            </a:r>
            <a:endParaRPr lang="nl-BE" dirty="0"/>
          </a:p>
          <a:p>
            <a:pPr marL="0" indent="0">
              <a:buNone/>
            </a:pPr>
            <a:endParaRPr lang="en-US" dirty="0"/>
          </a:p>
          <a:p>
            <a:endParaRPr lang="en-US"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57</a:t>
            </a:fld>
            <a:endParaRPr lang="en-GB" dirty="0"/>
          </a:p>
        </p:txBody>
      </p:sp>
    </p:spTree>
    <p:extLst>
      <p:ext uri="{BB962C8B-B14F-4D97-AF65-F5344CB8AC3E}">
        <p14:creationId xmlns:p14="http://schemas.microsoft.com/office/powerpoint/2010/main" val="349145043"/>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nl-BE" sz="3200" dirty="0" smtClean="0"/>
              <a:t>8.7. </a:t>
            </a:r>
            <a:r>
              <a:rPr lang="nl-BE" sz="3200" dirty="0" err="1" smtClean="0"/>
              <a:t>Gegevensbeschermingseffectbeoordeling</a:t>
            </a:r>
            <a:endParaRPr lang="en-US" sz="3200" dirty="0"/>
          </a:p>
        </p:txBody>
      </p:sp>
      <p:sp>
        <p:nvSpPr>
          <p:cNvPr id="3" name="Content Placeholder 2"/>
          <p:cNvSpPr>
            <a:spLocks noGrp="1"/>
          </p:cNvSpPr>
          <p:nvPr>
            <p:ph idx="1"/>
          </p:nvPr>
        </p:nvSpPr>
        <p:spPr>
          <a:xfrm>
            <a:off x="467544" y="1268760"/>
            <a:ext cx="8229600" cy="5112568"/>
          </a:xfrm>
        </p:spPr>
        <p:txBody>
          <a:bodyPr>
            <a:normAutofit/>
          </a:bodyPr>
          <a:lstStyle/>
          <a:p>
            <a:r>
              <a:rPr lang="nl-BE" sz="2600" dirty="0" err="1">
                <a:solidFill>
                  <a:srgbClr val="7030A0"/>
                </a:solidFill>
              </a:rPr>
              <a:t>g</a:t>
            </a:r>
            <a:r>
              <a:rPr lang="nl-BE" sz="2600" dirty="0" err="1" smtClean="0">
                <a:solidFill>
                  <a:srgbClr val="7030A0"/>
                </a:solidFill>
              </a:rPr>
              <a:t>egevensbeschermingseffectbeoordeling</a:t>
            </a:r>
            <a:endParaRPr lang="nl-BE" sz="2600" dirty="0" smtClean="0">
              <a:solidFill>
                <a:srgbClr val="7030A0"/>
              </a:solidFill>
            </a:endParaRPr>
          </a:p>
          <a:p>
            <a:endParaRPr lang="nl-BE" dirty="0"/>
          </a:p>
          <a:p>
            <a:pPr lvl="1"/>
            <a:r>
              <a:rPr lang="nl-NL" dirty="0">
                <a:solidFill>
                  <a:prstClr val="black"/>
                </a:solidFill>
              </a:rPr>
              <a:t>de beoordeling bevat ten </a:t>
            </a:r>
            <a:r>
              <a:rPr lang="nl-NL" dirty="0" smtClean="0">
                <a:solidFill>
                  <a:prstClr val="black"/>
                </a:solidFill>
              </a:rPr>
              <a:t>minste</a:t>
            </a:r>
            <a:endParaRPr lang="nl-NL" dirty="0">
              <a:solidFill>
                <a:prstClr val="black"/>
              </a:solidFill>
            </a:endParaRPr>
          </a:p>
          <a:p>
            <a:pPr lvl="2"/>
            <a:r>
              <a:rPr lang="nl-NL" dirty="0">
                <a:solidFill>
                  <a:srgbClr val="000000"/>
                </a:solidFill>
                <a:latin typeface="+mj-lt"/>
              </a:rPr>
              <a:t>een systematische beschrijving van de beoogde verwerkingen en de verwerkingsdoeleinden </a:t>
            </a:r>
            <a:endParaRPr lang="fr-FR" dirty="0">
              <a:solidFill>
                <a:prstClr val="black"/>
              </a:solidFill>
              <a:latin typeface="+mj-lt"/>
            </a:endParaRPr>
          </a:p>
          <a:p>
            <a:pPr lvl="2"/>
            <a:r>
              <a:rPr lang="nl-NL" dirty="0">
                <a:solidFill>
                  <a:srgbClr val="000000"/>
                </a:solidFill>
                <a:latin typeface="+mj-lt"/>
              </a:rPr>
              <a:t>een beoordeling van de noodzaak en de evenredigheid van de verwerkingen met betrekking tot de doeleinden</a:t>
            </a:r>
            <a:endParaRPr lang="fr-FR" dirty="0">
              <a:solidFill>
                <a:prstClr val="black"/>
              </a:solidFill>
              <a:latin typeface="+mj-lt"/>
            </a:endParaRPr>
          </a:p>
          <a:p>
            <a:pPr lvl="2"/>
            <a:r>
              <a:rPr lang="nl-NL" dirty="0">
                <a:solidFill>
                  <a:srgbClr val="000000"/>
                </a:solidFill>
                <a:latin typeface="+mj-lt"/>
              </a:rPr>
              <a:t>een beoordeling van de bedoelde risico's voor de rechten en vrijheden van betrokkenen </a:t>
            </a:r>
          </a:p>
          <a:p>
            <a:pPr lvl="2"/>
            <a:r>
              <a:rPr lang="nl-NL" dirty="0">
                <a:solidFill>
                  <a:srgbClr val="000000"/>
                </a:solidFill>
                <a:latin typeface="+mj-lt"/>
              </a:rPr>
              <a:t>de beoogde maatregelen om de risico's aan te pakken </a:t>
            </a:r>
            <a:endParaRPr lang="nl-NL" dirty="0" smtClean="0">
              <a:solidFill>
                <a:srgbClr val="000000"/>
              </a:solidFill>
              <a:latin typeface="+mj-lt"/>
            </a:endParaRPr>
          </a:p>
          <a:p>
            <a:pPr lvl="2"/>
            <a:endParaRPr lang="fr-FR" dirty="0">
              <a:solidFill>
                <a:prstClr val="black"/>
              </a:solidFill>
              <a:latin typeface="+mj-lt"/>
            </a:endParaRPr>
          </a:p>
          <a:p>
            <a:pPr lvl="1"/>
            <a:r>
              <a:rPr lang="nl-NL" dirty="0">
                <a:solidFill>
                  <a:prstClr val="black"/>
                </a:solidFill>
              </a:rPr>
              <a:t>de toezichthoudende autoriteit stelt een lijst op van het soort verwerkingen waarvoor een </a:t>
            </a:r>
            <a:r>
              <a:rPr lang="nl-NL" dirty="0" err="1" smtClean="0">
                <a:solidFill>
                  <a:prstClr val="black"/>
                </a:solidFill>
              </a:rPr>
              <a:t>gegevensbeschermingseffectbeoordeling</a:t>
            </a:r>
            <a:r>
              <a:rPr lang="nl-NL" dirty="0" smtClean="0">
                <a:solidFill>
                  <a:prstClr val="black"/>
                </a:solidFill>
              </a:rPr>
              <a:t> vereist is </a:t>
            </a:r>
            <a:r>
              <a:rPr lang="nl-NL" dirty="0">
                <a:solidFill>
                  <a:prstClr val="black"/>
                </a:solidFill>
              </a:rPr>
              <a:t>en maakt deze </a:t>
            </a:r>
            <a:r>
              <a:rPr lang="nl-NL" dirty="0" smtClean="0">
                <a:solidFill>
                  <a:prstClr val="black"/>
                </a:solidFill>
              </a:rPr>
              <a:t>openbaar</a:t>
            </a:r>
          </a:p>
          <a:p>
            <a:pPr lvl="1"/>
            <a:endParaRPr lang="nl-NL" dirty="0">
              <a:solidFill>
                <a:prstClr val="black"/>
              </a:solidFill>
            </a:endParaRPr>
          </a:p>
          <a:p>
            <a:pPr marL="0" indent="0">
              <a:buNone/>
            </a:pPr>
            <a:endParaRPr lang="en-US" dirty="0"/>
          </a:p>
          <a:p>
            <a:endParaRPr lang="en-US"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solidFill>
                  <a:prstClr val="white">
                    <a:lumMod val="50000"/>
                  </a:prstClr>
                </a:solidFill>
              </a:rPr>
              <a:pPr>
                <a:defRPr/>
              </a:pPr>
              <a:t>58</a:t>
            </a:fld>
            <a:endParaRPr lang="en-GB" dirty="0">
              <a:solidFill>
                <a:prstClr val="white">
                  <a:lumMod val="50000"/>
                </a:prstClr>
              </a:solidFill>
            </a:endParaRPr>
          </a:p>
        </p:txBody>
      </p:sp>
    </p:spTree>
    <p:extLst>
      <p:ext uri="{BB962C8B-B14F-4D97-AF65-F5344CB8AC3E}">
        <p14:creationId xmlns:p14="http://schemas.microsoft.com/office/powerpoint/2010/main" val="3004939350"/>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nl-BE" sz="3200" dirty="0" smtClean="0"/>
              <a:t>8.7. </a:t>
            </a:r>
            <a:r>
              <a:rPr lang="nl-BE" sz="3200" dirty="0" err="1" smtClean="0"/>
              <a:t>Gegevensbeschermingseffectbeoordeling</a:t>
            </a:r>
            <a:endParaRPr lang="en-US" sz="3200" dirty="0"/>
          </a:p>
        </p:txBody>
      </p:sp>
      <p:sp>
        <p:nvSpPr>
          <p:cNvPr id="3" name="Content Placeholder 2"/>
          <p:cNvSpPr>
            <a:spLocks noGrp="1"/>
          </p:cNvSpPr>
          <p:nvPr>
            <p:ph idx="1"/>
          </p:nvPr>
        </p:nvSpPr>
        <p:spPr>
          <a:xfrm>
            <a:off x="467544" y="1268760"/>
            <a:ext cx="8229600" cy="5112568"/>
          </a:xfrm>
        </p:spPr>
        <p:txBody>
          <a:bodyPr>
            <a:normAutofit lnSpcReduction="10000"/>
          </a:bodyPr>
          <a:lstStyle/>
          <a:p>
            <a:pPr>
              <a:buFont typeface="Arial" panose="020B0604020202020204" pitchFamily="34" charset="0"/>
              <a:buChar char="•"/>
            </a:pPr>
            <a:endParaRPr lang="nl-BE" dirty="0" smtClean="0"/>
          </a:p>
          <a:p>
            <a:pPr>
              <a:buFont typeface="Arial" panose="020B0604020202020204" pitchFamily="34" charset="0"/>
              <a:buChar char="•"/>
            </a:pPr>
            <a:r>
              <a:rPr lang="nl-BE" dirty="0" err="1">
                <a:solidFill>
                  <a:srgbClr val="7030A0"/>
                </a:solidFill>
              </a:rPr>
              <a:t>g</a:t>
            </a:r>
            <a:r>
              <a:rPr lang="nl-BE" dirty="0" err="1" smtClean="0">
                <a:solidFill>
                  <a:srgbClr val="7030A0"/>
                </a:solidFill>
              </a:rPr>
              <a:t>egevensbeschermingseffectbeoordeling</a:t>
            </a:r>
            <a:endParaRPr lang="nl-BE" dirty="0" smtClean="0">
              <a:solidFill>
                <a:srgbClr val="7030A0"/>
              </a:solidFill>
            </a:endParaRPr>
          </a:p>
          <a:p>
            <a:pPr>
              <a:buFont typeface="Arial" panose="020B0604020202020204" pitchFamily="34" charset="0"/>
              <a:buChar char="•"/>
            </a:pPr>
            <a:endParaRPr lang="nl-BE" dirty="0" smtClean="0"/>
          </a:p>
          <a:p>
            <a:pPr lvl="1"/>
            <a:r>
              <a:rPr lang="nl-BE" dirty="0"/>
              <a:t>nieuwe </a:t>
            </a:r>
            <a:r>
              <a:rPr lang="nl-BE" dirty="0" smtClean="0"/>
              <a:t>effectbeoordeling niet noodzakelijk wanneer verwerking </a:t>
            </a:r>
            <a:r>
              <a:rPr lang="nl-NL" dirty="0" smtClean="0"/>
              <a:t>gerechtvaardigd wordt </a:t>
            </a:r>
            <a:r>
              <a:rPr lang="nl-NL" dirty="0"/>
              <a:t>door de noodzaak een wettelijke verplichting na te leven of </a:t>
            </a:r>
            <a:r>
              <a:rPr lang="nl-NL" dirty="0" smtClean="0"/>
              <a:t>wordt </a:t>
            </a:r>
            <a:r>
              <a:rPr lang="nl-NL" dirty="0"/>
              <a:t>uitgevoerd in het </a:t>
            </a:r>
            <a:r>
              <a:rPr lang="nl-NL" dirty="0" smtClean="0"/>
              <a:t>algemeen belang indien </a:t>
            </a:r>
            <a:r>
              <a:rPr lang="nl-NL" dirty="0"/>
              <a:t>deze reeds werd uitgevoerd bij de goedkeuring van de wettelijke </a:t>
            </a:r>
            <a:r>
              <a:rPr lang="nl-NL" dirty="0" smtClean="0"/>
              <a:t>basis</a:t>
            </a:r>
          </a:p>
          <a:p>
            <a:pPr lvl="1"/>
            <a:endParaRPr lang="nl-BE" dirty="0" smtClean="0"/>
          </a:p>
          <a:p>
            <a:pPr lvl="1"/>
            <a:r>
              <a:rPr lang="nl-NL" dirty="0"/>
              <a:t>n</a:t>
            </a:r>
            <a:r>
              <a:rPr lang="nl-NL" dirty="0" smtClean="0"/>
              <a:t>iet verplicht </a:t>
            </a:r>
            <a:r>
              <a:rPr lang="nl-NL" dirty="0"/>
              <a:t>als het gaat om de verwerking van persoonsgegevens van patiënten of cliënten door een individuele arts, een andere zorgprofessional of door een </a:t>
            </a:r>
            <a:r>
              <a:rPr lang="nl-NL" dirty="0" smtClean="0"/>
              <a:t>advocaat</a:t>
            </a:r>
          </a:p>
          <a:p>
            <a:pPr lvl="1"/>
            <a:endParaRPr lang="nl-NL" dirty="0" smtClean="0"/>
          </a:p>
          <a:p>
            <a:pPr lvl="1"/>
            <a:r>
              <a:rPr lang="nl-NL" dirty="0"/>
              <a:t>de toezichthoudende autoriteit kan ook een lijst opstellen en openbaar maken van het soort verwerking waarvoor geen </a:t>
            </a:r>
            <a:r>
              <a:rPr lang="nl-NL" dirty="0" err="1"/>
              <a:t>gegevensbeschermingseffectbeoordeling</a:t>
            </a:r>
            <a:r>
              <a:rPr lang="nl-NL" dirty="0"/>
              <a:t> is vereist</a:t>
            </a:r>
          </a:p>
          <a:p>
            <a:pPr lvl="1"/>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solidFill>
                  <a:prstClr val="white">
                    <a:lumMod val="50000"/>
                  </a:prstClr>
                </a:solidFill>
              </a:rPr>
              <a:pPr>
                <a:defRPr/>
              </a:pPr>
              <a:t>59</a:t>
            </a:fld>
            <a:endParaRPr lang="en-GB" dirty="0">
              <a:solidFill>
                <a:prstClr val="white">
                  <a:lumMod val="50000"/>
                </a:prstClr>
              </a:solidFill>
            </a:endParaRPr>
          </a:p>
        </p:txBody>
      </p:sp>
    </p:spTree>
    <p:extLst>
      <p:ext uri="{BB962C8B-B14F-4D97-AF65-F5344CB8AC3E}">
        <p14:creationId xmlns:p14="http://schemas.microsoft.com/office/powerpoint/2010/main" val="39466820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dirty="0" smtClean="0"/>
              <a:t>1. </a:t>
            </a:r>
            <a:r>
              <a:rPr lang="fr-BE" dirty="0" err="1" smtClean="0"/>
              <a:t>Algemeen</a:t>
            </a:r>
            <a:endParaRPr lang="en-US" dirty="0"/>
          </a:p>
        </p:txBody>
      </p:sp>
      <p:sp>
        <p:nvSpPr>
          <p:cNvPr id="3" name="Content Placeholder 2"/>
          <p:cNvSpPr>
            <a:spLocks noGrp="1"/>
          </p:cNvSpPr>
          <p:nvPr>
            <p:ph idx="1"/>
          </p:nvPr>
        </p:nvSpPr>
        <p:spPr/>
        <p:txBody>
          <a:bodyPr>
            <a:normAutofit/>
          </a:bodyPr>
          <a:lstStyle/>
          <a:p>
            <a:pPr>
              <a:lnSpc>
                <a:spcPct val="90000"/>
              </a:lnSpc>
            </a:pPr>
            <a:endParaRPr lang="nl-NL" altLang="en-US" dirty="0" smtClean="0">
              <a:solidFill>
                <a:srgbClr val="000000"/>
              </a:solidFill>
              <a:cs typeface="Arial" charset="0"/>
              <a:sym typeface="Arial" charset="0"/>
            </a:endParaRPr>
          </a:p>
          <a:p>
            <a:pPr>
              <a:lnSpc>
                <a:spcPct val="90000"/>
              </a:lnSpc>
            </a:pPr>
            <a:r>
              <a:rPr lang="nl-NL" altLang="en-US" dirty="0">
                <a:solidFill>
                  <a:srgbClr val="000000"/>
                </a:solidFill>
                <a:cs typeface="Arial" charset="0"/>
                <a:sym typeface="Arial" charset="0"/>
              </a:rPr>
              <a:t>n</a:t>
            </a:r>
            <a:r>
              <a:rPr lang="nl-NL" altLang="en-US" dirty="0" smtClean="0">
                <a:solidFill>
                  <a:srgbClr val="000000"/>
                </a:solidFill>
                <a:cs typeface="Arial" charset="0"/>
                <a:sym typeface="Arial" charset="0"/>
              </a:rPr>
              <a:t>a </a:t>
            </a:r>
            <a:r>
              <a:rPr lang="nl-NL" altLang="en-US" dirty="0">
                <a:solidFill>
                  <a:srgbClr val="000000"/>
                </a:solidFill>
                <a:cs typeface="Arial" charset="0"/>
                <a:sym typeface="Arial" charset="0"/>
              </a:rPr>
              <a:t>vier jaar onderhandelen </a:t>
            </a:r>
            <a:r>
              <a:rPr lang="nl-NL" altLang="en-US" dirty="0" smtClean="0">
                <a:solidFill>
                  <a:srgbClr val="000000"/>
                </a:solidFill>
                <a:cs typeface="Arial" charset="0"/>
                <a:sym typeface="Arial" charset="0"/>
              </a:rPr>
              <a:t>akkoord bereikt </a:t>
            </a:r>
            <a:r>
              <a:rPr lang="nl-NL" altLang="en-US" dirty="0">
                <a:solidFill>
                  <a:srgbClr val="000000"/>
                </a:solidFill>
                <a:cs typeface="Arial" charset="0"/>
                <a:sym typeface="Arial" charset="0"/>
              </a:rPr>
              <a:t>tussen de Raad, de Europese Commissie en het Europees Parlement over een nieuwe verordening op </a:t>
            </a:r>
            <a:r>
              <a:rPr lang="nl-NL" altLang="en-US" dirty="0" smtClean="0">
                <a:solidFill>
                  <a:srgbClr val="000000"/>
                </a:solidFill>
                <a:cs typeface="Arial" charset="0"/>
                <a:sym typeface="Arial" charset="0"/>
              </a:rPr>
              <a:t>het vlak </a:t>
            </a:r>
            <a:r>
              <a:rPr lang="nl-NL" altLang="en-US" dirty="0">
                <a:solidFill>
                  <a:srgbClr val="000000"/>
                </a:solidFill>
                <a:cs typeface="Arial" charset="0"/>
                <a:sym typeface="Arial" charset="0"/>
              </a:rPr>
              <a:t>van de bescherming van </a:t>
            </a:r>
            <a:r>
              <a:rPr lang="nl-NL" altLang="en-US" dirty="0" smtClean="0">
                <a:solidFill>
                  <a:srgbClr val="000000"/>
                </a:solidFill>
                <a:cs typeface="Arial" charset="0"/>
                <a:sym typeface="Arial" charset="0"/>
              </a:rPr>
              <a:t>persoonsgegevens</a:t>
            </a:r>
          </a:p>
          <a:p>
            <a:pPr marL="0" indent="0">
              <a:lnSpc>
                <a:spcPct val="90000"/>
              </a:lnSpc>
              <a:buNone/>
            </a:pPr>
            <a:endParaRPr lang="nl-NL" altLang="en-US" dirty="0" smtClean="0">
              <a:solidFill>
                <a:srgbClr val="000000"/>
              </a:solidFill>
              <a:cs typeface="Arial" charset="0"/>
              <a:sym typeface="Arial" charset="0"/>
            </a:endParaRPr>
          </a:p>
          <a:p>
            <a:pPr>
              <a:lnSpc>
                <a:spcPct val="90000"/>
              </a:lnSpc>
            </a:pPr>
            <a:r>
              <a:rPr lang="nl-NL" altLang="en-US" dirty="0">
                <a:solidFill>
                  <a:srgbClr val="000000"/>
                </a:solidFill>
                <a:cs typeface="Arial" charset="0"/>
                <a:sym typeface="Arial" charset="0"/>
              </a:rPr>
              <a:t>b</a:t>
            </a:r>
            <a:r>
              <a:rPr lang="nl-NL" altLang="en-US" dirty="0" smtClean="0">
                <a:solidFill>
                  <a:srgbClr val="000000"/>
                </a:solidFill>
                <a:cs typeface="Arial" charset="0"/>
                <a:sym typeface="Arial" charset="0"/>
              </a:rPr>
              <a:t>ezorgdheden </a:t>
            </a:r>
            <a:r>
              <a:rPr lang="nl-NL" altLang="en-US" dirty="0">
                <a:solidFill>
                  <a:srgbClr val="000000"/>
                </a:solidFill>
                <a:cs typeface="Arial" charset="0"/>
                <a:sym typeface="Arial" charset="0"/>
              </a:rPr>
              <a:t>van de Belgische </a:t>
            </a:r>
            <a:r>
              <a:rPr lang="nl-NL" altLang="en-US" dirty="0" smtClean="0">
                <a:solidFill>
                  <a:srgbClr val="000000"/>
                </a:solidFill>
                <a:cs typeface="Arial" charset="0"/>
                <a:sym typeface="Arial" charset="0"/>
              </a:rPr>
              <a:t>sociale- </a:t>
            </a:r>
            <a:r>
              <a:rPr lang="nl-NL" altLang="en-US" dirty="0">
                <a:solidFill>
                  <a:srgbClr val="000000"/>
                </a:solidFill>
                <a:cs typeface="Arial" charset="0"/>
                <a:sym typeface="Arial" charset="0"/>
              </a:rPr>
              <a:t>en gezondheidssector werden gedurende deze vier jaar van intensieve onderhandelingen steeds opgenomen in het </a:t>
            </a:r>
            <a:r>
              <a:rPr lang="nl-NL" altLang="en-US" dirty="0" smtClean="0">
                <a:solidFill>
                  <a:srgbClr val="000000"/>
                </a:solidFill>
                <a:cs typeface="Arial" charset="0"/>
                <a:sym typeface="Arial" charset="0"/>
              </a:rPr>
              <a:t>onderhandelingsmandaat</a:t>
            </a:r>
          </a:p>
          <a:p>
            <a:pPr>
              <a:lnSpc>
                <a:spcPct val="90000"/>
              </a:lnSpc>
            </a:pPr>
            <a:endParaRPr lang="nl-NL" altLang="en-US" dirty="0" smtClean="0">
              <a:solidFill>
                <a:srgbClr val="000000"/>
              </a:solidFill>
              <a:cs typeface="Arial" charset="0"/>
              <a:sym typeface="Arial" charset="0"/>
            </a:endParaRPr>
          </a:p>
          <a:p>
            <a:pPr lvl="1">
              <a:lnSpc>
                <a:spcPct val="90000"/>
              </a:lnSpc>
            </a:pPr>
            <a:r>
              <a:rPr lang="nl-NL" altLang="en-US" dirty="0" smtClean="0">
                <a:solidFill>
                  <a:srgbClr val="000000"/>
                </a:solidFill>
                <a:cs typeface="Arial" charset="0"/>
                <a:sym typeface="Arial" charset="0"/>
              </a:rPr>
              <a:t>evolutie naar een uitvoerbare tekst met waarborg van belangrijkste principes </a:t>
            </a:r>
          </a:p>
          <a:p>
            <a:pPr lvl="1">
              <a:lnSpc>
                <a:spcPct val="90000"/>
              </a:lnSpc>
            </a:pPr>
            <a:r>
              <a:rPr lang="nl-NL" altLang="en-US" dirty="0" smtClean="0">
                <a:solidFill>
                  <a:srgbClr val="7030A0"/>
                </a:solidFill>
                <a:cs typeface="Arial" charset="0"/>
                <a:sym typeface="Arial" charset="0"/>
              </a:rPr>
              <a:t>nieuwe aspecten worden in de presentatie in kleur aangegeven</a:t>
            </a:r>
            <a:endParaRPr lang="nl-NL" altLang="en-US" dirty="0" smtClean="0">
              <a:solidFill>
                <a:srgbClr val="000000"/>
              </a:solidFill>
              <a:cs typeface="Arial" charset="0"/>
              <a:sym typeface="Arial" charset="0"/>
            </a:endParaRPr>
          </a:p>
          <a:p>
            <a:pPr marL="0" indent="0">
              <a:lnSpc>
                <a:spcPct val="90000"/>
              </a:lnSpc>
              <a:buNone/>
            </a:pPr>
            <a:endParaRPr lang="nl-NL" altLang="en-US" dirty="0" smtClean="0">
              <a:solidFill>
                <a:srgbClr val="000000"/>
              </a:solidFill>
              <a:cs typeface="Arial" charset="0"/>
              <a:sym typeface="Arial" charset="0"/>
            </a:endParaRPr>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6</a:t>
            </a:fld>
            <a:endParaRPr lang="en-GB" dirty="0"/>
          </a:p>
        </p:txBody>
      </p:sp>
    </p:spTree>
    <p:extLst>
      <p:ext uri="{BB962C8B-B14F-4D97-AF65-F5344CB8AC3E}">
        <p14:creationId xmlns:p14="http://schemas.microsoft.com/office/powerpoint/2010/main" val="1077512067"/>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nl-NL" sz="3600" dirty="0" smtClean="0"/>
              <a:t>8.8. </a:t>
            </a:r>
            <a:r>
              <a:rPr lang="nl-NL" sz="3600" dirty="0"/>
              <a:t>T</a:t>
            </a:r>
            <a:r>
              <a:rPr lang="nl-NL" sz="3600" dirty="0" smtClean="0"/>
              <a:t>oezichthoudende autoriteit</a:t>
            </a:r>
            <a:endParaRPr lang="en-US" sz="3600" dirty="0"/>
          </a:p>
        </p:txBody>
      </p:sp>
      <p:sp>
        <p:nvSpPr>
          <p:cNvPr id="3" name="Content Placeholder 2"/>
          <p:cNvSpPr>
            <a:spLocks noGrp="1"/>
          </p:cNvSpPr>
          <p:nvPr>
            <p:ph idx="1"/>
          </p:nvPr>
        </p:nvSpPr>
        <p:spPr/>
        <p:txBody>
          <a:bodyPr>
            <a:normAutofit/>
          </a:bodyPr>
          <a:lstStyle/>
          <a:p>
            <a:endParaRPr lang="nl-BE" sz="2000" dirty="0" smtClean="0"/>
          </a:p>
          <a:p>
            <a:endParaRPr lang="nl-BE" sz="2000" dirty="0" smtClean="0"/>
          </a:p>
          <a:p>
            <a:r>
              <a:rPr lang="nl-BE" dirty="0" smtClean="0">
                <a:solidFill>
                  <a:srgbClr val="7030A0"/>
                </a:solidFill>
              </a:rPr>
              <a:t>voorafgaande </a:t>
            </a:r>
            <a:r>
              <a:rPr lang="nl-BE" dirty="0">
                <a:solidFill>
                  <a:srgbClr val="7030A0"/>
                </a:solidFill>
              </a:rPr>
              <a:t>raadpleging </a:t>
            </a:r>
            <a:r>
              <a:rPr lang="nl-BE" dirty="0" smtClean="0">
                <a:solidFill>
                  <a:srgbClr val="7030A0"/>
                </a:solidFill>
              </a:rPr>
              <a:t>toezichthoudende autoriteit</a:t>
            </a:r>
          </a:p>
          <a:p>
            <a:endParaRPr lang="nl-BE" dirty="0">
              <a:solidFill>
                <a:srgbClr val="7030A0"/>
              </a:solidFill>
            </a:endParaRPr>
          </a:p>
          <a:p>
            <a:pPr lvl="1"/>
            <a:r>
              <a:rPr lang="nl-BE" dirty="0" smtClean="0"/>
              <a:t>wanneer </a:t>
            </a:r>
            <a:r>
              <a:rPr lang="nl-BE" dirty="0"/>
              <a:t>uit een </a:t>
            </a:r>
            <a:r>
              <a:rPr lang="nl-BE" dirty="0" err="1"/>
              <a:t>gegevensbeschermingseffectbeoordeling</a:t>
            </a:r>
            <a:r>
              <a:rPr lang="nl-BE" dirty="0"/>
              <a:t> </a:t>
            </a:r>
            <a:r>
              <a:rPr lang="nl-BE" dirty="0" smtClean="0"/>
              <a:t>blijkt </a:t>
            </a:r>
            <a:r>
              <a:rPr lang="nl-BE" dirty="0"/>
              <a:t>dat de verwerking </a:t>
            </a:r>
            <a:r>
              <a:rPr lang="nl-BE" u="sng" dirty="0"/>
              <a:t>een hoog risico</a:t>
            </a:r>
            <a:r>
              <a:rPr lang="nl-BE" dirty="0"/>
              <a:t> zou opleveren indien de verwerkingsverantwoordelijke geen maatregelen neemt om het risico te beperken, raadpleegt de verwerkingsverantwoordelijke voorafgaand aan de verwerking de toezichthoudende </a:t>
            </a:r>
            <a:r>
              <a:rPr lang="nl-BE" dirty="0" smtClean="0"/>
              <a:t>autoriteit</a:t>
            </a:r>
            <a:endParaRPr lang="en-US" dirty="0"/>
          </a:p>
          <a:p>
            <a:pPr marL="0" indent="0">
              <a:buNone/>
            </a:pPr>
            <a:endParaRPr lang="en-US" sz="2000" dirty="0">
              <a:solidFill>
                <a:srgbClr val="7030A0"/>
              </a:solidFill>
            </a:endParaRPr>
          </a:p>
          <a:p>
            <a:r>
              <a:rPr lang="nl-NL" dirty="0">
                <a:solidFill>
                  <a:srgbClr val="7030A0"/>
                </a:solidFill>
              </a:rPr>
              <a:t>nieuwe verplichting voor de verwerkingsverantwoordelijke en de verwerker tot medewerking met de toezichthoudende autoriteit indien deze daarom vraagt</a:t>
            </a:r>
          </a:p>
          <a:p>
            <a:endParaRPr lang="en-US" dirty="0"/>
          </a:p>
        </p:txBody>
      </p:sp>
      <p:sp>
        <p:nvSpPr>
          <p:cNvPr id="4" name="Slide Number Placeholder 3"/>
          <p:cNvSpPr>
            <a:spLocks noGrp="1"/>
          </p:cNvSpPr>
          <p:nvPr>
            <p:ph type="sldNum" sz="quarter" idx="10"/>
          </p:nvPr>
        </p:nvSpPr>
        <p:spPr/>
        <p:txBody>
          <a:bodyPr/>
          <a:lstStyle/>
          <a:p>
            <a:pPr>
              <a:defRPr/>
            </a:pPr>
            <a:fld id="{7A7F1E79-8225-48A0-95BD-5254C3720E2D}" type="slidenum">
              <a:rPr lang="en-GB" smtClean="0">
                <a:solidFill>
                  <a:prstClr val="white">
                    <a:lumMod val="50000"/>
                  </a:prstClr>
                </a:solidFill>
              </a:rPr>
              <a:pPr>
                <a:defRPr/>
              </a:pPr>
              <a:t>60</a:t>
            </a:fld>
            <a:endParaRPr lang="en-GB" dirty="0">
              <a:solidFill>
                <a:prstClr val="white">
                  <a:lumMod val="50000"/>
                </a:prstClr>
              </a:solidFill>
            </a:endParaRPr>
          </a:p>
        </p:txBody>
      </p:sp>
    </p:spTree>
    <p:extLst>
      <p:ext uri="{BB962C8B-B14F-4D97-AF65-F5344CB8AC3E}">
        <p14:creationId xmlns:p14="http://schemas.microsoft.com/office/powerpoint/2010/main" val="2137942151"/>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nl-NL" dirty="0" smtClean="0"/>
              <a:t>8.8. Toezichthoudende autoriteit</a:t>
            </a:r>
            <a:endParaRPr lang="en-US" dirty="0"/>
          </a:p>
        </p:txBody>
      </p:sp>
      <p:sp>
        <p:nvSpPr>
          <p:cNvPr id="3" name="Content Placeholder 2"/>
          <p:cNvSpPr>
            <a:spLocks noGrp="1"/>
          </p:cNvSpPr>
          <p:nvPr>
            <p:ph idx="1"/>
          </p:nvPr>
        </p:nvSpPr>
        <p:spPr/>
        <p:txBody>
          <a:bodyPr>
            <a:normAutofit/>
          </a:bodyPr>
          <a:lstStyle/>
          <a:p>
            <a:endParaRPr lang="nl-BE" sz="2000" dirty="0" smtClean="0"/>
          </a:p>
          <a:p>
            <a:r>
              <a:rPr lang="nl-BE" dirty="0"/>
              <a:t>d</a:t>
            </a:r>
            <a:r>
              <a:rPr lang="nl-BE" dirty="0" smtClean="0"/>
              <a:t>e </a:t>
            </a:r>
            <a:r>
              <a:rPr lang="nl-BE" u="sng" dirty="0"/>
              <a:t>sectorale comités</a:t>
            </a:r>
            <a:r>
              <a:rPr lang="nl-BE" dirty="0"/>
              <a:t> </a:t>
            </a:r>
            <a:r>
              <a:rPr lang="nl-BE" dirty="0" smtClean="0"/>
              <a:t>worden </a:t>
            </a:r>
            <a:r>
              <a:rPr lang="nl-BE" dirty="0"/>
              <a:t>in principe </a:t>
            </a:r>
            <a:r>
              <a:rPr lang="nl-BE" dirty="0" smtClean="0"/>
              <a:t>behouden, </a:t>
            </a:r>
            <a:r>
              <a:rPr lang="nl-BE" dirty="0"/>
              <a:t>inclusief de nationale bepalingen </a:t>
            </a:r>
            <a:r>
              <a:rPr lang="nl-BE" dirty="0" smtClean="0"/>
              <a:t>hierrond</a:t>
            </a:r>
          </a:p>
          <a:p>
            <a:pPr marL="0" indent="0">
              <a:buNone/>
            </a:pPr>
            <a:endParaRPr lang="nl-BE" sz="2000" dirty="0"/>
          </a:p>
          <a:p>
            <a:pPr lvl="1"/>
            <a:r>
              <a:rPr lang="nl-BE" dirty="0"/>
              <a:t>de verwerkingsverantwoordelijken kunnen er lidstaatrechtelijk toe worden verplicht overleg met de toezichthoudende autoriteit te plegen en om haar voorafgaande toestemming te verzoeken wanneer zij met het oog op de vervulling van een taak van algemeen belang verwerken, onder meer wanneer </a:t>
            </a:r>
            <a:r>
              <a:rPr lang="nl-BE" dirty="0" smtClean="0"/>
              <a:t>de verwerking </a:t>
            </a:r>
            <a:r>
              <a:rPr lang="nl-BE" dirty="0"/>
              <a:t>verband houdt met sociale bescherming en </a:t>
            </a:r>
            <a:r>
              <a:rPr lang="nl-BE" dirty="0" smtClean="0"/>
              <a:t>volksgezondheid</a:t>
            </a:r>
          </a:p>
          <a:p>
            <a:pPr lvl="1"/>
            <a:r>
              <a:rPr lang="nl-NL" dirty="0" smtClean="0"/>
              <a:t>de </a:t>
            </a:r>
            <a:r>
              <a:rPr lang="nl-NL" dirty="0"/>
              <a:t>wetgever </a:t>
            </a:r>
            <a:r>
              <a:rPr lang="nl-NL" dirty="0" smtClean="0"/>
              <a:t>dient zich </a:t>
            </a:r>
            <a:r>
              <a:rPr lang="nl-NL" dirty="0"/>
              <a:t>uit te </a:t>
            </a:r>
            <a:r>
              <a:rPr lang="nl-NL" dirty="0" smtClean="0"/>
              <a:t>spreken over de toekomst van de sectorale comités:</a:t>
            </a:r>
            <a:r>
              <a:rPr lang="nl-BE" dirty="0" smtClean="0"/>
              <a:t> </a:t>
            </a:r>
            <a:r>
              <a:rPr lang="nl-BE" dirty="0"/>
              <a:t>taken, onafhankelijkheid van de leden, aanstelling, enz. worden wettelijk </a:t>
            </a:r>
            <a:r>
              <a:rPr lang="nl-BE" dirty="0" smtClean="0"/>
              <a:t>vastgelegd</a:t>
            </a:r>
          </a:p>
          <a:p>
            <a:pPr lvl="1"/>
            <a:endParaRPr lang="nl-BE" dirty="0" smtClean="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61</a:t>
            </a:fld>
            <a:endParaRPr lang="en-GB" dirty="0"/>
          </a:p>
        </p:txBody>
      </p:sp>
    </p:spTree>
    <p:extLst>
      <p:ext uri="{BB962C8B-B14F-4D97-AF65-F5344CB8AC3E}">
        <p14:creationId xmlns:p14="http://schemas.microsoft.com/office/powerpoint/2010/main" val="2083244227"/>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8.8. </a:t>
            </a:r>
            <a:r>
              <a:rPr lang="en-US" dirty="0" err="1" smtClean="0"/>
              <a:t>Toezichthoudende</a:t>
            </a:r>
            <a:r>
              <a:rPr lang="en-US" dirty="0" smtClean="0"/>
              <a:t> </a:t>
            </a:r>
            <a:r>
              <a:rPr lang="en-US" dirty="0" err="1" smtClean="0"/>
              <a:t>autoriteit</a:t>
            </a:r>
            <a:endParaRPr lang="en-US" dirty="0"/>
          </a:p>
        </p:txBody>
      </p:sp>
      <p:sp>
        <p:nvSpPr>
          <p:cNvPr id="3" name="Content Placeholder 2"/>
          <p:cNvSpPr>
            <a:spLocks noGrp="1"/>
          </p:cNvSpPr>
          <p:nvPr>
            <p:ph idx="1"/>
          </p:nvPr>
        </p:nvSpPr>
        <p:spPr/>
        <p:txBody>
          <a:bodyPr>
            <a:normAutofit/>
          </a:bodyPr>
          <a:lstStyle/>
          <a:p>
            <a:endParaRPr lang="nl-BE" dirty="0" smtClean="0"/>
          </a:p>
          <a:p>
            <a:r>
              <a:rPr lang="nl-BE" dirty="0" smtClean="0"/>
              <a:t>absolute noodzaak behoud sectorale comités</a:t>
            </a:r>
          </a:p>
          <a:p>
            <a:endParaRPr lang="nl-BE" dirty="0" smtClean="0"/>
          </a:p>
          <a:p>
            <a:pPr lvl="1"/>
            <a:r>
              <a:rPr lang="nl-BE" sz="1900" dirty="0">
                <a:solidFill>
                  <a:prstClr val="black"/>
                </a:solidFill>
              </a:rPr>
              <a:t>belangrijke kritische succesfactor voor </a:t>
            </a:r>
            <a:r>
              <a:rPr lang="nl-NL" sz="1900" dirty="0" smtClean="0">
                <a:solidFill>
                  <a:prstClr val="black"/>
                </a:solidFill>
              </a:rPr>
              <a:t>de </a:t>
            </a:r>
            <a:r>
              <a:rPr lang="nl-NL" sz="1900" dirty="0">
                <a:solidFill>
                  <a:prstClr val="black"/>
                </a:solidFill>
              </a:rPr>
              <a:t>informatisering van de sociale en de gezondheidssector</a:t>
            </a:r>
          </a:p>
          <a:p>
            <a:pPr lvl="1"/>
            <a:r>
              <a:rPr lang="nl-NL" sz="1900" dirty="0">
                <a:solidFill>
                  <a:prstClr val="black"/>
                </a:solidFill>
              </a:rPr>
              <a:t>normatieve </a:t>
            </a:r>
            <a:r>
              <a:rPr lang="nl-NL" sz="1900" dirty="0" smtClean="0">
                <a:solidFill>
                  <a:prstClr val="black"/>
                </a:solidFill>
              </a:rPr>
              <a:t>bevoegdheid (in overeenstemming met de verordening): </a:t>
            </a:r>
            <a:r>
              <a:rPr lang="nl-NL" sz="1900" dirty="0">
                <a:solidFill>
                  <a:prstClr val="black"/>
                </a:solidFill>
              </a:rPr>
              <a:t>er is een breed begrip van “wet” </a:t>
            </a:r>
            <a:r>
              <a:rPr lang="nl-NL" sz="1900" dirty="0" smtClean="0">
                <a:solidFill>
                  <a:prstClr val="black"/>
                </a:solidFill>
              </a:rPr>
              <a:t>dat </a:t>
            </a:r>
            <a:r>
              <a:rPr lang="nl-NL" sz="1900" dirty="0">
                <a:solidFill>
                  <a:prstClr val="black"/>
                </a:solidFill>
              </a:rPr>
              <a:t>ook bv. machtigingen van een sectoraal comité kan </a:t>
            </a:r>
            <a:r>
              <a:rPr lang="nl-NL" sz="1900" dirty="0" smtClean="0">
                <a:solidFill>
                  <a:prstClr val="black"/>
                </a:solidFill>
              </a:rPr>
              <a:t>omvatten</a:t>
            </a:r>
            <a:r>
              <a:rPr lang="nl-NL" sz="1900" dirty="0">
                <a:solidFill>
                  <a:prstClr val="black"/>
                </a:solidFill>
              </a:rPr>
              <a:t> </a:t>
            </a:r>
            <a:r>
              <a:rPr lang="nl-NL" sz="1900" dirty="0" smtClean="0">
                <a:solidFill>
                  <a:prstClr val="black"/>
                </a:solidFill>
              </a:rPr>
              <a:t>en </a:t>
            </a:r>
            <a:r>
              <a:rPr lang="nl-NL" sz="1900" dirty="0">
                <a:solidFill>
                  <a:prstClr val="black"/>
                </a:solidFill>
              </a:rPr>
              <a:t>de flexibiliteit in grote mate verhoogt: wanneer in deze verordening naar een rechtsgrond of een wetgevingsmaatregel wordt verwezen, vereist dit niet noodzakelijkerwijs dat een door een parlement vastgestelde wetgevingshandeling </a:t>
            </a:r>
            <a:r>
              <a:rPr lang="nl-NL" sz="1900" dirty="0" smtClean="0">
                <a:solidFill>
                  <a:prstClr val="black"/>
                </a:solidFill>
              </a:rPr>
              <a:t>nodig</a:t>
            </a:r>
          </a:p>
          <a:p>
            <a:pPr lvl="1"/>
            <a:r>
              <a:rPr lang="nl-NL" sz="1900" dirty="0">
                <a:solidFill>
                  <a:prstClr val="black"/>
                </a:solidFill>
              </a:rPr>
              <a:t>i</a:t>
            </a:r>
            <a:r>
              <a:rPr lang="nl-NL" sz="1900" dirty="0" smtClean="0">
                <a:solidFill>
                  <a:prstClr val="black"/>
                </a:solidFill>
              </a:rPr>
              <a:t>nvulling van “passende maatregelen”, waarnaar herhaaldelijk wordt verwezen in de verordening</a:t>
            </a:r>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62</a:t>
            </a:fld>
            <a:endParaRPr lang="en-GB" dirty="0"/>
          </a:p>
        </p:txBody>
      </p:sp>
    </p:spTree>
    <p:extLst>
      <p:ext uri="{BB962C8B-B14F-4D97-AF65-F5344CB8AC3E}">
        <p14:creationId xmlns:p14="http://schemas.microsoft.com/office/powerpoint/2010/main" val="8549659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8.8. </a:t>
            </a:r>
            <a:r>
              <a:rPr lang="en-US" dirty="0" err="1" smtClean="0"/>
              <a:t>Toezichthoudende</a:t>
            </a:r>
            <a:r>
              <a:rPr lang="en-US" dirty="0" smtClean="0"/>
              <a:t> </a:t>
            </a:r>
            <a:r>
              <a:rPr lang="en-US" dirty="0" err="1" smtClean="0"/>
              <a:t>autoriteit</a:t>
            </a:r>
            <a:endParaRPr lang="en-US" dirty="0"/>
          </a:p>
        </p:txBody>
      </p:sp>
      <p:sp>
        <p:nvSpPr>
          <p:cNvPr id="3" name="Content Placeholder 2"/>
          <p:cNvSpPr>
            <a:spLocks noGrp="1"/>
          </p:cNvSpPr>
          <p:nvPr>
            <p:ph idx="1"/>
          </p:nvPr>
        </p:nvSpPr>
        <p:spPr/>
        <p:txBody>
          <a:bodyPr>
            <a:normAutofit/>
          </a:bodyPr>
          <a:lstStyle/>
          <a:p>
            <a:endParaRPr lang="nl-BE" dirty="0" smtClean="0"/>
          </a:p>
          <a:p>
            <a:r>
              <a:rPr lang="nl-BE" dirty="0" smtClean="0"/>
              <a:t>absolute noodzaak behoud sectorale comités</a:t>
            </a:r>
          </a:p>
          <a:p>
            <a:endParaRPr lang="nl-BE" dirty="0" smtClean="0"/>
          </a:p>
          <a:p>
            <a:pPr lvl="1"/>
            <a:r>
              <a:rPr lang="nl-BE" sz="1900" dirty="0" smtClean="0">
                <a:solidFill>
                  <a:prstClr val="black"/>
                </a:solidFill>
              </a:rPr>
              <a:t>evenwichtige samenstelling uit enerzijds leden van de CBPL met een expertise inzake privacybescherming en informatieveiligheid, en anderzijds onafhankelijke domeinexperten benoemd door het Parlement</a:t>
            </a:r>
          </a:p>
          <a:p>
            <a:pPr lvl="1"/>
            <a:r>
              <a:rPr lang="nl-BE" sz="1900" dirty="0" smtClean="0">
                <a:solidFill>
                  <a:prstClr val="black"/>
                </a:solidFill>
              </a:rPr>
              <a:t>afschaffing van systeem van machtigingen en gebrek aan flexibiliteit zou leiden tot een verzwaring en een vertraging van de bestaande procedures, een daling van het aantal uitwisselingstromen van gegevens tussen de instellingen van sociale zekerheid en de actoren in de gezondheidszorg en, op termijn, een verzwakking van de effectiviteit en efficiëntie, die de engagementen van het Regeerakkoord onmogelijk zouden kunnen maken (o.a. datamining, datamatching, …)</a:t>
            </a:r>
            <a:endParaRPr lang="nl-BE" sz="1900" dirty="0">
              <a:solidFill>
                <a:prstClr val="black"/>
              </a:solidFill>
            </a:endParaRPr>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solidFill>
                  <a:prstClr val="white">
                    <a:lumMod val="50000"/>
                  </a:prstClr>
                </a:solidFill>
              </a:rPr>
              <a:pPr>
                <a:defRPr/>
              </a:pPr>
              <a:t>63</a:t>
            </a:fld>
            <a:endParaRPr lang="en-GB" dirty="0">
              <a:solidFill>
                <a:prstClr val="white">
                  <a:lumMod val="50000"/>
                </a:prstClr>
              </a:solidFill>
            </a:endParaRPr>
          </a:p>
        </p:txBody>
      </p:sp>
    </p:spTree>
    <p:extLst>
      <p:ext uri="{BB962C8B-B14F-4D97-AF65-F5344CB8AC3E}">
        <p14:creationId xmlns:p14="http://schemas.microsoft.com/office/powerpoint/2010/main" val="123530406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endParaRPr lang="fr-BE" sz="1200" dirty="0" smtClean="0"/>
          </a:p>
          <a:p>
            <a:r>
              <a:rPr lang="fr-BE" dirty="0"/>
              <a:t>9</a:t>
            </a:r>
            <a:r>
              <a:rPr lang="fr-BE" dirty="0" smtClean="0"/>
              <a:t>. </a:t>
            </a:r>
            <a:r>
              <a:rPr lang="fr-BE" dirty="0" err="1" smtClean="0"/>
              <a:t>Functionaris</a:t>
            </a:r>
            <a:r>
              <a:rPr lang="fr-BE" dirty="0" smtClean="0"/>
              <a:t> </a:t>
            </a:r>
            <a:r>
              <a:rPr lang="fr-BE" dirty="0" err="1" smtClean="0"/>
              <a:t>voor</a:t>
            </a:r>
            <a:r>
              <a:rPr lang="fr-BE" dirty="0" smtClean="0"/>
              <a:t> </a:t>
            </a:r>
            <a:r>
              <a:rPr lang="fr-BE" dirty="0" err="1" smtClean="0"/>
              <a:t>gegevensbescherming</a:t>
            </a:r>
            <a:r>
              <a:rPr lang="fr-BE" dirty="0" smtClean="0"/>
              <a:t> </a:t>
            </a:r>
            <a:endParaRPr lang="en-US" dirty="0"/>
          </a:p>
        </p:txBody>
      </p:sp>
      <p:sp>
        <p:nvSpPr>
          <p:cNvPr id="4" name="Slide Number Placeholder 3"/>
          <p:cNvSpPr>
            <a:spLocks noGrp="1"/>
          </p:cNvSpPr>
          <p:nvPr>
            <p:ph type="sldNum" sz="quarter" idx="10"/>
          </p:nvPr>
        </p:nvSpPr>
        <p:spPr/>
        <p:txBody>
          <a:bodyPr/>
          <a:lstStyle/>
          <a:p>
            <a:pPr>
              <a:defRPr/>
            </a:pPr>
            <a:fld id="{7A7F1E79-8225-48A0-95BD-5254C3720E2D}" type="slidenum">
              <a:rPr lang="en-GB" smtClean="0"/>
              <a:pPr>
                <a:defRPr/>
              </a:pPr>
              <a:t>64</a:t>
            </a:fld>
            <a:endParaRPr lang="en-GB" dirty="0"/>
          </a:p>
        </p:txBody>
      </p:sp>
    </p:spTree>
    <p:extLst>
      <p:ext uri="{BB962C8B-B14F-4D97-AF65-F5344CB8AC3E}">
        <p14:creationId xmlns:p14="http://schemas.microsoft.com/office/powerpoint/2010/main" val="1562112823"/>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nl-NL" sz="3600" dirty="0" smtClean="0"/>
              <a:t/>
            </a:r>
            <a:br>
              <a:rPr lang="nl-NL" sz="3600" dirty="0" smtClean="0"/>
            </a:br>
            <a:r>
              <a:rPr lang="nl-NL" sz="3600" dirty="0" smtClean="0"/>
              <a:t>9. </a:t>
            </a:r>
            <a:r>
              <a:rPr lang="nl-NL" dirty="0" smtClean="0"/>
              <a:t>Aanwijzing van de functionaris </a:t>
            </a:r>
            <a:r>
              <a:rPr lang="nl-NL" dirty="0" smtClean="0"/>
              <a:t>voor gegevensbescherming</a:t>
            </a:r>
            <a:endParaRPr lang="en-US" dirty="0"/>
          </a:p>
        </p:txBody>
      </p:sp>
      <p:sp>
        <p:nvSpPr>
          <p:cNvPr id="3" name="Content Placeholder 2"/>
          <p:cNvSpPr>
            <a:spLocks noGrp="1"/>
          </p:cNvSpPr>
          <p:nvPr>
            <p:ph idx="1"/>
          </p:nvPr>
        </p:nvSpPr>
        <p:spPr/>
        <p:txBody>
          <a:bodyPr>
            <a:normAutofit fontScale="40000" lnSpcReduction="20000"/>
          </a:bodyPr>
          <a:lstStyle/>
          <a:p>
            <a:endParaRPr lang="nl-BE" sz="6000" dirty="0" smtClean="0"/>
          </a:p>
          <a:p>
            <a:endParaRPr lang="nl-BE" sz="5500" dirty="0" smtClean="0"/>
          </a:p>
          <a:p>
            <a:r>
              <a:rPr lang="nl-BE" sz="5500" dirty="0" smtClean="0"/>
              <a:t>de </a:t>
            </a:r>
            <a:r>
              <a:rPr lang="nl-BE" sz="5500" dirty="0"/>
              <a:t>functionaris </a:t>
            </a:r>
            <a:r>
              <a:rPr lang="nl-BE" sz="5500" dirty="0" smtClean="0"/>
              <a:t>gegevensbescherming </a:t>
            </a:r>
            <a:r>
              <a:rPr lang="nl-BE" sz="5500" dirty="0"/>
              <a:t>is een persoon die toeziet op de omgang met persoonsgegevens binnen een organisatie en controleert of de organisatie voldoet aan de wet en toepasselijke regelgeving. Hij moet onafhankelijk kunnen functioneren als contactpersoon en mag zowel intern als extern aangesteld worden </a:t>
            </a:r>
          </a:p>
          <a:p>
            <a:endParaRPr lang="en-US" sz="6000" dirty="0"/>
          </a:p>
          <a:p>
            <a:r>
              <a:rPr lang="nl-BE" sz="6000" dirty="0"/>
              <a:t>v</a:t>
            </a:r>
            <a:r>
              <a:rPr lang="nl-BE" sz="6000" dirty="0" smtClean="0"/>
              <a:t>erplicht bij</a:t>
            </a:r>
          </a:p>
          <a:p>
            <a:pPr lvl="1"/>
            <a:r>
              <a:rPr lang="nl-BE" sz="5000" dirty="0" smtClean="0"/>
              <a:t>overheidsinstanties</a:t>
            </a:r>
            <a:endParaRPr lang="en-US" sz="5000" dirty="0"/>
          </a:p>
          <a:p>
            <a:pPr lvl="1"/>
            <a:r>
              <a:rPr lang="nl-BE" sz="5000" dirty="0"/>
              <a:t>organisaties die stelselmatig op grote schaal personen </a:t>
            </a:r>
            <a:r>
              <a:rPr lang="nl-BE" sz="5000" dirty="0" smtClean="0"/>
              <a:t>observeren</a:t>
            </a:r>
            <a:endParaRPr lang="en-US" sz="5000" dirty="0"/>
          </a:p>
          <a:p>
            <a:pPr lvl="1"/>
            <a:r>
              <a:rPr lang="nl-BE" sz="5000" dirty="0"/>
              <a:t>organisaties die op grote schaal “gevoelige gegevens” </a:t>
            </a:r>
            <a:r>
              <a:rPr lang="nl-BE" sz="5000" dirty="0" smtClean="0"/>
              <a:t>verwerken</a:t>
            </a:r>
            <a:endParaRPr lang="en-US" sz="5000" dirty="0"/>
          </a:p>
          <a:p>
            <a:pPr lvl="1"/>
            <a:r>
              <a:rPr lang="nl-BE" sz="5000" dirty="0"/>
              <a:t>in de gevallen bepaald door een </a:t>
            </a:r>
            <a:r>
              <a:rPr lang="nl-BE" sz="5000" dirty="0" smtClean="0"/>
              <a:t>Lidstaat</a:t>
            </a:r>
          </a:p>
          <a:p>
            <a:pPr marL="457200" lvl="1" indent="0">
              <a:buNone/>
            </a:pPr>
            <a:endParaRPr lang="nl-BE" sz="5000" dirty="0" smtClean="0"/>
          </a:p>
          <a:p>
            <a:r>
              <a:rPr lang="nl-BE" sz="5400" dirty="0"/>
              <a:t>f</a:t>
            </a:r>
            <a:r>
              <a:rPr lang="nl-BE" sz="5400" dirty="0" smtClean="0"/>
              <a:t>acultatief in andere gevallen</a:t>
            </a:r>
          </a:p>
          <a:p>
            <a:endParaRPr lang="en-US" sz="5400" dirty="0"/>
          </a:p>
          <a:p>
            <a:pPr marL="0" indent="0">
              <a:buNone/>
            </a:pPr>
            <a:endParaRPr lang="en-US" sz="4800" dirty="0"/>
          </a:p>
          <a:p>
            <a:pPr lvl="1"/>
            <a:endParaRPr lang="nl-BE" sz="6000" dirty="0" smtClean="0"/>
          </a:p>
          <a:p>
            <a:endParaRPr lang="en-US"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65</a:t>
            </a:fld>
            <a:endParaRPr lang="en-GB" dirty="0"/>
          </a:p>
        </p:txBody>
      </p:sp>
    </p:spTree>
    <p:extLst>
      <p:ext uri="{BB962C8B-B14F-4D97-AF65-F5344CB8AC3E}">
        <p14:creationId xmlns:p14="http://schemas.microsoft.com/office/powerpoint/2010/main" val="793553411"/>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nl-NL" sz="3600" dirty="0" smtClean="0"/>
              <a:t/>
            </a:r>
            <a:br>
              <a:rPr lang="nl-NL" sz="3600" dirty="0" smtClean="0"/>
            </a:br>
            <a:r>
              <a:rPr lang="nl-NL" sz="3600" dirty="0" smtClean="0"/>
              <a:t>9. </a:t>
            </a:r>
            <a:r>
              <a:rPr lang="nl-NL" dirty="0" smtClean="0"/>
              <a:t>Aanwijzing </a:t>
            </a:r>
            <a:r>
              <a:rPr lang="nl-NL" dirty="0"/>
              <a:t>van de functionaris voor </a:t>
            </a:r>
            <a:r>
              <a:rPr lang="nl-NL" dirty="0" smtClean="0"/>
              <a:t>gegevensbescherming</a:t>
            </a:r>
            <a:endParaRPr lang="en-US" dirty="0"/>
          </a:p>
        </p:txBody>
      </p:sp>
      <p:sp>
        <p:nvSpPr>
          <p:cNvPr id="3" name="Content Placeholder 2"/>
          <p:cNvSpPr>
            <a:spLocks noGrp="1"/>
          </p:cNvSpPr>
          <p:nvPr>
            <p:ph idx="1"/>
          </p:nvPr>
        </p:nvSpPr>
        <p:spPr>
          <a:xfrm>
            <a:off x="467544" y="1268760"/>
            <a:ext cx="8229600" cy="5112568"/>
          </a:xfrm>
        </p:spPr>
        <p:txBody>
          <a:bodyPr>
            <a:normAutofit/>
          </a:bodyPr>
          <a:lstStyle/>
          <a:p>
            <a:endParaRPr lang="nl-BE" dirty="0" smtClean="0"/>
          </a:p>
          <a:p>
            <a:r>
              <a:rPr lang="nl-BE" dirty="0"/>
              <a:t>w</a:t>
            </a:r>
            <a:r>
              <a:rPr lang="nl-BE" dirty="0" smtClean="0"/>
              <a:t>anneer </a:t>
            </a:r>
            <a:r>
              <a:rPr lang="nl-BE" dirty="0"/>
              <a:t>de verwerkingsverantwoordelijke of de verwerker een overheidsinstantie of overheidsorgaan is, kan één functionaris voor gegevensbescherming worden aangewezen voor verschillende dergelijke instanties of organen, met inachtneming van hun organisatiestructuur en </a:t>
            </a:r>
            <a:r>
              <a:rPr lang="nl-BE" dirty="0" smtClean="0"/>
              <a:t>omvang</a:t>
            </a:r>
            <a:endParaRPr lang="en-US" dirty="0"/>
          </a:p>
          <a:p>
            <a:pPr marL="0" indent="0">
              <a:buNone/>
            </a:pPr>
            <a:endParaRPr lang="en-US" dirty="0"/>
          </a:p>
          <a:p>
            <a:r>
              <a:rPr lang="nl-BE" dirty="0"/>
              <a:t>d</a:t>
            </a:r>
            <a:r>
              <a:rPr lang="nl-BE" dirty="0" smtClean="0"/>
              <a:t>e </a:t>
            </a:r>
            <a:r>
              <a:rPr lang="nl-BE" dirty="0"/>
              <a:t>functionaris voor gegevensbescherming wordt aangewezen op grond van zijn professionele kwaliteiten en, in het bijzonder, zijn deskundigheid op het gebied van de wetgeving en de praktijk inzake gegevensbescherming en zijn vermogen de opgedragen taken te </a:t>
            </a:r>
            <a:r>
              <a:rPr lang="nl-BE" dirty="0" smtClean="0"/>
              <a:t>vervullen</a:t>
            </a:r>
            <a:endParaRPr lang="en-US" dirty="0"/>
          </a:p>
          <a:p>
            <a:pPr marL="0" indent="0">
              <a:buNone/>
            </a:pPr>
            <a:endParaRPr lang="en-US" dirty="0"/>
          </a:p>
          <a:p>
            <a:endParaRPr lang="en-US"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66</a:t>
            </a:fld>
            <a:endParaRPr lang="en-GB" dirty="0"/>
          </a:p>
        </p:txBody>
      </p:sp>
    </p:spTree>
    <p:extLst>
      <p:ext uri="{BB962C8B-B14F-4D97-AF65-F5344CB8AC3E}">
        <p14:creationId xmlns:p14="http://schemas.microsoft.com/office/powerpoint/2010/main" val="2124266580"/>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nl-NL" dirty="0" smtClean="0"/>
              <a:t/>
            </a:r>
            <a:br>
              <a:rPr lang="nl-NL" dirty="0" smtClean="0"/>
            </a:br>
            <a:r>
              <a:rPr lang="nl-NL" dirty="0" smtClean="0"/>
              <a:t>9. Aanwijzing </a:t>
            </a:r>
            <a:r>
              <a:rPr lang="nl-NL" dirty="0"/>
              <a:t>van de functionaris voor </a:t>
            </a:r>
            <a:r>
              <a:rPr lang="nl-NL" dirty="0" smtClean="0"/>
              <a:t>gegevensbescherming</a:t>
            </a:r>
            <a:endParaRPr lang="en-US" dirty="0"/>
          </a:p>
        </p:txBody>
      </p:sp>
      <p:sp>
        <p:nvSpPr>
          <p:cNvPr id="3" name="Content Placeholder 2"/>
          <p:cNvSpPr>
            <a:spLocks noGrp="1"/>
          </p:cNvSpPr>
          <p:nvPr>
            <p:ph idx="1"/>
          </p:nvPr>
        </p:nvSpPr>
        <p:spPr/>
        <p:txBody>
          <a:bodyPr>
            <a:normAutofit fontScale="92500" lnSpcReduction="10000"/>
          </a:bodyPr>
          <a:lstStyle/>
          <a:p>
            <a:endParaRPr lang="nl-BE" dirty="0" smtClean="0"/>
          </a:p>
          <a:p>
            <a:endParaRPr lang="nl-BE" dirty="0" smtClean="0"/>
          </a:p>
          <a:p>
            <a:r>
              <a:rPr lang="nl-BE" dirty="0"/>
              <a:t>d</a:t>
            </a:r>
            <a:r>
              <a:rPr lang="nl-BE" dirty="0" smtClean="0"/>
              <a:t>e </a:t>
            </a:r>
            <a:r>
              <a:rPr lang="nl-BE" dirty="0"/>
              <a:t>functionaris voor gegevensbescherming kan een personeelslid van de verwerkingsverantwoordelijke of de verwerker zijn, of kan de taken op grond van een dienstverleningsovereenkomst </a:t>
            </a:r>
            <a:r>
              <a:rPr lang="nl-BE" dirty="0" smtClean="0"/>
              <a:t>verrichten</a:t>
            </a:r>
            <a:endParaRPr lang="en-US" dirty="0"/>
          </a:p>
          <a:p>
            <a:pPr marL="0" indent="0">
              <a:buNone/>
            </a:pPr>
            <a:endParaRPr lang="en-US" dirty="0"/>
          </a:p>
          <a:p>
            <a:r>
              <a:rPr lang="nl-BE" dirty="0"/>
              <a:t>d</a:t>
            </a:r>
            <a:r>
              <a:rPr lang="nl-BE" dirty="0" smtClean="0"/>
              <a:t>e </a:t>
            </a:r>
            <a:r>
              <a:rPr lang="nl-BE" dirty="0"/>
              <a:t>verwerkingsverantwoordelijke of de verwerker maakt de contactgegevens van de functionaris voor gegevensbescherming bekend en deelt die mee aan de toezichthoudende </a:t>
            </a:r>
            <a:r>
              <a:rPr lang="nl-BE" dirty="0" smtClean="0"/>
              <a:t>autoriteit</a:t>
            </a:r>
          </a:p>
          <a:p>
            <a:endParaRPr lang="nl-BE" dirty="0"/>
          </a:p>
          <a:p>
            <a:r>
              <a:rPr lang="nl-BE" dirty="0">
                <a:solidFill>
                  <a:srgbClr val="7030A0"/>
                </a:solidFill>
              </a:rPr>
              <a:t>i</a:t>
            </a:r>
            <a:r>
              <a:rPr lang="nl-BE" dirty="0" smtClean="0">
                <a:solidFill>
                  <a:srgbClr val="7030A0"/>
                </a:solidFill>
              </a:rPr>
              <a:t>mpact op de huidige functie (en toegestane cumul) van de aangestelde voor de gegevensbescherming en de veiligheidsconsulent moet verder uitgeklaard worden!</a:t>
            </a:r>
            <a:endParaRPr lang="en-US" dirty="0">
              <a:solidFill>
                <a:srgbClr val="7030A0"/>
              </a:solidFill>
            </a:endParaRPr>
          </a:p>
          <a:p>
            <a:endParaRPr lang="en-US"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67</a:t>
            </a:fld>
            <a:endParaRPr lang="en-GB" dirty="0"/>
          </a:p>
        </p:txBody>
      </p:sp>
    </p:spTree>
    <p:extLst>
      <p:ext uri="{BB962C8B-B14F-4D97-AF65-F5344CB8AC3E}">
        <p14:creationId xmlns:p14="http://schemas.microsoft.com/office/powerpoint/2010/main" val="3318634815"/>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467544" y="260648"/>
            <a:ext cx="8229600" cy="922337"/>
          </a:xfrm>
        </p:spPr>
        <p:txBody>
          <a:bodyPr>
            <a:noAutofit/>
          </a:bodyPr>
          <a:lstStyle/>
          <a:p>
            <a:r>
              <a:rPr lang="nl-NL" dirty="0" smtClean="0"/>
              <a:t>9. Positie van de functionaris voor gegevensbescherming </a:t>
            </a:r>
            <a:endParaRPr lang="en-US" altLang="en-US" dirty="0" smtClean="0">
              <a:cs typeface="Arial" charset="0"/>
              <a:sym typeface="Arial" charset="0"/>
            </a:endParaRPr>
          </a:p>
        </p:txBody>
      </p:sp>
      <p:sp>
        <p:nvSpPr>
          <p:cNvPr id="31747" name="Content Placeholder 2"/>
          <p:cNvSpPr>
            <a:spLocks noGrp="1"/>
          </p:cNvSpPr>
          <p:nvPr>
            <p:ph idx="1"/>
          </p:nvPr>
        </p:nvSpPr>
        <p:spPr>
          <a:xfrm>
            <a:off x="457200" y="1196975"/>
            <a:ext cx="8229600" cy="5111750"/>
          </a:xfrm>
        </p:spPr>
        <p:txBody>
          <a:bodyPr>
            <a:normAutofit fontScale="92500" lnSpcReduction="20000"/>
          </a:bodyPr>
          <a:lstStyle/>
          <a:p>
            <a:endParaRPr lang="nl-BE" dirty="0" smtClean="0"/>
          </a:p>
          <a:p>
            <a:endParaRPr lang="nl-BE" dirty="0" smtClean="0"/>
          </a:p>
          <a:p>
            <a:r>
              <a:rPr lang="nl-BE" dirty="0" smtClean="0"/>
              <a:t>de </a:t>
            </a:r>
            <a:r>
              <a:rPr lang="nl-BE" dirty="0"/>
              <a:t>verwerkingsverantwoordelijke en de verwerker zullen de functionaris voor gegevensbescherming </a:t>
            </a:r>
            <a:endParaRPr lang="nl-BE" dirty="0" smtClean="0"/>
          </a:p>
          <a:p>
            <a:endParaRPr lang="nl-BE" dirty="0" smtClean="0"/>
          </a:p>
          <a:p>
            <a:pPr lvl="1"/>
            <a:r>
              <a:rPr lang="nl-BE" dirty="0" smtClean="0"/>
              <a:t>naar </a:t>
            </a:r>
            <a:r>
              <a:rPr lang="nl-BE" dirty="0"/>
              <a:t>behoren en tijdig betrekken bij alle aangelegenheden die verband houden met de bescherming van </a:t>
            </a:r>
            <a:r>
              <a:rPr lang="nl-BE" dirty="0" smtClean="0"/>
              <a:t>persoonsgegevens</a:t>
            </a:r>
          </a:p>
          <a:p>
            <a:pPr lvl="1"/>
            <a:endParaRPr lang="en-US" dirty="0"/>
          </a:p>
          <a:p>
            <a:pPr lvl="1"/>
            <a:r>
              <a:rPr lang="nl-BE" dirty="0"/>
              <a:t>ondersteunen bij de vervulling van zijn taken door hem toegang te verschaffen tot persoonsgegevens en verwerkingsactiviteiten en door hem de benodigde middelen ter beschikking te stellen voor het vervullen van deze taken en het in stand houden van zijn </a:t>
            </a:r>
            <a:r>
              <a:rPr lang="nl-BE" dirty="0" smtClean="0"/>
              <a:t>deskundigheid</a:t>
            </a:r>
          </a:p>
          <a:p>
            <a:pPr lvl="1"/>
            <a:endParaRPr lang="en-US" dirty="0"/>
          </a:p>
          <a:p>
            <a:pPr lvl="1"/>
            <a:r>
              <a:rPr lang="nl-BE" dirty="0"/>
              <a:t>geen instructies opleggen met betrekking tot de uitvoering van die taken en niet ontslaan of straffen voor de uitvoering van zijn </a:t>
            </a:r>
            <a:r>
              <a:rPr lang="nl-BE" dirty="0" smtClean="0"/>
              <a:t>taken</a:t>
            </a:r>
          </a:p>
          <a:p>
            <a:pPr lvl="1"/>
            <a:endParaRPr lang="en-US" dirty="0"/>
          </a:p>
          <a:p>
            <a:pPr lvl="1"/>
            <a:r>
              <a:rPr lang="nl-BE" dirty="0"/>
              <a:t>geen andere taken of plichten opleggen, die leiden tot een </a:t>
            </a:r>
            <a:r>
              <a:rPr lang="nl-BE" dirty="0" smtClean="0"/>
              <a:t>belangenconflict</a:t>
            </a:r>
            <a:endParaRPr lang="en-US" dirty="0"/>
          </a:p>
          <a:p>
            <a:endParaRPr lang="en-US" dirty="0"/>
          </a:p>
        </p:txBody>
      </p:sp>
      <p:sp>
        <p:nvSpPr>
          <p:cNvPr id="31748"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fontAlgn="base">
              <a:spcBef>
                <a:spcPct val="0"/>
              </a:spcBef>
              <a:spcAft>
                <a:spcPct val="0"/>
              </a:spcAft>
              <a:buFontTx/>
              <a:buNone/>
            </a:pPr>
            <a:fld id="{29430B7A-75EC-4D7C-9578-E13FB28E4EEB}" type="slidenum">
              <a:rPr lang="en-US" altLang="en-US" sz="1000" smtClean="0">
                <a:solidFill>
                  <a:srgbClr val="7F7F7F"/>
                </a:solidFill>
                <a:cs typeface="Arial" charset="0"/>
              </a:rPr>
              <a:pPr fontAlgn="base">
                <a:spcBef>
                  <a:spcPct val="0"/>
                </a:spcBef>
                <a:spcAft>
                  <a:spcPct val="0"/>
                </a:spcAft>
                <a:buFontTx/>
                <a:buNone/>
              </a:pPr>
              <a:t>68</a:t>
            </a:fld>
            <a:endParaRPr lang="en-US" altLang="en-US" sz="1000" smtClean="0">
              <a:solidFill>
                <a:srgbClr val="7F7F7F"/>
              </a:solidFill>
              <a:cs typeface="Arial" charset="0"/>
            </a:endParaRP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922114"/>
          </a:xfrm>
        </p:spPr>
        <p:txBody>
          <a:bodyPr>
            <a:noAutofit/>
          </a:bodyPr>
          <a:lstStyle/>
          <a:p>
            <a:r>
              <a:rPr lang="nl-NL" dirty="0" smtClean="0"/>
              <a:t>9. Positie van de functionaris voor </a:t>
            </a:r>
            <a:r>
              <a:rPr lang="nl-NL" dirty="0"/>
              <a:t>gegevensbescherming </a:t>
            </a:r>
            <a:endParaRPr lang="en-US" dirty="0"/>
          </a:p>
        </p:txBody>
      </p:sp>
      <p:sp>
        <p:nvSpPr>
          <p:cNvPr id="3" name="Content Placeholder 2"/>
          <p:cNvSpPr>
            <a:spLocks noGrp="1"/>
          </p:cNvSpPr>
          <p:nvPr>
            <p:ph idx="1"/>
          </p:nvPr>
        </p:nvSpPr>
        <p:spPr/>
        <p:txBody>
          <a:bodyPr/>
          <a:lstStyle/>
          <a:p>
            <a:endParaRPr lang="nl-BE" dirty="0" smtClean="0"/>
          </a:p>
          <a:p>
            <a:endParaRPr lang="nl-BE" dirty="0"/>
          </a:p>
          <a:p>
            <a:r>
              <a:rPr lang="nl-BE" dirty="0"/>
              <a:t>d</a:t>
            </a:r>
            <a:r>
              <a:rPr lang="nl-BE" dirty="0" smtClean="0"/>
              <a:t>e </a:t>
            </a:r>
            <a:r>
              <a:rPr lang="nl-BE" dirty="0"/>
              <a:t>functionaris voor gegevensbescherming </a:t>
            </a:r>
            <a:endParaRPr lang="nl-BE" dirty="0" smtClean="0"/>
          </a:p>
          <a:p>
            <a:pPr marL="0" indent="0">
              <a:buNone/>
            </a:pPr>
            <a:endParaRPr lang="en-US" dirty="0"/>
          </a:p>
          <a:p>
            <a:pPr lvl="1"/>
            <a:r>
              <a:rPr lang="nl-BE" dirty="0"/>
              <a:t>brengt rechtstreeks verslag uit aan de hoogste leidinggevende van de verwerkingsverantwoordelijke of de </a:t>
            </a:r>
            <a:r>
              <a:rPr lang="nl-BE" dirty="0" smtClean="0"/>
              <a:t>verwerker</a:t>
            </a:r>
          </a:p>
          <a:p>
            <a:pPr lvl="1"/>
            <a:endParaRPr lang="en-US" dirty="0"/>
          </a:p>
          <a:p>
            <a:pPr lvl="1"/>
            <a:r>
              <a:rPr lang="nl-BE" dirty="0"/>
              <a:t>kan gecontacteerd worden door betrokkenen over alle aangelegenheden die verband houden met de verwerking van hun gegevens en met de uitoefening van hun rechten uit hoofde van deze </a:t>
            </a:r>
            <a:r>
              <a:rPr lang="nl-BE" dirty="0" smtClean="0"/>
              <a:t>verordening</a:t>
            </a:r>
          </a:p>
          <a:p>
            <a:pPr lvl="1"/>
            <a:endParaRPr lang="en-US" dirty="0"/>
          </a:p>
          <a:p>
            <a:pPr lvl="1"/>
            <a:r>
              <a:rPr lang="nl-BE" dirty="0"/>
              <a:t>is gehouden tot geheimhouding en </a:t>
            </a:r>
            <a:r>
              <a:rPr lang="nl-BE" dirty="0" smtClean="0"/>
              <a:t>vertrouwelijkheid</a:t>
            </a:r>
            <a:endParaRPr lang="en-US" dirty="0"/>
          </a:p>
          <a:p>
            <a:endParaRPr lang="en-US"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69</a:t>
            </a:fld>
            <a:endParaRPr lang="en-GB" dirty="0"/>
          </a:p>
        </p:txBody>
      </p:sp>
    </p:spTree>
    <p:extLst>
      <p:ext uri="{BB962C8B-B14F-4D97-AF65-F5344CB8AC3E}">
        <p14:creationId xmlns:p14="http://schemas.microsoft.com/office/powerpoint/2010/main" val="828797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dirty="0" smtClean="0"/>
              <a:t>1. </a:t>
            </a:r>
            <a:r>
              <a:rPr lang="fr-BE" dirty="0" err="1" smtClean="0"/>
              <a:t>Algemeen</a:t>
            </a:r>
            <a:endParaRPr lang="en-US" dirty="0"/>
          </a:p>
        </p:txBody>
      </p:sp>
      <p:sp>
        <p:nvSpPr>
          <p:cNvPr id="3" name="Content Placeholder 2"/>
          <p:cNvSpPr>
            <a:spLocks noGrp="1"/>
          </p:cNvSpPr>
          <p:nvPr>
            <p:ph idx="1"/>
          </p:nvPr>
        </p:nvSpPr>
        <p:spPr/>
        <p:txBody>
          <a:bodyPr/>
          <a:lstStyle/>
          <a:p>
            <a:pPr>
              <a:lnSpc>
                <a:spcPct val="90000"/>
              </a:lnSpc>
            </a:pPr>
            <a:endParaRPr lang="nl-NL" altLang="en-US" dirty="0" smtClean="0">
              <a:solidFill>
                <a:srgbClr val="000000"/>
              </a:solidFill>
              <a:cs typeface="Arial" charset="0"/>
              <a:sym typeface="Arial" charset="0"/>
            </a:endParaRPr>
          </a:p>
          <a:p>
            <a:pPr>
              <a:lnSpc>
                <a:spcPct val="90000"/>
              </a:lnSpc>
            </a:pPr>
            <a:endParaRPr lang="nl-NL" altLang="en-US" dirty="0">
              <a:solidFill>
                <a:srgbClr val="000000"/>
              </a:solidFill>
              <a:cs typeface="Arial" charset="0"/>
              <a:sym typeface="Arial" charset="0"/>
            </a:endParaRPr>
          </a:p>
          <a:p>
            <a:pPr>
              <a:lnSpc>
                <a:spcPct val="90000"/>
              </a:lnSpc>
            </a:pPr>
            <a:r>
              <a:rPr lang="nl-NL" altLang="en-US" dirty="0">
                <a:solidFill>
                  <a:srgbClr val="000000"/>
                </a:solidFill>
                <a:cs typeface="Arial" charset="0"/>
                <a:sym typeface="Arial" charset="0"/>
              </a:rPr>
              <a:t>v</a:t>
            </a:r>
            <a:r>
              <a:rPr lang="nl-NL" altLang="en-US" dirty="0" smtClean="0">
                <a:solidFill>
                  <a:srgbClr val="000000"/>
                </a:solidFill>
                <a:cs typeface="Arial" charset="0"/>
                <a:sym typeface="Arial" charset="0"/>
              </a:rPr>
              <a:t>erordening </a:t>
            </a:r>
            <a:r>
              <a:rPr lang="nl-NL" altLang="en-US" dirty="0">
                <a:solidFill>
                  <a:srgbClr val="000000"/>
                </a:solidFill>
                <a:cs typeface="Arial" charset="0"/>
                <a:sym typeface="Arial" charset="0"/>
              </a:rPr>
              <a:t>treedt in werking op 24 mei 2016; van toepassing met ingang van 25 mei 2018</a:t>
            </a:r>
          </a:p>
          <a:p>
            <a:pPr marL="0" indent="0">
              <a:lnSpc>
                <a:spcPct val="90000"/>
              </a:lnSpc>
              <a:buNone/>
            </a:pPr>
            <a:endParaRPr lang="nl-NL" altLang="en-US" dirty="0" smtClean="0">
              <a:solidFill>
                <a:srgbClr val="000000"/>
              </a:solidFill>
              <a:cs typeface="Arial" charset="0"/>
              <a:sym typeface="Arial" charset="0"/>
            </a:endParaRPr>
          </a:p>
          <a:p>
            <a:pPr marL="0" indent="0">
              <a:lnSpc>
                <a:spcPct val="90000"/>
              </a:lnSpc>
              <a:buNone/>
            </a:pPr>
            <a:endParaRPr lang="nl-NL" altLang="en-US" dirty="0">
              <a:solidFill>
                <a:srgbClr val="000000"/>
              </a:solidFill>
              <a:cs typeface="Arial" charset="0"/>
              <a:sym typeface="Arial" charset="0"/>
            </a:endParaRPr>
          </a:p>
          <a:p>
            <a:pPr>
              <a:lnSpc>
                <a:spcPct val="90000"/>
              </a:lnSpc>
            </a:pPr>
            <a:r>
              <a:rPr lang="nl-NL" altLang="en-US" dirty="0">
                <a:solidFill>
                  <a:srgbClr val="000000"/>
                </a:solidFill>
                <a:cs typeface="Arial" charset="0"/>
                <a:sym typeface="Arial" charset="0"/>
              </a:rPr>
              <a:t>v</a:t>
            </a:r>
            <a:r>
              <a:rPr lang="nl-NL" altLang="en-US" dirty="0" smtClean="0">
                <a:solidFill>
                  <a:srgbClr val="000000"/>
                </a:solidFill>
                <a:cs typeface="Arial" charset="0"/>
                <a:sym typeface="Arial" charset="0"/>
              </a:rPr>
              <a:t>erordening </a:t>
            </a:r>
            <a:r>
              <a:rPr lang="nl-NL" altLang="en-US" dirty="0">
                <a:solidFill>
                  <a:srgbClr val="000000"/>
                </a:solidFill>
                <a:cs typeface="Arial" charset="0"/>
                <a:sym typeface="Arial" charset="0"/>
              </a:rPr>
              <a:t>met rechtstreekse werking en meer uniforme, globale toepassing van de regels, daar waar de richtlijn nog moest worden omgezet in nationaal recht door de lidstaten, met de nodige verschillen tot gevolg</a:t>
            </a:r>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7</a:t>
            </a:fld>
            <a:endParaRPr lang="en-GB" dirty="0"/>
          </a:p>
        </p:txBody>
      </p:sp>
    </p:spTree>
    <p:extLst>
      <p:ext uri="{BB962C8B-B14F-4D97-AF65-F5344CB8AC3E}">
        <p14:creationId xmlns:p14="http://schemas.microsoft.com/office/powerpoint/2010/main" val="16470785"/>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468313" y="188913"/>
            <a:ext cx="8229600" cy="922337"/>
          </a:xfrm>
        </p:spPr>
        <p:txBody>
          <a:bodyPr>
            <a:noAutofit/>
          </a:bodyPr>
          <a:lstStyle/>
          <a:p>
            <a:r>
              <a:rPr lang="nl-NL" dirty="0" smtClean="0"/>
              <a:t>9. Taken van de functionaris voor gegevensbescherming</a:t>
            </a:r>
            <a:endParaRPr lang="en-US" altLang="en-US" dirty="0" smtClean="0">
              <a:cs typeface="Arial" charset="0"/>
              <a:sym typeface="Arial" charset="0"/>
            </a:endParaRPr>
          </a:p>
        </p:txBody>
      </p:sp>
      <p:sp>
        <p:nvSpPr>
          <p:cNvPr id="27651" name="Content Placeholder 2"/>
          <p:cNvSpPr>
            <a:spLocks noGrp="1"/>
          </p:cNvSpPr>
          <p:nvPr>
            <p:ph idx="1"/>
          </p:nvPr>
        </p:nvSpPr>
        <p:spPr>
          <a:xfrm>
            <a:off x="457200" y="1196975"/>
            <a:ext cx="8229600" cy="5111750"/>
          </a:xfrm>
        </p:spPr>
        <p:txBody>
          <a:bodyPr>
            <a:normAutofit fontScale="92500" lnSpcReduction="10000"/>
          </a:bodyPr>
          <a:lstStyle/>
          <a:p>
            <a:endParaRPr lang="en-US" altLang="en-US" sz="2200" dirty="0" smtClean="0"/>
          </a:p>
          <a:p>
            <a:pPr lvl="0"/>
            <a:endParaRPr lang="nl-NL" sz="2600" dirty="0" smtClean="0"/>
          </a:p>
          <a:p>
            <a:pPr lvl="0"/>
            <a:r>
              <a:rPr lang="nl-BE" sz="2600" dirty="0" smtClean="0"/>
              <a:t>de </a:t>
            </a:r>
            <a:r>
              <a:rPr lang="nl-BE" sz="2600" dirty="0"/>
              <a:t>verwerkingsverantwoordelijke of de verwerker en de werknemers die verwerken, informeren en adviseren over hun verplichtingen krachtens de </a:t>
            </a:r>
            <a:r>
              <a:rPr lang="nl-BE" sz="2600" dirty="0" smtClean="0"/>
              <a:t>gegevensbeschermingsbepalingen</a:t>
            </a:r>
          </a:p>
          <a:p>
            <a:pPr marL="0" lvl="0" indent="0">
              <a:buNone/>
            </a:pPr>
            <a:endParaRPr lang="en-US" sz="2600" dirty="0"/>
          </a:p>
          <a:p>
            <a:pPr lvl="0"/>
            <a:r>
              <a:rPr lang="nl-BE" sz="2600" dirty="0"/>
              <a:t>toezien op de naleving van de gegevensbeschermingsbepalingen en van het beleid van de verwerkingsverantwoordelijke of de verwerker met betrekking tot de bescherming van persoonsgegevens, met inbegrip van de toewijzing van verantwoordelijkheden, bewustmaking en opleiding van het bij de verwerking betrokken personeel en de betreffende </a:t>
            </a:r>
            <a:r>
              <a:rPr lang="nl-BE" sz="2600" dirty="0" smtClean="0"/>
              <a:t>audits</a:t>
            </a:r>
            <a:endParaRPr lang="en-US" sz="2600" dirty="0"/>
          </a:p>
        </p:txBody>
      </p:sp>
      <p:sp>
        <p:nvSpPr>
          <p:cNvPr id="27652"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fontAlgn="base">
              <a:spcBef>
                <a:spcPct val="0"/>
              </a:spcBef>
              <a:spcAft>
                <a:spcPct val="0"/>
              </a:spcAft>
              <a:buFontTx/>
              <a:buNone/>
            </a:pPr>
            <a:fld id="{F86858E0-3C93-48C3-A842-B53CCC3DF998}" type="slidenum">
              <a:rPr lang="en-US" altLang="en-US" sz="1000" smtClean="0">
                <a:solidFill>
                  <a:srgbClr val="7F7F7F"/>
                </a:solidFill>
                <a:cs typeface="Arial" charset="0"/>
              </a:rPr>
              <a:pPr fontAlgn="base">
                <a:spcBef>
                  <a:spcPct val="0"/>
                </a:spcBef>
                <a:spcAft>
                  <a:spcPct val="0"/>
                </a:spcAft>
                <a:buFontTx/>
                <a:buNone/>
              </a:pPr>
              <a:t>70</a:t>
            </a:fld>
            <a:endParaRPr lang="en-US" altLang="en-US" sz="1000" smtClean="0">
              <a:solidFill>
                <a:srgbClr val="7F7F7F"/>
              </a:solidFill>
              <a:cs typeface="Arial" charset="0"/>
            </a:endParaRP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922114"/>
          </a:xfrm>
        </p:spPr>
        <p:txBody>
          <a:bodyPr>
            <a:noAutofit/>
          </a:bodyPr>
          <a:lstStyle/>
          <a:p>
            <a:r>
              <a:rPr lang="nl-NL" dirty="0" smtClean="0"/>
              <a:t>9. Taken </a:t>
            </a:r>
            <a:r>
              <a:rPr lang="nl-NL" dirty="0"/>
              <a:t>van de functionaris voor gegevensbescherming</a:t>
            </a:r>
            <a:endParaRPr lang="en-US" dirty="0"/>
          </a:p>
        </p:txBody>
      </p:sp>
      <p:sp>
        <p:nvSpPr>
          <p:cNvPr id="3" name="Content Placeholder 2"/>
          <p:cNvSpPr>
            <a:spLocks noGrp="1"/>
          </p:cNvSpPr>
          <p:nvPr>
            <p:ph idx="1"/>
          </p:nvPr>
        </p:nvSpPr>
        <p:spPr/>
        <p:txBody>
          <a:bodyPr/>
          <a:lstStyle/>
          <a:p>
            <a:pPr lvl="0"/>
            <a:endParaRPr lang="nl-BE" sz="2200" dirty="0" smtClean="0"/>
          </a:p>
          <a:p>
            <a:pPr lvl="0"/>
            <a:endParaRPr lang="nl-BE" sz="2200" dirty="0"/>
          </a:p>
          <a:p>
            <a:pPr lvl="0"/>
            <a:r>
              <a:rPr lang="nl-BE" dirty="0" smtClean="0">
                <a:solidFill>
                  <a:srgbClr val="7030A0"/>
                </a:solidFill>
              </a:rPr>
              <a:t>desgevraagd </a:t>
            </a:r>
            <a:r>
              <a:rPr lang="nl-BE" dirty="0">
                <a:solidFill>
                  <a:srgbClr val="7030A0"/>
                </a:solidFill>
              </a:rPr>
              <a:t>advies verstrekken met betrekking tot de </a:t>
            </a:r>
            <a:r>
              <a:rPr lang="nl-BE" dirty="0" err="1" smtClean="0">
                <a:solidFill>
                  <a:srgbClr val="7030A0"/>
                </a:solidFill>
              </a:rPr>
              <a:t>gegevensbeschermingseffectbeoordeling</a:t>
            </a:r>
            <a:r>
              <a:rPr lang="nl-BE" dirty="0" smtClean="0">
                <a:solidFill>
                  <a:srgbClr val="7030A0"/>
                </a:solidFill>
              </a:rPr>
              <a:t> </a:t>
            </a:r>
            <a:r>
              <a:rPr lang="nl-BE" dirty="0">
                <a:solidFill>
                  <a:srgbClr val="7030A0"/>
                </a:solidFill>
              </a:rPr>
              <a:t>en toezien op de uitvoering daarvan</a:t>
            </a:r>
            <a:endParaRPr lang="en-US" dirty="0">
              <a:solidFill>
                <a:srgbClr val="7030A0"/>
              </a:solidFill>
            </a:endParaRPr>
          </a:p>
          <a:p>
            <a:pPr lvl="0"/>
            <a:endParaRPr lang="nl-BE" dirty="0" smtClean="0">
              <a:solidFill>
                <a:srgbClr val="7030A0"/>
              </a:solidFill>
            </a:endParaRPr>
          </a:p>
          <a:p>
            <a:pPr lvl="0"/>
            <a:endParaRPr lang="nl-BE" dirty="0" smtClean="0">
              <a:solidFill>
                <a:srgbClr val="7030A0"/>
              </a:solidFill>
            </a:endParaRPr>
          </a:p>
          <a:p>
            <a:pPr lvl="0"/>
            <a:r>
              <a:rPr lang="nl-BE" dirty="0" smtClean="0">
                <a:solidFill>
                  <a:srgbClr val="7030A0"/>
                </a:solidFill>
              </a:rPr>
              <a:t>samenwerken </a:t>
            </a:r>
            <a:r>
              <a:rPr lang="nl-BE" dirty="0">
                <a:solidFill>
                  <a:srgbClr val="7030A0"/>
                </a:solidFill>
              </a:rPr>
              <a:t>met de toezichthoudende autoriteit en optreden als contactpunt voor de toezichthoudende autoriteit</a:t>
            </a:r>
            <a:endParaRPr lang="en-US" dirty="0">
              <a:solidFill>
                <a:srgbClr val="7030A0"/>
              </a:solidFill>
            </a:endParaRPr>
          </a:p>
          <a:p>
            <a:endParaRPr lang="en-US"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71</a:t>
            </a:fld>
            <a:endParaRPr lang="en-GB" dirty="0"/>
          </a:p>
        </p:txBody>
      </p:sp>
    </p:spTree>
    <p:extLst>
      <p:ext uri="{BB962C8B-B14F-4D97-AF65-F5344CB8AC3E}">
        <p14:creationId xmlns:p14="http://schemas.microsoft.com/office/powerpoint/2010/main" val="1913728897"/>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endParaRPr lang="fr-BE" sz="1200" dirty="0" smtClean="0"/>
          </a:p>
          <a:p>
            <a:r>
              <a:rPr lang="fr-BE" dirty="0" smtClean="0"/>
              <a:t>10. Divers </a:t>
            </a:r>
            <a:endParaRPr lang="en-US" dirty="0"/>
          </a:p>
        </p:txBody>
      </p:sp>
      <p:sp>
        <p:nvSpPr>
          <p:cNvPr id="4" name="Slide Number Placeholder 3"/>
          <p:cNvSpPr>
            <a:spLocks noGrp="1"/>
          </p:cNvSpPr>
          <p:nvPr>
            <p:ph type="sldNum" sz="quarter" idx="10"/>
          </p:nvPr>
        </p:nvSpPr>
        <p:spPr/>
        <p:txBody>
          <a:bodyPr/>
          <a:lstStyle/>
          <a:p>
            <a:pPr>
              <a:defRPr/>
            </a:pPr>
            <a:fld id="{7A7F1E79-8225-48A0-95BD-5254C3720E2D}" type="slidenum">
              <a:rPr lang="en-GB" smtClean="0"/>
              <a:pPr>
                <a:defRPr/>
              </a:pPr>
              <a:t>72</a:t>
            </a:fld>
            <a:endParaRPr lang="en-GB" dirty="0"/>
          </a:p>
        </p:txBody>
      </p:sp>
    </p:spTree>
    <p:extLst>
      <p:ext uri="{BB962C8B-B14F-4D97-AF65-F5344CB8AC3E}">
        <p14:creationId xmlns:p14="http://schemas.microsoft.com/office/powerpoint/2010/main" val="930363863"/>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nl-BE" dirty="0" smtClean="0"/>
              <a:t>10.1. Gebruik </a:t>
            </a:r>
            <a:r>
              <a:rPr lang="nl-BE" dirty="0"/>
              <a:t>uniek </a:t>
            </a:r>
            <a:r>
              <a:rPr lang="nl-BE" dirty="0" smtClean="0"/>
              <a:t>nummer</a:t>
            </a:r>
            <a:endParaRPr lang="en-US" dirty="0"/>
          </a:p>
        </p:txBody>
      </p:sp>
      <p:sp>
        <p:nvSpPr>
          <p:cNvPr id="3" name="Content Placeholder 2"/>
          <p:cNvSpPr>
            <a:spLocks noGrp="1"/>
          </p:cNvSpPr>
          <p:nvPr>
            <p:ph idx="1"/>
          </p:nvPr>
        </p:nvSpPr>
        <p:spPr/>
        <p:txBody>
          <a:bodyPr>
            <a:normAutofit/>
          </a:bodyPr>
          <a:lstStyle/>
          <a:p>
            <a:endParaRPr lang="nl-BE" u="sng" dirty="0" smtClean="0"/>
          </a:p>
          <a:p>
            <a:endParaRPr lang="nl-BE" u="sng" dirty="0" smtClean="0"/>
          </a:p>
          <a:p>
            <a:r>
              <a:rPr lang="nl-BE" dirty="0"/>
              <a:t>s</a:t>
            </a:r>
            <a:r>
              <a:rPr lang="nl-BE" dirty="0" smtClean="0"/>
              <a:t>tatus-quo</a:t>
            </a:r>
          </a:p>
          <a:p>
            <a:endParaRPr lang="en-US" dirty="0"/>
          </a:p>
          <a:p>
            <a:pPr lvl="1"/>
            <a:r>
              <a:rPr lang="nl-BE" dirty="0"/>
              <a:t>specifiek artikel dat het gebruik van een uniek nummer </a:t>
            </a:r>
            <a:r>
              <a:rPr lang="nl-BE" dirty="0" smtClean="0"/>
              <a:t>toelaat</a:t>
            </a:r>
          </a:p>
          <a:p>
            <a:pPr lvl="1"/>
            <a:endParaRPr lang="en-US" dirty="0"/>
          </a:p>
          <a:p>
            <a:pPr lvl="1"/>
            <a:r>
              <a:rPr lang="nl-BE" dirty="0"/>
              <a:t>de nationale autoriteiten bepalen de specifieke voorwaarden met gepaste waarborgen opdat de individuele rechten worden </a:t>
            </a:r>
            <a:r>
              <a:rPr lang="nl-BE" dirty="0" smtClean="0"/>
              <a:t>gegarandeerd</a:t>
            </a:r>
          </a:p>
          <a:p>
            <a:pPr lvl="1"/>
            <a:endParaRPr lang="en-US" dirty="0"/>
          </a:p>
          <a:p>
            <a:pPr lvl="1"/>
            <a:r>
              <a:rPr lang="nl-BE" dirty="0"/>
              <a:t>geen </a:t>
            </a:r>
            <a:r>
              <a:rPr lang="nl-BE" dirty="0" smtClean="0"/>
              <a:t>verplichting: </a:t>
            </a:r>
            <a:r>
              <a:rPr lang="nl-BE" dirty="0"/>
              <a:t>andere lidstaten kunnen nog steeds het gebruik van een uniek nummer </a:t>
            </a:r>
            <a:r>
              <a:rPr lang="nl-BE" dirty="0" smtClean="0"/>
              <a:t>weigeren</a:t>
            </a:r>
            <a:endParaRPr lang="en-US"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73</a:t>
            </a:fld>
            <a:endParaRPr lang="en-GB" dirty="0"/>
          </a:p>
        </p:txBody>
      </p:sp>
    </p:spTree>
    <p:extLst>
      <p:ext uri="{BB962C8B-B14F-4D97-AF65-F5344CB8AC3E}">
        <p14:creationId xmlns:p14="http://schemas.microsoft.com/office/powerpoint/2010/main" val="1629141740"/>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dirty="0" smtClean="0"/>
              <a:t>10.2. Gedragscodes en certificering</a:t>
            </a:r>
            <a:endParaRPr lang="en-US" dirty="0"/>
          </a:p>
        </p:txBody>
      </p:sp>
      <p:sp>
        <p:nvSpPr>
          <p:cNvPr id="3" name="Content Placeholder 2"/>
          <p:cNvSpPr>
            <a:spLocks noGrp="1"/>
          </p:cNvSpPr>
          <p:nvPr>
            <p:ph idx="1"/>
          </p:nvPr>
        </p:nvSpPr>
        <p:spPr/>
        <p:txBody>
          <a:bodyPr>
            <a:normAutofit fontScale="92500"/>
          </a:bodyPr>
          <a:lstStyle/>
          <a:p>
            <a:r>
              <a:rPr lang="nl-NL" dirty="0" smtClean="0">
                <a:solidFill>
                  <a:srgbClr val="7030A0"/>
                </a:solidFill>
              </a:rPr>
              <a:t>gedragscodes</a:t>
            </a:r>
          </a:p>
          <a:p>
            <a:pPr lvl="1"/>
            <a:r>
              <a:rPr lang="nl-NL" dirty="0" smtClean="0"/>
              <a:t>bevordering van de </a:t>
            </a:r>
            <a:r>
              <a:rPr lang="nl-NL" dirty="0"/>
              <a:t>opstelling van gedragscodes </a:t>
            </a:r>
            <a:r>
              <a:rPr lang="nl-NL" dirty="0" smtClean="0"/>
              <a:t>die moeten </a:t>
            </a:r>
            <a:r>
              <a:rPr lang="nl-NL" dirty="0"/>
              <a:t>bijdragen tot de juiste toepassing van deze </a:t>
            </a:r>
            <a:r>
              <a:rPr lang="nl-NL" dirty="0" smtClean="0"/>
              <a:t>verordening</a:t>
            </a:r>
          </a:p>
          <a:p>
            <a:pPr lvl="1"/>
            <a:r>
              <a:rPr lang="nl-NL" dirty="0"/>
              <a:t>a</a:t>
            </a:r>
            <a:r>
              <a:rPr lang="nl-NL" dirty="0" smtClean="0"/>
              <a:t>dvies, registratie en bekendmaking door de toezichthoudende autoriteit</a:t>
            </a:r>
          </a:p>
          <a:p>
            <a:pPr lvl="1"/>
            <a:r>
              <a:rPr lang="nl-NL" dirty="0"/>
              <a:t>t</a:t>
            </a:r>
            <a:r>
              <a:rPr lang="nl-NL" dirty="0" smtClean="0"/>
              <a:t>oezicht op de naleving van de gedragscode door een door de toezichthoudende autoriteit geaccrediteerd orgaan (niet geldig voor de verwerking door overheidsinstanties en –organen)</a:t>
            </a:r>
          </a:p>
          <a:p>
            <a:r>
              <a:rPr lang="nl-NL" dirty="0">
                <a:solidFill>
                  <a:srgbClr val="7030A0"/>
                </a:solidFill>
              </a:rPr>
              <a:t>c</a:t>
            </a:r>
            <a:r>
              <a:rPr lang="nl-NL" dirty="0" smtClean="0">
                <a:solidFill>
                  <a:srgbClr val="7030A0"/>
                </a:solidFill>
              </a:rPr>
              <a:t>ertificering</a:t>
            </a:r>
          </a:p>
          <a:p>
            <a:pPr lvl="1"/>
            <a:r>
              <a:rPr lang="nl-NL" dirty="0" smtClean="0"/>
              <a:t>bevordering van de </a:t>
            </a:r>
            <a:r>
              <a:rPr lang="nl-NL" dirty="0"/>
              <a:t>invoering van certificeringsmechanismen voor gegevensbescherming en gegevensbeschermingszegels en -merktekens waarmee kan worden aangetoond dat verwerkingsverantwoordelijken en verwerkers </a:t>
            </a:r>
            <a:r>
              <a:rPr lang="nl-NL" dirty="0" smtClean="0"/>
              <a:t>in </a:t>
            </a:r>
            <a:r>
              <a:rPr lang="nl-NL" dirty="0"/>
              <a:t>overeenstemming met deze verordening </a:t>
            </a:r>
            <a:r>
              <a:rPr lang="nl-NL" dirty="0" smtClean="0"/>
              <a:t>handelen</a:t>
            </a:r>
          </a:p>
          <a:p>
            <a:pPr lvl="1"/>
            <a:r>
              <a:rPr lang="nl-NL" dirty="0"/>
              <a:t>c</a:t>
            </a:r>
            <a:r>
              <a:rPr lang="nl-NL" dirty="0" smtClean="0"/>
              <a:t>ertificaat wordt afgeleverd door toezichthoudende autoriteit of certificerend orgaan</a:t>
            </a:r>
            <a:endParaRPr lang="nl-NL" dirty="0"/>
          </a:p>
          <a:p>
            <a:pPr lvl="1"/>
            <a:r>
              <a:rPr lang="nl-NL" dirty="0"/>
              <a:t>v</a:t>
            </a:r>
            <a:r>
              <a:rPr lang="nl-NL" dirty="0" smtClean="0"/>
              <a:t>rijwillig via transparant proces</a:t>
            </a:r>
            <a:endParaRPr lang="en-US"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74</a:t>
            </a:fld>
            <a:endParaRPr lang="en-GB" dirty="0"/>
          </a:p>
        </p:txBody>
      </p:sp>
    </p:spTree>
    <p:extLst>
      <p:ext uri="{BB962C8B-B14F-4D97-AF65-F5344CB8AC3E}">
        <p14:creationId xmlns:p14="http://schemas.microsoft.com/office/powerpoint/2010/main" val="31851126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922114"/>
          </a:xfrm>
        </p:spPr>
        <p:txBody>
          <a:bodyPr>
            <a:noAutofit/>
          </a:bodyPr>
          <a:lstStyle/>
          <a:p>
            <a:r>
              <a:rPr lang="nl-BE" dirty="0" smtClean="0"/>
              <a:t>10.3. Doorgifte </a:t>
            </a:r>
            <a:r>
              <a:rPr lang="nl-BE" dirty="0"/>
              <a:t>van gegevens aan </a:t>
            </a:r>
            <a:r>
              <a:rPr lang="nl-BE" dirty="0" smtClean="0"/>
              <a:t/>
            </a:r>
            <a:br>
              <a:rPr lang="nl-BE" dirty="0" smtClean="0"/>
            </a:br>
            <a:r>
              <a:rPr lang="nl-BE" dirty="0" smtClean="0"/>
              <a:t>derde </a:t>
            </a:r>
            <a:r>
              <a:rPr lang="nl-BE" dirty="0"/>
              <a:t>landen </a:t>
            </a:r>
            <a:endParaRPr lang="en-US" dirty="0"/>
          </a:p>
        </p:txBody>
      </p:sp>
      <p:sp>
        <p:nvSpPr>
          <p:cNvPr id="3" name="Content Placeholder 2"/>
          <p:cNvSpPr>
            <a:spLocks noGrp="1"/>
          </p:cNvSpPr>
          <p:nvPr>
            <p:ph idx="1"/>
          </p:nvPr>
        </p:nvSpPr>
        <p:spPr/>
        <p:txBody>
          <a:bodyPr>
            <a:normAutofit fontScale="92500" lnSpcReduction="20000"/>
          </a:bodyPr>
          <a:lstStyle/>
          <a:p>
            <a:endParaRPr lang="nl-BE" dirty="0" smtClean="0"/>
          </a:p>
          <a:p>
            <a:endParaRPr lang="nl-BE" dirty="0" smtClean="0"/>
          </a:p>
          <a:p>
            <a:r>
              <a:rPr lang="nl-BE" sz="2600" dirty="0"/>
              <a:t>a</a:t>
            </a:r>
            <a:r>
              <a:rPr lang="nl-BE" sz="2600" dirty="0" smtClean="0"/>
              <a:t>dequaatheidsbesluit </a:t>
            </a:r>
            <a:r>
              <a:rPr lang="nl-BE" sz="2600" dirty="0"/>
              <a:t>Commissie:  wanneer de Commissie heeft besloten dat het derde land, een gebied of één of meerdere nader bepaalde sectoren in dat derde land, of de internationale organisatie in kwestie een passend beschermingsniveau </a:t>
            </a:r>
            <a:r>
              <a:rPr lang="nl-BE" sz="2600" dirty="0" smtClean="0"/>
              <a:t>waarborgt</a:t>
            </a:r>
            <a:endParaRPr lang="en-US" sz="2600" dirty="0"/>
          </a:p>
          <a:p>
            <a:pPr marL="0" indent="0">
              <a:buNone/>
            </a:pPr>
            <a:endParaRPr lang="en-US" sz="2600" dirty="0"/>
          </a:p>
          <a:p>
            <a:endParaRPr lang="nl-BE" sz="2600" dirty="0" smtClean="0"/>
          </a:p>
          <a:p>
            <a:r>
              <a:rPr lang="nl-BE" sz="2600" dirty="0"/>
              <a:t>p</a:t>
            </a:r>
            <a:r>
              <a:rPr lang="nl-BE" sz="2600" dirty="0" smtClean="0"/>
              <a:t>assende </a:t>
            </a:r>
            <a:r>
              <a:rPr lang="nl-BE" sz="2600" dirty="0"/>
              <a:t>waarborgen kunnen ook worden geboden door een juridisch bindend en afdwingbaar instrument tussen overheidsinstanties of –organen zonder dat daarvoor specifieke toestemming van een toezichthoudende autoriteit is </a:t>
            </a:r>
            <a:r>
              <a:rPr lang="nl-BE" sz="2600" dirty="0" smtClean="0"/>
              <a:t>vereist</a:t>
            </a:r>
            <a:endParaRPr lang="en-US" sz="2600" dirty="0"/>
          </a:p>
          <a:p>
            <a:pPr marL="0" indent="0">
              <a:buNone/>
            </a:pPr>
            <a:r>
              <a:rPr lang="nl-BE" sz="2600" dirty="0"/>
              <a:t> </a:t>
            </a:r>
            <a:endParaRPr lang="en-US" sz="2600"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75</a:t>
            </a:fld>
            <a:endParaRPr lang="en-GB" dirty="0"/>
          </a:p>
        </p:txBody>
      </p:sp>
    </p:spTree>
    <p:extLst>
      <p:ext uri="{BB962C8B-B14F-4D97-AF65-F5344CB8AC3E}">
        <p14:creationId xmlns:p14="http://schemas.microsoft.com/office/powerpoint/2010/main" val="1455607513"/>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nl-BE" dirty="0" smtClean="0"/>
              <a:t>10.3. Doorgifte </a:t>
            </a:r>
            <a:r>
              <a:rPr lang="nl-BE" dirty="0"/>
              <a:t>van gegevens aan </a:t>
            </a:r>
            <a:r>
              <a:rPr lang="nl-BE" dirty="0" smtClean="0"/>
              <a:t/>
            </a:r>
            <a:br>
              <a:rPr lang="nl-BE" dirty="0" smtClean="0"/>
            </a:br>
            <a:r>
              <a:rPr lang="nl-BE" dirty="0" smtClean="0"/>
              <a:t>derde </a:t>
            </a:r>
            <a:r>
              <a:rPr lang="nl-BE" dirty="0"/>
              <a:t>landen </a:t>
            </a:r>
            <a:endParaRPr lang="en-US" dirty="0"/>
          </a:p>
        </p:txBody>
      </p:sp>
      <p:sp>
        <p:nvSpPr>
          <p:cNvPr id="3" name="Content Placeholder 2"/>
          <p:cNvSpPr>
            <a:spLocks noGrp="1"/>
          </p:cNvSpPr>
          <p:nvPr>
            <p:ph idx="1"/>
          </p:nvPr>
        </p:nvSpPr>
        <p:spPr/>
        <p:txBody>
          <a:bodyPr/>
          <a:lstStyle/>
          <a:p>
            <a:pPr marL="0" indent="0">
              <a:buNone/>
            </a:pPr>
            <a:endParaRPr lang="en-US" dirty="0"/>
          </a:p>
          <a:p>
            <a:pPr marL="0" indent="0">
              <a:buNone/>
            </a:pPr>
            <a:endParaRPr lang="nl-BE" sz="2200" dirty="0" smtClean="0"/>
          </a:p>
          <a:p>
            <a:r>
              <a:rPr lang="nl-BE" dirty="0"/>
              <a:t>d</a:t>
            </a:r>
            <a:r>
              <a:rPr lang="nl-BE" dirty="0" smtClean="0"/>
              <a:t>e </a:t>
            </a:r>
            <a:r>
              <a:rPr lang="nl-BE" dirty="0"/>
              <a:t>doorgifte kan ook gebeuren indien noodzakelijk wegens gewichtige redenen van algemeen belang; het bedoelde openbaar belang moet zijn erkend bij een Unierechtelijke of nationaalrechtelijke bepaling die op de verwerkingsverantwoordelijke van toepassing </a:t>
            </a:r>
            <a:r>
              <a:rPr lang="nl-BE" dirty="0" smtClean="0"/>
              <a:t>is</a:t>
            </a:r>
            <a:endParaRPr lang="en-US" dirty="0"/>
          </a:p>
          <a:p>
            <a:endParaRPr lang="en-US"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76</a:t>
            </a:fld>
            <a:endParaRPr lang="en-GB" dirty="0"/>
          </a:p>
        </p:txBody>
      </p:sp>
    </p:spTree>
    <p:extLst>
      <p:ext uri="{BB962C8B-B14F-4D97-AF65-F5344CB8AC3E}">
        <p14:creationId xmlns:p14="http://schemas.microsoft.com/office/powerpoint/2010/main" val="38092577"/>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dirty="0" smtClean="0"/>
              <a:t>10.4. </a:t>
            </a:r>
            <a:r>
              <a:rPr lang="nl-BE" dirty="0" err="1" smtClean="0"/>
              <a:t>One</a:t>
            </a:r>
            <a:r>
              <a:rPr lang="nl-BE" dirty="0" smtClean="0"/>
              <a:t>-stop </a:t>
            </a:r>
            <a:r>
              <a:rPr lang="nl-BE" dirty="0"/>
              <a:t>shop</a:t>
            </a:r>
            <a:endParaRPr lang="en-US" dirty="0"/>
          </a:p>
        </p:txBody>
      </p:sp>
      <p:sp>
        <p:nvSpPr>
          <p:cNvPr id="3" name="Content Placeholder 2"/>
          <p:cNvSpPr>
            <a:spLocks noGrp="1"/>
          </p:cNvSpPr>
          <p:nvPr>
            <p:ph idx="1"/>
          </p:nvPr>
        </p:nvSpPr>
        <p:spPr/>
        <p:txBody>
          <a:bodyPr>
            <a:normAutofit/>
          </a:bodyPr>
          <a:lstStyle/>
          <a:p>
            <a:r>
              <a:rPr lang="nl-BE" dirty="0" smtClean="0"/>
              <a:t>bevoegdheid </a:t>
            </a:r>
            <a:r>
              <a:rPr lang="nl-BE" dirty="0"/>
              <a:t>toezichthoudende autoriteit</a:t>
            </a:r>
            <a:endParaRPr lang="en-US" dirty="0"/>
          </a:p>
          <a:p>
            <a:pPr lvl="1"/>
            <a:r>
              <a:rPr lang="nl-NL" dirty="0"/>
              <a:t>d</a:t>
            </a:r>
            <a:r>
              <a:rPr lang="nl-NL" dirty="0" smtClean="0"/>
              <a:t>e toezichthoudende </a:t>
            </a:r>
            <a:r>
              <a:rPr lang="nl-NL" dirty="0"/>
              <a:t>autoriteit van de hoofdvestiging of de enige vestiging van de verwerkingsverantwoordelijke of verwerker </a:t>
            </a:r>
            <a:r>
              <a:rPr lang="nl-NL" dirty="0" smtClean="0"/>
              <a:t>treedt op </a:t>
            </a:r>
            <a:r>
              <a:rPr lang="nl-NL" dirty="0"/>
              <a:t>als leidende toezichthoudende autoriteit voor de grensoverschrijdende verwerking</a:t>
            </a:r>
          </a:p>
          <a:p>
            <a:pPr lvl="1"/>
            <a:r>
              <a:rPr lang="nl-NL" dirty="0"/>
              <a:t>elke toezichthoudende </a:t>
            </a:r>
            <a:r>
              <a:rPr lang="nl-NL" dirty="0" smtClean="0"/>
              <a:t>autoriteit is bevoegd om een </a:t>
            </a:r>
            <a:r>
              <a:rPr lang="nl-NL" dirty="0"/>
              <a:t>bij haar ingediende klacht of een eventuele inbreuk op deze verordening te behandelen indien het onderwerp van die zaak alleen verband houdt met een vestiging in haar lidstaat of alleen voor betrokkenen in haar lidstaat wezenlijke gevolgen </a:t>
            </a:r>
            <a:r>
              <a:rPr lang="nl-NL" dirty="0" smtClean="0"/>
              <a:t>heeft</a:t>
            </a:r>
            <a:endParaRPr lang="en-US" dirty="0"/>
          </a:p>
          <a:p>
            <a:pPr lvl="1"/>
            <a:r>
              <a:rPr lang="nl-BE" dirty="0"/>
              <a:t>i</a:t>
            </a:r>
            <a:r>
              <a:rPr lang="nl-BE" dirty="0" smtClean="0"/>
              <a:t>n </a:t>
            </a:r>
            <a:r>
              <a:rPr lang="nl-BE" dirty="0"/>
              <a:t>het geval van verwerking door overheidsinstanties of door particuliere organen die handelen op grond van </a:t>
            </a:r>
            <a:r>
              <a:rPr lang="nl-BE" dirty="0" smtClean="0"/>
              <a:t>een wettelijke verplichting of een taak </a:t>
            </a:r>
            <a:r>
              <a:rPr lang="nl-BE" dirty="0"/>
              <a:t>van algemeen </a:t>
            </a:r>
            <a:r>
              <a:rPr lang="nl-BE" dirty="0" smtClean="0"/>
              <a:t>belang - openbaar gezag </a:t>
            </a:r>
            <a:r>
              <a:rPr lang="nl-BE" u="sng" dirty="0"/>
              <a:t>is de toezichthoudende autoriteit van de lidstaat</a:t>
            </a:r>
            <a:r>
              <a:rPr lang="nl-BE" dirty="0"/>
              <a:t> </a:t>
            </a:r>
            <a:r>
              <a:rPr lang="nl-BE" dirty="0" smtClean="0"/>
              <a:t>bevoegd</a:t>
            </a:r>
            <a:endParaRPr lang="en-US" dirty="0"/>
          </a:p>
          <a:p>
            <a:endParaRPr lang="en-US"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77</a:t>
            </a:fld>
            <a:endParaRPr lang="en-GB" dirty="0"/>
          </a:p>
        </p:txBody>
      </p:sp>
    </p:spTree>
    <p:extLst>
      <p:ext uri="{BB962C8B-B14F-4D97-AF65-F5344CB8AC3E}">
        <p14:creationId xmlns:p14="http://schemas.microsoft.com/office/powerpoint/2010/main" val="4227572410"/>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nl-BE" dirty="0" smtClean="0"/>
              <a:t>10.5. Opleggen </a:t>
            </a:r>
            <a:r>
              <a:rPr lang="nl-BE" dirty="0"/>
              <a:t>administratieve geldboetes</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endParaRPr lang="nl-BE" dirty="0" smtClean="0"/>
          </a:p>
          <a:p>
            <a:r>
              <a:rPr lang="nl-BE" dirty="0">
                <a:solidFill>
                  <a:srgbClr val="7030A0"/>
                </a:solidFill>
              </a:rPr>
              <a:t>t</a:t>
            </a:r>
            <a:r>
              <a:rPr lang="nl-BE" dirty="0" smtClean="0">
                <a:solidFill>
                  <a:srgbClr val="7030A0"/>
                </a:solidFill>
              </a:rPr>
              <a:t>oezichthoudende </a:t>
            </a:r>
            <a:r>
              <a:rPr lang="nl-BE" dirty="0">
                <a:solidFill>
                  <a:srgbClr val="7030A0"/>
                </a:solidFill>
              </a:rPr>
              <a:t>autoriteit kan administratieve geldboeten opleggen, die doeltreffend, evenredig en afschrikkend </a:t>
            </a:r>
            <a:r>
              <a:rPr lang="nl-BE" dirty="0" smtClean="0">
                <a:solidFill>
                  <a:srgbClr val="7030A0"/>
                </a:solidFill>
              </a:rPr>
              <a:t>zijn</a:t>
            </a:r>
          </a:p>
          <a:p>
            <a:pPr marL="0" indent="0">
              <a:buNone/>
            </a:pPr>
            <a:endParaRPr lang="nl-BE" dirty="0" smtClean="0">
              <a:solidFill>
                <a:srgbClr val="7030A0"/>
              </a:solidFill>
            </a:endParaRPr>
          </a:p>
          <a:p>
            <a:pPr lvl="1"/>
            <a:r>
              <a:rPr lang="nl-NL" dirty="0" smtClean="0"/>
              <a:t>bij </a:t>
            </a:r>
            <a:r>
              <a:rPr lang="nl-NL" dirty="0"/>
              <a:t>overtreding kunnen o.a. administratieve geldboetes worden opgelegd tot </a:t>
            </a:r>
            <a:r>
              <a:rPr lang="nl-NL" dirty="0" smtClean="0"/>
              <a:t>20.000.000 </a:t>
            </a:r>
            <a:r>
              <a:rPr lang="nl-NL" dirty="0"/>
              <a:t>EUR of, voor een onderneming, tot 4% van de totale wereldwijde jaaromzet in het voorgaande </a:t>
            </a:r>
            <a:r>
              <a:rPr lang="nl-NL" dirty="0" smtClean="0"/>
              <a:t>boekjaar</a:t>
            </a:r>
            <a:endParaRPr lang="en-US" dirty="0"/>
          </a:p>
          <a:p>
            <a:pPr marL="0" indent="0">
              <a:buNone/>
            </a:pPr>
            <a:endParaRPr lang="en-US" dirty="0">
              <a:solidFill>
                <a:srgbClr val="7030A0"/>
              </a:solidFill>
            </a:endParaRPr>
          </a:p>
          <a:p>
            <a:r>
              <a:rPr lang="nl-BE" dirty="0" smtClean="0">
                <a:solidFill>
                  <a:srgbClr val="7030A0"/>
                </a:solidFill>
              </a:rPr>
              <a:t>elke </a:t>
            </a:r>
            <a:r>
              <a:rPr lang="nl-BE" dirty="0">
                <a:solidFill>
                  <a:srgbClr val="7030A0"/>
                </a:solidFill>
              </a:rPr>
              <a:t>lidstaat kan regels vaststellen betreffende de vraag of en in hoeverre administratieve geldboeten kunnen worden opgelegd aan in die lidstaat gevestigde overheidsinstanties en </a:t>
            </a:r>
            <a:r>
              <a:rPr lang="nl-BE" dirty="0" smtClean="0">
                <a:solidFill>
                  <a:srgbClr val="7030A0"/>
                </a:solidFill>
              </a:rPr>
              <a:t>overheidsorganen</a:t>
            </a:r>
          </a:p>
          <a:p>
            <a:endParaRPr lang="nl-BE" dirty="0" smtClean="0">
              <a:solidFill>
                <a:srgbClr val="7030A0"/>
              </a:solidFill>
            </a:endParaRPr>
          </a:p>
          <a:p>
            <a:r>
              <a:rPr lang="nl-NL" dirty="0"/>
              <a:t>e</a:t>
            </a:r>
            <a:r>
              <a:rPr lang="nl-NL" dirty="0" smtClean="0"/>
              <a:t>lke lidstaat stelt de regels vast </a:t>
            </a:r>
            <a:r>
              <a:rPr lang="nl-NL" dirty="0"/>
              <a:t>inzake andere sancties </a:t>
            </a:r>
            <a:r>
              <a:rPr lang="nl-NL" dirty="0" smtClean="0"/>
              <a:t>die </a:t>
            </a:r>
            <a:r>
              <a:rPr lang="nl-NL" dirty="0"/>
              <a:t>van toepassing zijn op </a:t>
            </a:r>
            <a:r>
              <a:rPr lang="nl-NL" dirty="0" smtClean="0"/>
              <a:t>inbreuken </a:t>
            </a:r>
            <a:r>
              <a:rPr lang="nl-NL" dirty="0"/>
              <a:t>die niet aan administratieve geldboeten onderworpen zijn</a:t>
            </a:r>
            <a:endParaRPr lang="en-US" dirty="0"/>
          </a:p>
          <a:p>
            <a:endParaRPr lang="en-US"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78</a:t>
            </a:fld>
            <a:endParaRPr lang="en-GB" dirty="0"/>
          </a:p>
        </p:txBody>
      </p:sp>
    </p:spTree>
    <p:extLst>
      <p:ext uri="{BB962C8B-B14F-4D97-AF65-F5344CB8AC3E}">
        <p14:creationId xmlns:p14="http://schemas.microsoft.com/office/powerpoint/2010/main" val="3368085002"/>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endParaRPr lang="fr-BE" sz="1200" dirty="0" smtClean="0"/>
          </a:p>
          <a:p>
            <a:r>
              <a:rPr lang="fr-BE" dirty="0" smtClean="0"/>
              <a:t>11. </a:t>
            </a:r>
            <a:r>
              <a:rPr lang="fr-BE" dirty="0" err="1" smtClean="0"/>
              <a:t>Actiepunten</a:t>
            </a:r>
            <a:endParaRPr lang="en-US" dirty="0"/>
          </a:p>
        </p:txBody>
      </p:sp>
      <p:sp>
        <p:nvSpPr>
          <p:cNvPr id="4" name="Slide Number Placeholder 3"/>
          <p:cNvSpPr>
            <a:spLocks noGrp="1"/>
          </p:cNvSpPr>
          <p:nvPr>
            <p:ph type="sldNum" sz="quarter" idx="10"/>
          </p:nvPr>
        </p:nvSpPr>
        <p:spPr/>
        <p:txBody>
          <a:bodyPr/>
          <a:lstStyle/>
          <a:p>
            <a:pPr>
              <a:defRPr/>
            </a:pPr>
            <a:fld id="{7A7F1E79-8225-48A0-95BD-5254C3720E2D}" type="slidenum">
              <a:rPr lang="en-GB" smtClean="0"/>
              <a:pPr>
                <a:defRPr/>
              </a:pPr>
              <a:t>79</a:t>
            </a:fld>
            <a:endParaRPr lang="en-GB" dirty="0"/>
          </a:p>
        </p:txBody>
      </p:sp>
    </p:spTree>
    <p:extLst>
      <p:ext uri="{BB962C8B-B14F-4D97-AF65-F5344CB8AC3E}">
        <p14:creationId xmlns:p14="http://schemas.microsoft.com/office/powerpoint/2010/main" val="19483061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dirty="0" smtClean="0"/>
              <a:t>1. </a:t>
            </a:r>
            <a:r>
              <a:rPr lang="fr-BE" dirty="0" err="1" smtClean="0"/>
              <a:t>Algemeen</a:t>
            </a:r>
            <a:endParaRPr lang="en-US" dirty="0"/>
          </a:p>
        </p:txBody>
      </p:sp>
      <p:sp>
        <p:nvSpPr>
          <p:cNvPr id="3" name="Content Placeholder 2"/>
          <p:cNvSpPr>
            <a:spLocks noGrp="1"/>
          </p:cNvSpPr>
          <p:nvPr>
            <p:ph idx="1"/>
          </p:nvPr>
        </p:nvSpPr>
        <p:spPr/>
        <p:txBody>
          <a:bodyPr>
            <a:normAutofit fontScale="92500" lnSpcReduction="10000"/>
          </a:bodyPr>
          <a:lstStyle/>
          <a:p>
            <a:pPr marL="0" indent="0">
              <a:lnSpc>
                <a:spcPct val="90000"/>
              </a:lnSpc>
              <a:buNone/>
            </a:pPr>
            <a:endParaRPr lang="nl-BE" sz="2200" dirty="0" smtClean="0"/>
          </a:p>
          <a:p>
            <a:pPr>
              <a:lnSpc>
                <a:spcPct val="90000"/>
              </a:lnSpc>
            </a:pPr>
            <a:r>
              <a:rPr lang="nl-BE" dirty="0"/>
              <a:t>t</a:t>
            </a:r>
            <a:r>
              <a:rPr lang="nl-BE" dirty="0" smtClean="0"/>
              <a:t>och </a:t>
            </a:r>
            <a:r>
              <a:rPr lang="nl-BE" dirty="0"/>
              <a:t>ruime mogelijkheid om de principes via nationale regelgeving te </a:t>
            </a:r>
            <a:r>
              <a:rPr lang="nl-BE" dirty="0" smtClean="0"/>
              <a:t>preciseren: drastisch </a:t>
            </a:r>
            <a:r>
              <a:rPr lang="nl-BE" dirty="0"/>
              <a:t>herschrijven privacywet (WVP</a:t>
            </a:r>
            <a:r>
              <a:rPr lang="nl-BE" dirty="0" smtClean="0"/>
              <a:t>)</a:t>
            </a:r>
          </a:p>
          <a:p>
            <a:pPr>
              <a:lnSpc>
                <a:spcPct val="90000"/>
              </a:lnSpc>
            </a:pPr>
            <a:endParaRPr lang="nl-BE" dirty="0" smtClean="0"/>
          </a:p>
          <a:p>
            <a:pPr lvl="1">
              <a:lnSpc>
                <a:spcPct val="90000"/>
              </a:lnSpc>
            </a:pPr>
            <a:r>
              <a:rPr lang="nl-BE" dirty="0" smtClean="0"/>
              <a:t>erover </a:t>
            </a:r>
            <a:r>
              <a:rPr lang="nl-BE" dirty="0"/>
              <a:t>waken dat de vlotte elektronische gegevensuitwisseling in de </a:t>
            </a:r>
            <a:r>
              <a:rPr lang="nl-BE" dirty="0" smtClean="0"/>
              <a:t>sociale- </a:t>
            </a:r>
            <a:r>
              <a:rPr lang="nl-BE" dirty="0"/>
              <a:t>en </a:t>
            </a:r>
            <a:r>
              <a:rPr lang="nl-BE" dirty="0" smtClean="0"/>
              <a:t>gezondheidssector </a:t>
            </a:r>
            <a:r>
              <a:rPr lang="nl-BE" dirty="0"/>
              <a:t>niet </a:t>
            </a:r>
            <a:r>
              <a:rPr lang="nl-BE" dirty="0" smtClean="0"/>
              <a:t>nodeloos </a:t>
            </a:r>
            <a:r>
              <a:rPr lang="nl-BE" dirty="0"/>
              <a:t>wordt </a:t>
            </a:r>
            <a:r>
              <a:rPr lang="nl-BE" dirty="0" smtClean="0"/>
              <a:t>bemoeilijkt</a:t>
            </a:r>
          </a:p>
          <a:p>
            <a:pPr lvl="1">
              <a:lnSpc>
                <a:spcPct val="90000"/>
              </a:lnSpc>
            </a:pPr>
            <a:endParaRPr lang="nl-BE" dirty="0" smtClean="0"/>
          </a:p>
          <a:p>
            <a:pPr lvl="0">
              <a:lnSpc>
                <a:spcPct val="90000"/>
              </a:lnSpc>
            </a:pPr>
            <a:r>
              <a:rPr lang="nl-NL" altLang="en-US" dirty="0">
                <a:solidFill>
                  <a:srgbClr val="000000"/>
                </a:solidFill>
                <a:cs typeface="Arial" charset="0"/>
                <a:sym typeface="Arial" charset="0"/>
              </a:rPr>
              <a:t>aantal punten zouden vroeger dan 2018 in werking kunnen treden door een aanpassing van de WVP</a:t>
            </a:r>
          </a:p>
          <a:p>
            <a:pPr lvl="0">
              <a:lnSpc>
                <a:spcPct val="90000"/>
              </a:lnSpc>
            </a:pPr>
            <a:endParaRPr lang="nl-NL" altLang="en-US" dirty="0">
              <a:solidFill>
                <a:srgbClr val="000000"/>
              </a:solidFill>
              <a:cs typeface="Arial" charset="0"/>
              <a:sym typeface="Arial" charset="0"/>
            </a:endParaRPr>
          </a:p>
          <a:p>
            <a:pPr lvl="1">
              <a:lnSpc>
                <a:spcPct val="90000"/>
              </a:lnSpc>
            </a:pPr>
            <a:r>
              <a:rPr lang="nl-NL" altLang="en-US" dirty="0">
                <a:solidFill>
                  <a:srgbClr val="000000"/>
                </a:solidFill>
                <a:cs typeface="Arial" charset="0"/>
                <a:sym typeface="Arial" charset="0"/>
              </a:rPr>
              <a:t>onder meer de schrapping van de aangifte, de kennisgeving van veiligheidsincidenten en de controle- en sanctiebevoegdheid</a:t>
            </a:r>
          </a:p>
          <a:p>
            <a:pPr marL="0" indent="0">
              <a:lnSpc>
                <a:spcPct val="90000"/>
              </a:lnSpc>
              <a:buNone/>
            </a:pPr>
            <a:endParaRPr lang="nl-BE" altLang="en-US" sz="2000" dirty="0" smtClean="0">
              <a:solidFill>
                <a:srgbClr val="000000"/>
              </a:solidFill>
              <a:cs typeface="Arial" charset="0"/>
              <a:sym typeface="Arial" charset="0"/>
            </a:endParaRPr>
          </a:p>
          <a:p>
            <a:pPr>
              <a:lnSpc>
                <a:spcPct val="90000"/>
              </a:lnSpc>
            </a:pPr>
            <a:r>
              <a:rPr lang="nl-NL" altLang="en-US" dirty="0" smtClean="0">
                <a:solidFill>
                  <a:srgbClr val="000000"/>
                </a:solidFill>
                <a:cs typeface="Arial" charset="0"/>
                <a:sym typeface="Arial" charset="0"/>
              </a:rPr>
              <a:t>voor </a:t>
            </a:r>
            <a:r>
              <a:rPr lang="nl-NL" altLang="en-US" dirty="0">
                <a:solidFill>
                  <a:srgbClr val="000000"/>
                </a:solidFill>
                <a:cs typeface="Arial" charset="0"/>
                <a:sym typeface="Arial" charset="0"/>
              </a:rPr>
              <a:t>de publieke sector werden talrijke uitzonderingen </a:t>
            </a:r>
            <a:r>
              <a:rPr lang="nl-NL" altLang="en-US" dirty="0" smtClean="0">
                <a:solidFill>
                  <a:srgbClr val="000000"/>
                </a:solidFill>
                <a:cs typeface="Arial" charset="0"/>
                <a:sym typeface="Arial" charset="0"/>
              </a:rPr>
              <a:t>opgenomen</a:t>
            </a:r>
          </a:p>
          <a:p>
            <a:pPr>
              <a:lnSpc>
                <a:spcPct val="90000"/>
              </a:lnSpc>
            </a:pPr>
            <a:endParaRPr lang="nl-NL" altLang="en-US" dirty="0" smtClean="0">
              <a:solidFill>
                <a:srgbClr val="000000"/>
              </a:solidFill>
              <a:cs typeface="Arial" charset="0"/>
              <a:sym typeface="Arial" charset="0"/>
            </a:endParaRPr>
          </a:p>
          <a:p>
            <a:pPr lvl="1">
              <a:lnSpc>
                <a:spcPct val="90000"/>
              </a:lnSpc>
            </a:pPr>
            <a:r>
              <a:rPr lang="nl-NL" altLang="en-US" dirty="0">
                <a:solidFill>
                  <a:srgbClr val="000000"/>
                </a:solidFill>
                <a:cs typeface="Arial" charset="0"/>
                <a:sym typeface="Arial" charset="0"/>
              </a:rPr>
              <a:t>b</a:t>
            </a:r>
            <a:r>
              <a:rPr lang="nl-NL" altLang="en-US" dirty="0" smtClean="0">
                <a:solidFill>
                  <a:srgbClr val="000000"/>
                </a:solidFill>
                <a:cs typeface="Arial" charset="0"/>
                <a:sym typeface="Arial" charset="0"/>
              </a:rPr>
              <a:t>ijkomend aanpassing </a:t>
            </a:r>
            <a:r>
              <a:rPr lang="nl-NL" altLang="en-US" dirty="0">
                <a:solidFill>
                  <a:srgbClr val="000000"/>
                </a:solidFill>
                <a:cs typeface="Arial" charset="0"/>
                <a:sym typeface="Arial" charset="0"/>
              </a:rPr>
              <a:t>van bepaalde aspecten van de </a:t>
            </a:r>
            <a:r>
              <a:rPr lang="nl-NL" altLang="en-US" dirty="0" smtClean="0">
                <a:solidFill>
                  <a:srgbClr val="000000"/>
                </a:solidFill>
                <a:cs typeface="Arial" charset="0"/>
                <a:sym typeface="Arial" charset="0"/>
              </a:rPr>
              <a:t>verordening </a:t>
            </a:r>
            <a:r>
              <a:rPr lang="nl-NL" altLang="en-US" dirty="0">
                <a:solidFill>
                  <a:srgbClr val="000000"/>
                </a:solidFill>
                <a:cs typeface="Arial" charset="0"/>
                <a:sym typeface="Arial" charset="0"/>
              </a:rPr>
              <a:t>mogelijk via de nationale </a:t>
            </a:r>
            <a:r>
              <a:rPr lang="nl-NL" altLang="en-US" dirty="0" smtClean="0">
                <a:solidFill>
                  <a:srgbClr val="000000"/>
                </a:solidFill>
                <a:cs typeface="Arial" charset="0"/>
                <a:sym typeface="Arial" charset="0"/>
              </a:rPr>
              <a:t>wetgeving</a:t>
            </a:r>
          </a:p>
          <a:p>
            <a:pPr lvl="1">
              <a:lnSpc>
                <a:spcPct val="90000"/>
              </a:lnSpc>
            </a:pPr>
            <a:endParaRPr lang="nl-NL" altLang="en-US" dirty="0" smtClean="0">
              <a:solidFill>
                <a:srgbClr val="000000"/>
              </a:solidFill>
              <a:cs typeface="Arial" charset="0"/>
              <a:sym typeface="Arial" charset="0"/>
            </a:endParaRPr>
          </a:p>
          <a:p>
            <a:pPr marL="457200" lvl="1" indent="0">
              <a:lnSpc>
                <a:spcPct val="90000"/>
              </a:lnSpc>
              <a:buNone/>
            </a:pPr>
            <a:endParaRPr lang="nl-NL" altLang="en-US" sz="1600" dirty="0" smtClean="0">
              <a:solidFill>
                <a:srgbClr val="000000"/>
              </a:solidFill>
              <a:cs typeface="Arial" charset="0"/>
              <a:sym typeface="Arial" charset="0"/>
            </a:endParaRPr>
          </a:p>
          <a:p>
            <a:pPr marL="0" indent="0">
              <a:lnSpc>
                <a:spcPct val="90000"/>
              </a:lnSpc>
              <a:buNone/>
            </a:pPr>
            <a:endParaRPr lang="nl-NL" altLang="en-US" sz="2000" dirty="0" smtClean="0">
              <a:solidFill>
                <a:srgbClr val="000000"/>
              </a:solidFill>
              <a:cs typeface="Arial" charset="0"/>
              <a:sym typeface="Arial" charset="0"/>
            </a:endParaRPr>
          </a:p>
          <a:p>
            <a:pPr>
              <a:lnSpc>
                <a:spcPct val="90000"/>
              </a:lnSpc>
            </a:pPr>
            <a:endParaRPr lang="nl-NL" altLang="en-US" dirty="0" smtClean="0">
              <a:solidFill>
                <a:srgbClr val="000000"/>
              </a:solidFill>
              <a:cs typeface="Arial" charset="0"/>
              <a:sym typeface="Arial" charset="0"/>
            </a:endParaRPr>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8</a:t>
            </a:fld>
            <a:endParaRPr lang="en-GB" dirty="0"/>
          </a:p>
        </p:txBody>
      </p:sp>
    </p:spTree>
    <p:extLst>
      <p:ext uri="{BB962C8B-B14F-4D97-AF65-F5344CB8AC3E}">
        <p14:creationId xmlns:p14="http://schemas.microsoft.com/office/powerpoint/2010/main" val="2158181970"/>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dirty="0" smtClean="0"/>
              <a:t>11. Actiepunten</a:t>
            </a:r>
            <a:endParaRPr lang="en-US" dirty="0"/>
          </a:p>
        </p:txBody>
      </p:sp>
      <p:sp>
        <p:nvSpPr>
          <p:cNvPr id="3" name="Content Placeholder 2"/>
          <p:cNvSpPr>
            <a:spLocks noGrp="1"/>
          </p:cNvSpPr>
          <p:nvPr>
            <p:ph idx="1"/>
          </p:nvPr>
        </p:nvSpPr>
        <p:spPr/>
        <p:txBody>
          <a:bodyPr>
            <a:normAutofit/>
          </a:bodyPr>
          <a:lstStyle/>
          <a:p>
            <a:r>
              <a:rPr lang="nl-BE" dirty="0" smtClean="0"/>
              <a:t>screening en aanpassing relevante regelgeving, waaronder drastisch herschrijven WVP, onder meer inzake</a:t>
            </a:r>
          </a:p>
          <a:p>
            <a:pPr lvl="1"/>
            <a:r>
              <a:rPr lang="nl-NL" dirty="0"/>
              <a:t>d</a:t>
            </a:r>
            <a:r>
              <a:rPr lang="nl-NL" dirty="0" smtClean="0"/>
              <a:t>e </a:t>
            </a:r>
            <a:r>
              <a:rPr lang="nl-NL" dirty="0" err="1" smtClean="0"/>
              <a:t>redesign</a:t>
            </a:r>
            <a:r>
              <a:rPr lang="nl-NL" dirty="0" smtClean="0"/>
              <a:t> van de CBPL en de sectorale comités</a:t>
            </a:r>
          </a:p>
          <a:p>
            <a:pPr lvl="1"/>
            <a:r>
              <a:rPr lang="nl-NL" dirty="0" smtClean="0"/>
              <a:t>de </a:t>
            </a:r>
            <a:r>
              <a:rPr lang="nl-NL" dirty="0"/>
              <a:t>schrapping van de aangifte</a:t>
            </a:r>
          </a:p>
          <a:p>
            <a:pPr lvl="1"/>
            <a:r>
              <a:rPr lang="nl-NL" dirty="0" smtClean="0"/>
              <a:t>de </a:t>
            </a:r>
            <a:r>
              <a:rPr lang="nl-NL" dirty="0"/>
              <a:t>kennisgeving van veiligheidsincidenten</a:t>
            </a:r>
          </a:p>
          <a:p>
            <a:pPr lvl="1"/>
            <a:r>
              <a:rPr lang="nl-NL" dirty="0" smtClean="0"/>
              <a:t>de </a:t>
            </a:r>
            <a:r>
              <a:rPr lang="nl-NL" dirty="0"/>
              <a:t>gegevensbeschermingsbeoordeling</a:t>
            </a:r>
          </a:p>
          <a:p>
            <a:pPr lvl="1"/>
            <a:r>
              <a:rPr lang="nl-NL" dirty="0" smtClean="0"/>
              <a:t>de </a:t>
            </a:r>
            <a:r>
              <a:rPr lang="nl-NL" dirty="0"/>
              <a:t>bepalingen inzake </a:t>
            </a:r>
            <a:r>
              <a:rPr lang="nl-NL" dirty="0" smtClean="0"/>
              <a:t>raadpleging van en overleg en </a:t>
            </a:r>
            <a:r>
              <a:rPr lang="nl-NL" dirty="0"/>
              <a:t>medewerking </a:t>
            </a:r>
            <a:r>
              <a:rPr lang="nl-NL" dirty="0" smtClean="0"/>
              <a:t>met de </a:t>
            </a:r>
            <a:r>
              <a:rPr lang="nl-NL" dirty="0"/>
              <a:t>toezichthoudende autoriteit</a:t>
            </a:r>
          </a:p>
          <a:p>
            <a:pPr lvl="1"/>
            <a:r>
              <a:rPr lang="nl-NL" dirty="0"/>
              <a:t>h</a:t>
            </a:r>
            <a:r>
              <a:rPr lang="nl-NL" dirty="0" smtClean="0"/>
              <a:t>et mechanisme </a:t>
            </a:r>
            <a:r>
              <a:rPr lang="nl-NL" dirty="0"/>
              <a:t>van gedragscodes en certificering</a:t>
            </a:r>
          </a:p>
          <a:p>
            <a:pPr lvl="1"/>
            <a:r>
              <a:rPr lang="nl-NL" dirty="0" smtClean="0"/>
              <a:t>de </a:t>
            </a:r>
            <a:r>
              <a:rPr lang="nl-NL" dirty="0"/>
              <a:t>controle- en </a:t>
            </a:r>
            <a:r>
              <a:rPr lang="nl-NL" dirty="0" smtClean="0"/>
              <a:t>sanctiebevoegdheid</a:t>
            </a:r>
            <a:endParaRPr lang="nl-NL" dirty="0"/>
          </a:p>
          <a:p>
            <a:pPr lvl="1"/>
            <a:r>
              <a:rPr lang="nl-NL" dirty="0" smtClean="0"/>
              <a:t>het statuut van de </a:t>
            </a:r>
            <a:r>
              <a:rPr lang="nl-NL" dirty="0"/>
              <a:t>functionaris voor de gegevensbescherming</a:t>
            </a:r>
            <a:r>
              <a:rPr lang="nl-NL" dirty="0" smtClean="0"/>
              <a:t>,</a:t>
            </a:r>
          </a:p>
          <a:p>
            <a:pPr lvl="1"/>
            <a:r>
              <a:rPr lang="nl-NL" dirty="0" smtClean="0"/>
              <a:t>de mogelijkheid om  bijkomende voorwaarden vast te stellen met </a:t>
            </a:r>
            <a:r>
              <a:rPr lang="nl-NL" dirty="0"/>
              <a:t>betrekking tot de verwerking van genetische gegevens, biometrische gegevens of gegevens over gezondheid</a:t>
            </a:r>
            <a:r>
              <a:rPr lang="nl-NL" dirty="0" smtClean="0"/>
              <a:t>....</a:t>
            </a:r>
          </a:p>
          <a:p>
            <a:pPr lvl="1"/>
            <a:endParaRPr lang="nl-NL" dirty="0"/>
          </a:p>
          <a:p>
            <a:endParaRPr lang="nl-BE" dirty="0" smtClean="0"/>
          </a:p>
          <a:p>
            <a:endParaRPr lang="en-US" dirty="0"/>
          </a:p>
          <a:p>
            <a:endParaRPr lang="en-US"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solidFill>
                  <a:prstClr val="white">
                    <a:lumMod val="50000"/>
                  </a:prstClr>
                </a:solidFill>
              </a:rPr>
              <a:pPr>
                <a:defRPr/>
              </a:pPr>
              <a:t>80</a:t>
            </a:fld>
            <a:endParaRPr lang="en-GB" dirty="0">
              <a:solidFill>
                <a:prstClr val="white">
                  <a:lumMod val="50000"/>
                </a:prstClr>
              </a:solidFill>
            </a:endParaRPr>
          </a:p>
        </p:txBody>
      </p:sp>
    </p:spTree>
    <p:extLst>
      <p:ext uri="{BB962C8B-B14F-4D97-AF65-F5344CB8AC3E}">
        <p14:creationId xmlns:p14="http://schemas.microsoft.com/office/powerpoint/2010/main" val="2626361641"/>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dirty="0" smtClean="0"/>
              <a:t>11. Actiepunten</a:t>
            </a:r>
            <a:endParaRPr lang="en-US" dirty="0"/>
          </a:p>
        </p:txBody>
      </p:sp>
      <p:sp>
        <p:nvSpPr>
          <p:cNvPr id="3" name="Content Placeholder 2"/>
          <p:cNvSpPr>
            <a:spLocks noGrp="1"/>
          </p:cNvSpPr>
          <p:nvPr>
            <p:ph idx="1"/>
          </p:nvPr>
        </p:nvSpPr>
        <p:spPr/>
        <p:txBody>
          <a:bodyPr>
            <a:normAutofit/>
          </a:bodyPr>
          <a:lstStyle/>
          <a:p>
            <a:r>
              <a:rPr lang="nl-BE" dirty="0" smtClean="0"/>
              <a:t>waar nodig aanpassen van bepaalde aspecten van de verordening voor de publieke sector, bijvoorbeeld inzake</a:t>
            </a:r>
          </a:p>
          <a:p>
            <a:endParaRPr lang="nl-BE" dirty="0"/>
          </a:p>
          <a:p>
            <a:pPr lvl="1"/>
            <a:r>
              <a:rPr lang="nl-BE" dirty="0"/>
              <a:t>de rechten van betrokkene, </a:t>
            </a:r>
            <a:r>
              <a:rPr lang="nl-BE" dirty="0" smtClean="0"/>
              <a:t>zoals </a:t>
            </a:r>
            <a:r>
              <a:rPr lang="nl-NL" dirty="0" smtClean="0"/>
              <a:t>het recht </a:t>
            </a:r>
            <a:r>
              <a:rPr lang="nl-NL" dirty="0"/>
              <a:t>op overdraagbaarheid </a:t>
            </a:r>
          </a:p>
          <a:p>
            <a:pPr lvl="1"/>
            <a:r>
              <a:rPr lang="nl-NL" dirty="0" smtClean="0"/>
              <a:t>de </a:t>
            </a:r>
            <a:r>
              <a:rPr lang="nl-NL" dirty="0"/>
              <a:t>kennisgeving van </a:t>
            </a:r>
            <a:r>
              <a:rPr lang="nl-NL" dirty="0" smtClean="0"/>
              <a:t>veiligheidsincidenten</a:t>
            </a:r>
          </a:p>
          <a:p>
            <a:pPr lvl="1"/>
            <a:r>
              <a:rPr lang="nl-BE" dirty="0"/>
              <a:t>d</a:t>
            </a:r>
            <a:r>
              <a:rPr lang="nl-BE" dirty="0" smtClean="0"/>
              <a:t>e regels m.b.t. het opleggen van administratieve geldboeten</a:t>
            </a:r>
          </a:p>
          <a:p>
            <a:pPr lvl="1"/>
            <a:endParaRPr lang="nl-BE" dirty="0" smtClean="0"/>
          </a:p>
          <a:p>
            <a:pPr marL="342900" lvl="1" indent="-342900">
              <a:buFont typeface="Arial" charset="0"/>
              <a:buChar char="•"/>
            </a:pPr>
            <a:r>
              <a:rPr lang="nl-NL" sz="2400" dirty="0" smtClean="0"/>
              <a:t>behoud </a:t>
            </a:r>
            <a:r>
              <a:rPr lang="nl-NL" sz="2400" dirty="0"/>
              <a:t>bestaande regelgeving </a:t>
            </a:r>
            <a:r>
              <a:rPr lang="nl-NL" sz="2400" dirty="0" smtClean="0"/>
              <a:t>en </a:t>
            </a:r>
            <a:r>
              <a:rPr lang="nl-NL" sz="2400" dirty="0"/>
              <a:t>uitzonderingen </a:t>
            </a:r>
            <a:r>
              <a:rPr lang="nl-NL" sz="2400" dirty="0" smtClean="0"/>
              <a:t>indien </a:t>
            </a:r>
            <a:r>
              <a:rPr lang="nl-NL" sz="2400" dirty="0"/>
              <a:t>ze kaderen binnen de </a:t>
            </a:r>
            <a:r>
              <a:rPr lang="nl-NL" sz="2400" dirty="0" smtClean="0"/>
              <a:t>verordening</a:t>
            </a:r>
          </a:p>
          <a:p>
            <a:pPr marL="342900" lvl="1" indent="-342900">
              <a:buFont typeface="Arial" charset="0"/>
              <a:buChar char="•"/>
            </a:pPr>
            <a:endParaRPr lang="nl-NL" sz="2400" dirty="0"/>
          </a:p>
          <a:p>
            <a:pPr marL="342900" lvl="1" indent="-342900">
              <a:buFont typeface="Arial" charset="0"/>
              <a:buChar char="•"/>
            </a:pPr>
            <a:r>
              <a:rPr lang="nl-NL" sz="2400" dirty="0"/>
              <a:t>a</a:t>
            </a:r>
            <a:r>
              <a:rPr lang="nl-NL" sz="2400" dirty="0" smtClean="0"/>
              <a:t>anpassing modelantwoorden en contracten CBPL</a:t>
            </a:r>
            <a:endParaRPr lang="nl-NL" sz="2400" dirty="0"/>
          </a:p>
          <a:p>
            <a:pPr lvl="1"/>
            <a:endParaRPr lang="nl-BE" dirty="0" smtClean="0"/>
          </a:p>
          <a:p>
            <a:endParaRPr lang="en-US" dirty="0"/>
          </a:p>
          <a:p>
            <a:endParaRPr lang="en-US"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solidFill>
                  <a:prstClr val="white">
                    <a:lumMod val="50000"/>
                  </a:prstClr>
                </a:solidFill>
              </a:rPr>
              <a:pPr>
                <a:defRPr/>
              </a:pPr>
              <a:t>81</a:t>
            </a:fld>
            <a:endParaRPr lang="en-GB" dirty="0">
              <a:solidFill>
                <a:prstClr val="white">
                  <a:lumMod val="50000"/>
                </a:prstClr>
              </a:solidFill>
            </a:endParaRPr>
          </a:p>
        </p:txBody>
      </p:sp>
    </p:spTree>
    <p:extLst>
      <p:ext uri="{BB962C8B-B14F-4D97-AF65-F5344CB8AC3E}">
        <p14:creationId xmlns:p14="http://schemas.microsoft.com/office/powerpoint/2010/main" val="2150511228"/>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dirty="0" smtClean="0"/>
              <a:t>11. Actiepunten</a:t>
            </a:r>
            <a:endParaRPr lang="en-US" dirty="0"/>
          </a:p>
        </p:txBody>
      </p:sp>
      <p:sp>
        <p:nvSpPr>
          <p:cNvPr id="3" name="Content Placeholder 2"/>
          <p:cNvSpPr>
            <a:spLocks noGrp="1"/>
          </p:cNvSpPr>
          <p:nvPr>
            <p:ph idx="1"/>
          </p:nvPr>
        </p:nvSpPr>
        <p:spPr/>
        <p:txBody>
          <a:bodyPr>
            <a:normAutofit lnSpcReduction="10000"/>
          </a:bodyPr>
          <a:lstStyle/>
          <a:p>
            <a:endParaRPr lang="nl-BE" dirty="0" smtClean="0"/>
          </a:p>
          <a:p>
            <a:r>
              <a:rPr lang="nl-BE" dirty="0" smtClean="0"/>
              <a:t>draaiboek voor alle instellingen in de </a:t>
            </a:r>
            <a:r>
              <a:rPr lang="nl-BE" dirty="0"/>
              <a:t>sociale- en </a:t>
            </a:r>
            <a:r>
              <a:rPr lang="nl-BE" dirty="0" smtClean="0"/>
              <a:t>gezondheidssector, na overleg in de bevoegde werkgroep binnen de KSZ, onder meer m.b.t. </a:t>
            </a:r>
          </a:p>
          <a:p>
            <a:endParaRPr lang="nl-BE" dirty="0" smtClean="0"/>
          </a:p>
          <a:p>
            <a:pPr lvl="1"/>
            <a:r>
              <a:rPr lang="nl-BE" dirty="0"/>
              <a:t>e</a:t>
            </a:r>
            <a:r>
              <a:rPr lang="nl-BE" dirty="0" smtClean="0"/>
              <a:t>en policy inzake het verzamelen, vernietigen, opslaan en opzoeken van persoonsgegevens</a:t>
            </a:r>
          </a:p>
          <a:p>
            <a:pPr lvl="1"/>
            <a:r>
              <a:rPr lang="nl-BE" dirty="0"/>
              <a:t>h</a:t>
            </a:r>
            <a:r>
              <a:rPr lang="nl-BE" dirty="0" smtClean="0"/>
              <a:t>et desgevallend opstellen van gedragscodes</a:t>
            </a:r>
          </a:p>
          <a:p>
            <a:pPr lvl="1"/>
            <a:r>
              <a:rPr lang="nl-BE" dirty="0"/>
              <a:t>e</a:t>
            </a:r>
            <a:r>
              <a:rPr lang="nl-BE" dirty="0" smtClean="0"/>
              <a:t>en policy inzake kennisgeving van veiligheidsincidenten</a:t>
            </a:r>
          </a:p>
          <a:p>
            <a:pPr lvl="1"/>
            <a:r>
              <a:rPr lang="nl-BE" dirty="0"/>
              <a:t>e</a:t>
            </a:r>
            <a:r>
              <a:rPr lang="nl-BE" dirty="0" smtClean="0"/>
              <a:t>en policy inzake de noodzaak tot gegevensbeschermingsbeoordeling</a:t>
            </a:r>
          </a:p>
          <a:p>
            <a:pPr lvl="1"/>
            <a:r>
              <a:rPr lang="nl-BE" dirty="0"/>
              <a:t>e</a:t>
            </a:r>
            <a:r>
              <a:rPr lang="nl-BE" dirty="0" smtClean="0"/>
              <a:t>en policy voor communicatie met betrokkenen</a:t>
            </a:r>
          </a:p>
          <a:p>
            <a:pPr lvl="1"/>
            <a:r>
              <a:rPr lang="nl-NL" dirty="0"/>
              <a:t>h</a:t>
            </a:r>
            <a:r>
              <a:rPr lang="nl-NL" dirty="0" smtClean="0"/>
              <a:t>et vastleggen van principes om een audit uit te voeren </a:t>
            </a:r>
            <a:r>
              <a:rPr lang="nl-NL" dirty="0"/>
              <a:t>inzake privacybescherming om zwakke schakels te </a:t>
            </a:r>
            <a:r>
              <a:rPr lang="nl-NL" dirty="0" smtClean="0"/>
              <a:t>ontdekken</a:t>
            </a:r>
          </a:p>
          <a:p>
            <a:pPr lvl="1"/>
            <a:r>
              <a:rPr lang="nl-NL" dirty="0"/>
              <a:t>d</a:t>
            </a:r>
            <a:r>
              <a:rPr lang="nl-NL" dirty="0" smtClean="0"/>
              <a:t>e sensibilisering van de stafleden van betrokken instellingen </a:t>
            </a:r>
            <a:endParaRPr lang="nl-NL" dirty="0"/>
          </a:p>
          <a:p>
            <a:pPr marL="0" indent="0">
              <a:buNone/>
            </a:pPr>
            <a:endParaRPr lang="nl-NL" dirty="0"/>
          </a:p>
          <a:p>
            <a:endParaRPr lang="en-US" dirty="0"/>
          </a:p>
          <a:p>
            <a:endParaRPr lang="en-US"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solidFill>
                  <a:prstClr val="white">
                    <a:lumMod val="50000"/>
                  </a:prstClr>
                </a:solidFill>
              </a:rPr>
              <a:pPr>
                <a:defRPr/>
              </a:pPr>
              <a:t>82</a:t>
            </a:fld>
            <a:endParaRPr lang="en-GB" dirty="0">
              <a:solidFill>
                <a:prstClr val="white">
                  <a:lumMod val="50000"/>
                </a:prstClr>
              </a:solidFill>
            </a:endParaRPr>
          </a:p>
        </p:txBody>
      </p:sp>
    </p:spTree>
    <p:extLst>
      <p:ext uri="{BB962C8B-B14F-4D97-AF65-F5344CB8AC3E}">
        <p14:creationId xmlns:p14="http://schemas.microsoft.com/office/powerpoint/2010/main" val="3459655503"/>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dirty="0" smtClean="0"/>
              <a:t>11. Actiepunten</a:t>
            </a:r>
            <a:endParaRPr lang="en-US" dirty="0"/>
          </a:p>
        </p:txBody>
      </p:sp>
      <p:sp>
        <p:nvSpPr>
          <p:cNvPr id="3" name="Content Placeholder 2"/>
          <p:cNvSpPr>
            <a:spLocks noGrp="1"/>
          </p:cNvSpPr>
          <p:nvPr>
            <p:ph idx="1"/>
          </p:nvPr>
        </p:nvSpPr>
        <p:spPr/>
        <p:txBody>
          <a:bodyPr>
            <a:normAutofit/>
          </a:bodyPr>
          <a:lstStyle/>
          <a:p>
            <a:r>
              <a:rPr lang="nl-NL" dirty="0"/>
              <a:t>s</a:t>
            </a:r>
            <a:r>
              <a:rPr lang="nl-NL" dirty="0" smtClean="0"/>
              <a:t>pecifieke maatregelen door elke instelling </a:t>
            </a:r>
            <a:r>
              <a:rPr lang="nl-NL" dirty="0"/>
              <a:t>in de sociale- en gezondheidssector, </a:t>
            </a:r>
            <a:r>
              <a:rPr lang="nl-NL" dirty="0" smtClean="0"/>
              <a:t>onder </a:t>
            </a:r>
            <a:r>
              <a:rPr lang="nl-NL" dirty="0"/>
              <a:t>meer inzake </a:t>
            </a:r>
            <a:endParaRPr lang="nl-NL" dirty="0" smtClean="0"/>
          </a:p>
          <a:p>
            <a:endParaRPr lang="nl-NL" dirty="0"/>
          </a:p>
          <a:p>
            <a:pPr lvl="1"/>
            <a:r>
              <a:rPr lang="nl-BE" dirty="0"/>
              <a:t>e</a:t>
            </a:r>
            <a:r>
              <a:rPr lang="nl-BE" dirty="0" smtClean="0"/>
              <a:t>en procescultuur met </a:t>
            </a:r>
            <a:r>
              <a:rPr lang="nl-NL" dirty="0" smtClean="0"/>
              <a:t>interne </a:t>
            </a:r>
            <a:r>
              <a:rPr lang="nl-NL" dirty="0"/>
              <a:t>beleidsmaatregelen </a:t>
            </a:r>
            <a:r>
              <a:rPr lang="nl-NL" dirty="0" smtClean="0"/>
              <a:t>die </a:t>
            </a:r>
            <a:r>
              <a:rPr lang="nl-NL" dirty="0"/>
              <a:t>voldoen aan </a:t>
            </a:r>
            <a:r>
              <a:rPr lang="nl-NL" dirty="0" smtClean="0"/>
              <a:t>de </a:t>
            </a:r>
            <a:r>
              <a:rPr lang="nl-NL" dirty="0"/>
              <a:t>beginselen van gegevensbescherming </a:t>
            </a:r>
            <a:r>
              <a:rPr lang="nl-NL" dirty="0" smtClean="0"/>
              <a:t>(privacy </a:t>
            </a:r>
            <a:r>
              <a:rPr lang="nl-NL" dirty="0" err="1"/>
              <a:t>by</a:t>
            </a:r>
            <a:r>
              <a:rPr lang="nl-NL" dirty="0"/>
              <a:t> </a:t>
            </a:r>
            <a:r>
              <a:rPr lang="nl-NL" dirty="0" smtClean="0"/>
              <a:t>design/default)</a:t>
            </a:r>
          </a:p>
          <a:p>
            <a:pPr lvl="1"/>
            <a:r>
              <a:rPr lang="nl-NL" dirty="0"/>
              <a:t>een policy om te bewijzen dat voldaan wordt aan de vereiste standaarden (verantwoordingsplicht</a:t>
            </a:r>
            <a:r>
              <a:rPr lang="nl-NL" dirty="0" smtClean="0"/>
              <a:t>)</a:t>
            </a:r>
          </a:p>
          <a:p>
            <a:pPr lvl="1"/>
            <a:r>
              <a:rPr lang="nl-NL" dirty="0" smtClean="0"/>
              <a:t>het bijhouden </a:t>
            </a:r>
            <a:r>
              <a:rPr lang="nl-NL" dirty="0"/>
              <a:t>van documentatie, die kan opgevraagd worden door de toezichthoudende </a:t>
            </a:r>
            <a:r>
              <a:rPr lang="nl-NL" dirty="0" smtClean="0"/>
              <a:t>autoriteit</a:t>
            </a:r>
          </a:p>
          <a:p>
            <a:pPr lvl="1"/>
            <a:r>
              <a:rPr lang="en-US" dirty="0" smtClean="0"/>
              <a:t>de </a:t>
            </a:r>
            <a:r>
              <a:rPr lang="en-US" dirty="0" err="1" smtClean="0"/>
              <a:t>aanduiding</a:t>
            </a:r>
            <a:r>
              <a:rPr lang="en-US" dirty="0" smtClean="0"/>
              <a:t> van de </a:t>
            </a:r>
            <a:r>
              <a:rPr lang="en-US" dirty="0" err="1" smtClean="0"/>
              <a:t>functionaris</a:t>
            </a:r>
            <a:r>
              <a:rPr lang="en-US" dirty="0" smtClean="0"/>
              <a:t> </a:t>
            </a:r>
            <a:r>
              <a:rPr lang="en-US" dirty="0" err="1"/>
              <a:t>voor</a:t>
            </a:r>
            <a:r>
              <a:rPr lang="en-US" dirty="0"/>
              <a:t> </a:t>
            </a:r>
            <a:r>
              <a:rPr lang="en-US" dirty="0" err="1" smtClean="0"/>
              <a:t>gegevensverwerking</a:t>
            </a:r>
            <a:endParaRPr lang="en-US" dirty="0" smtClean="0"/>
          </a:p>
          <a:p>
            <a:pPr marL="0" indent="0">
              <a:buNone/>
            </a:pPr>
            <a:endParaRPr lang="nl-NL" dirty="0"/>
          </a:p>
          <a:p>
            <a:endParaRPr lang="en-US" dirty="0"/>
          </a:p>
          <a:p>
            <a:endParaRPr lang="en-US"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solidFill>
                  <a:prstClr val="white">
                    <a:lumMod val="50000"/>
                  </a:prstClr>
                </a:solidFill>
              </a:rPr>
              <a:pPr>
                <a:defRPr/>
              </a:pPr>
              <a:t>83</a:t>
            </a:fld>
            <a:endParaRPr lang="en-GB" dirty="0">
              <a:solidFill>
                <a:prstClr val="white">
                  <a:lumMod val="50000"/>
                </a:prstClr>
              </a:solidFill>
            </a:endParaRPr>
          </a:p>
        </p:txBody>
      </p:sp>
    </p:spTree>
    <p:extLst>
      <p:ext uri="{BB962C8B-B14F-4D97-AF65-F5344CB8AC3E}">
        <p14:creationId xmlns:p14="http://schemas.microsoft.com/office/powerpoint/2010/main" val="3811478008"/>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fld id="{DBF0B79E-4A9A-48E5-BFDB-7EF2B8ED45AE}" type="slidenum">
              <a:rPr lang="en-GB" smtClean="0">
                <a:solidFill>
                  <a:prstClr val="white">
                    <a:lumMod val="50000"/>
                  </a:prstClr>
                </a:solidFill>
              </a:rPr>
              <a:pPr>
                <a:defRPr/>
              </a:pPr>
              <a:t>84</a:t>
            </a:fld>
            <a:endParaRPr lang="en-GB">
              <a:solidFill>
                <a:prstClr val="white">
                  <a:lumMod val="50000"/>
                </a:prstClr>
              </a:solidFill>
            </a:endParaRPr>
          </a:p>
        </p:txBody>
      </p:sp>
    </p:spTree>
    <p:extLst>
      <p:ext uri="{BB962C8B-B14F-4D97-AF65-F5344CB8AC3E}">
        <p14:creationId xmlns:p14="http://schemas.microsoft.com/office/powerpoint/2010/main" val="32271707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dirty="0" smtClean="0"/>
              <a:t>1. </a:t>
            </a:r>
            <a:r>
              <a:rPr lang="fr-BE" dirty="0" err="1" smtClean="0"/>
              <a:t>Algemeen</a:t>
            </a:r>
            <a:endParaRPr lang="en-US" dirty="0"/>
          </a:p>
        </p:txBody>
      </p:sp>
      <p:sp>
        <p:nvSpPr>
          <p:cNvPr id="3" name="Content Placeholder 2"/>
          <p:cNvSpPr>
            <a:spLocks noGrp="1"/>
          </p:cNvSpPr>
          <p:nvPr>
            <p:ph idx="1"/>
          </p:nvPr>
        </p:nvSpPr>
        <p:spPr/>
        <p:txBody>
          <a:bodyPr>
            <a:normAutofit/>
          </a:bodyPr>
          <a:lstStyle/>
          <a:p>
            <a:pPr marL="0" indent="0">
              <a:lnSpc>
                <a:spcPct val="90000"/>
              </a:lnSpc>
              <a:buNone/>
            </a:pPr>
            <a:endParaRPr lang="nl-NL" altLang="en-US" sz="2200" dirty="0">
              <a:solidFill>
                <a:srgbClr val="000000"/>
              </a:solidFill>
              <a:cs typeface="Arial" charset="0"/>
              <a:sym typeface="Arial" charset="0"/>
            </a:endParaRPr>
          </a:p>
          <a:p>
            <a:pPr>
              <a:lnSpc>
                <a:spcPct val="90000"/>
              </a:lnSpc>
            </a:pPr>
            <a:r>
              <a:rPr lang="nl-NL" altLang="en-US" dirty="0">
                <a:solidFill>
                  <a:srgbClr val="000000"/>
                </a:solidFill>
                <a:cs typeface="Arial" charset="0"/>
                <a:sym typeface="Arial" charset="0"/>
              </a:rPr>
              <a:t>v</a:t>
            </a:r>
            <a:r>
              <a:rPr lang="nl-NL" altLang="en-US" dirty="0" smtClean="0">
                <a:solidFill>
                  <a:srgbClr val="000000"/>
                </a:solidFill>
                <a:cs typeface="Arial" charset="0"/>
                <a:sym typeface="Arial" charset="0"/>
              </a:rPr>
              <a:t>eel onduidelijkheden en noodzaak tot interpretatie;  nog harmonisering op </a:t>
            </a:r>
            <a:r>
              <a:rPr lang="nl-NL" altLang="en-US" dirty="0">
                <a:solidFill>
                  <a:srgbClr val="000000"/>
                </a:solidFill>
                <a:cs typeface="Arial" charset="0"/>
                <a:sym typeface="Arial" charset="0"/>
              </a:rPr>
              <a:t>Europees niveau </a:t>
            </a:r>
            <a:r>
              <a:rPr lang="nl-NL" altLang="en-US" dirty="0" smtClean="0">
                <a:solidFill>
                  <a:srgbClr val="000000"/>
                </a:solidFill>
                <a:cs typeface="Arial" charset="0"/>
                <a:sym typeface="Arial" charset="0"/>
              </a:rPr>
              <a:t> nodig (door het Europees Comité voor gegevensbescherming), bijvoorbeeld</a:t>
            </a:r>
          </a:p>
          <a:p>
            <a:pPr>
              <a:lnSpc>
                <a:spcPct val="90000"/>
              </a:lnSpc>
            </a:pPr>
            <a:endParaRPr lang="nl-NL" altLang="en-US" dirty="0" smtClean="0">
              <a:solidFill>
                <a:srgbClr val="000000"/>
              </a:solidFill>
              <a:cs typeface="Arial" charset="0"/>
              <a:sym typeface="Arial" charset="0"/>
            </a:endParaRPr>
          </a:p>
          <a:p>
            <a:pPr lvl="1">
              <a:lnSpc>
                <a:spcPct val="90000"/>
              </a:lnSpc>
            </a:pPr>
            <a:r>
              <a:rPr lang="nl-NL" altLang="en-US" dirty="0" smtClean="0">
                <a:solidFill>
                  <a:srgbClr val="000000"/>
                </a:solidFill>
                <a:cs typeface="Arial" charset="0"/>
                <a:sym typeface="Arial" charset="0"/>
              </a:rPr>
              <a:t>welke </a:t>
            </a:r>
            <a:r>
              <a:rPr lang="nl-NL" altLang="en-US" dirty="0">
                <a:solidFill>
                  <a:srgbClr val="000000"/>
                </a:solidFill>
                <a:cs typeface="Arial" charset="0"/>
                <a:sym typeface="Arial" charset="0"/>
              </a:rPr>
              <a:t>activiteiten leiden tot de aanstelling van een functionaris voor gegevensbescherming? </a:t>
            </a:r>
            <a:endParaRPr lang="nl-NL" altLang="en-US" dirty="0" smtClean="0">
              <a:solidFill>
                <a:srgbClr val="000000"/>
              </a:solidFill>
              <a:cs typeface="Arial" charset="0"/>
              <a:sym typeface="Arial" charset="0"/>
            </a:endParaRPr>
          </a:p>
          <a:p>
            <a:pPr lvl="1">
              <a:lnSpc>
                <a:spcPct val="90000"/>
              </a:lnSpc>
            </a:pPr>
            <a:r>
              <a:rPr lang="nl-NL" altLang="en-US" dirty="0">
                <a:solidFill>
                  <a:srgbClr val="000000"/>
                </a:solidFill>
                <a:cs typeface="Arial" charset="0"/>
                <a:sym typeface="Arial" charset="0"/>
              </a:rPr>
              <a:t>w</a:t>
            </a:r>
            <a:r>
              <a:rPr lang="nl-NL" altLang="en-US" dirty="0" smtClean="0">
                <a:solidFill>
                  <a:srgbClr val="000000"/>
                </a:solidFill>
                <a:cs typeface="Arial" charset="0"/>
                <a:sym typeface="Arial" charset="0"/>
              </a:rPr>
              <a:t>at </a:t>
            </a:r>
            <a:r>
              <a:rPr lang="nl-NL" altLang="en-US" dirty="0">
                <a:solidFill>
                  <a:srgbClr val="000000"/>
                </a:solidFill>
                <a:cs typeface="Arial" charset="0"/>
                <a:sym typeface="Arial" charset="0"/>
              </a:rPr>
              <a:t>is een </a:t>
            </a:r>
            <a:r>
              <a:rPr lang="nl-NL" altLang="en-US" dirty="0" smtClean="0">
                <a:solidFill>
                  <a:srgbClr val="000000"/>
                </a:solidFill>
                <a:cs typeface="Arial" charset="0"/>
                <a:sym typeface="Arial" charset="0"/>
              </a:rPr>
              <a:t>(hoog) </a:t>
            </a:r>
            <a:r>
              <a:rPr lang="nl-NL" altLang="en-US" dirty="0">
                <a:solidFill>
                  <a:srgbClr val="000000"/>
                </a:solidFill>
                <a:cs typeface="Arial" charset="0"/>
                <a:sym typeface="Arial" charset="0"/>
              </a:rPr>
              <a:t>risico? </a:t>
            </a:r>
            <a:r>
              <a:rPr lang="nl-NL" altLang="en-US" dirty="0" smtClean="0">
                <a:solidFill>
                  <a:srgbClr val="000000"/>
                </a:solidFill>
                <a:cs typeface="Arial" charset="0"/>
                <a:sym typeface="Arial" charset="0"/>
              </a:rPr>
              <a:t>…</a:t>
            </a:r>
          </a:p>
          <a:p>
            <a:pPr lvl="1">
              <a:lnSpc>
                <a:spcPct val="90000"/>
              </a:lnSpc>
            </a:pPr>
            <a:endParaRPr lang="nl-NL" altLang="en-US" dirty="0">
              <a:solidFill>
                <a:srgbClr val="000000"/>
              </a:solidFill>
              <a:cs typeface="Arial" charset="0"/>
              <a:sym typeface="Arial" charset="0"/>
            </a:endParaRPr>
          </a:p>
          <a:p>
            <a:pPr>
              <a:lnSpc>
                <a:spcPct val="90000"/>
              </a:lnSpc>
            </a:pPr>
            <a:r>
              <a:rPr lang="nl-NL" altLang="en-US" dirty="0" smtClean="0">
                <a:solidFill>
                  <a:srgbClr val="000000"/>
                </a:solidFill>
                <a:cs typeface="Arial" charset="0"/>
                <a:sym typeface="Arial" charset="0"/>
              </a:rPr>
              <a:t>verwerkingen </a:t>
            </a:r>
            <a:r>
              <a:rPr lang="nl-NL" altLang="en-US" dirty="0">
                <a:solidFill>
                  <a:srgbClr val="000000"/>
                </a:solidFill>
                <a:cs typeface="Arial" charset="0"/>
                <a:sym typeface="Arial" charset="0"/>
              </a:rPr>
              <a:t>die al gaande zijn op de datum van toepassing van deze verordening, dienen in overeenstemming met deze verordening te worden gebracht binnen twee </a:t>
            </a:r>
            <a:r>
              <a:rPr lang="nl-NL" altLang="en-US" dirty="0" smtClean="0">
                <a:solidFill>
                  <a:srgbClr val="000000"/>
                </a:solidFill>
                <a:cs typeface="Arial" charset="0"/>
                <a:sym typeface="Arial" charset="0"/>
              </a:rPr>
              <a:t>jaar na de inwerkintreding ervan</a:t>
            </a:r>
            <a:endParaRPr lang="en-US" dirty="0"/>
          </a:p>
        </p:txBody>
      </p:sp>
      <p:sp>
        <p:nvSpPr>
          <p:cNvPr id="4" name="Slide Number Placeholder 3"/>
          <p:cNvSpPr>
            <a:spLocks noGrp="1"/>
          </p:cNvSpPr>
          <p:nvPr>
            <p:ph type="sldNum" sz="quarter" idx="10"/>
          </p:nvPr>
        </p:nvSpPr>
        <p:spPr/>
        <p:txBody>
          <a:bodyPr/>
          <a:lstStyle/>
          <a:p>
            <a:pPr>
              <a:defRPr/>
            </a:pPr>
            <a:fld id="{84AEDDD6-2727-439E-A96F-E9FD4CA77376}" type="slidenum">
              <a:rPr lang="en-GB" smtClean="0"/>
              <a:pPr>
                <a:defRPr/>
              </a:pPr>
              <a:t>9</a:t>
            </a:fld>
            <a:endParaRPr lang="en-GB" dirty="0"/>
          </a:p>
        </p:txBody>
      </p:sp>
    </p:spTree>
    <p:extLst>
      <p:ext uri="{BB962C8B-B14F-4D97-AF65-F5344CB8AC3E}">
        <p14:creationId xmlns:p14="http://schemas.microsoft.com/office/powerpoint/2010/main" val="336425543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5543</TotalTime>
  <Words>5777</Words>
  <Application>Microsoft Office PowerPoint</Application>
  <PresentationFormat>On-screen Show (4:3)</PresentationFormat>
  <Paragraphs>747</Paragraphs>
  <Slides>84</Slides>
  <Notes>1</Notes>
  <HiddenSlides>0</HiddenSlides>
  <MMClips>0</MMClips>
  <ScaleCrop>false</ScaleCrop>
  <HeadingPairs>
    <vt:vector size="4" baseType="variant">
      <vt:variant>
        <vt:lpstr>Theme</vt:lpstr>
      </vt:variant>
      <vt:variant>
        <vt:i4>1</vt:i4>
      </vt:variant>
      <vt:variant>
        <vt:lpstr>Slide Titles</vt:lpstr>
      </vt:variant>
      <vt:variant>
        <vt:i4>84</vt:i4>
      </vt:variant>
    </vt:vector>
  </HeadingPairs>
  <TitlesOfParts>
    <vt:vector size="85" baseType="lpstr">
      <vt:lpstr>Office Theme</vt:lpstr>
      <vt:lpstr>  ALGEMENE VERORDENING GEGEVENSBESCHERMING   VERORDENING (EU) 2016/679 VAN HET EUROPEES PARLEMENT EN DE RAAD van 27 april 2016 betreffende de bescherming van natuurlijke personen in verband met de verwerking van persoonsgegevens en betreffende het vrije verkeer van die gegevens en tot intrekking van Richtlijn 95/46/EG   Hoofdlijnen voor de sociale- en gezondheidssector</vt:lpstr>
      <vt:lpstr>Structuur</vt:lpstr>
      <vt:lpstr>Structuur</vt:lpstr>
      <vt:lpstr>Structuur</vt:lpstr>
      <vt:lpstr>PowerPoint Presentation</vt:lpstr>
      <vt:lpstr>1. Algemeen</vt:lpstr>
      <vt:lpstr>1. Algemeen</vt:lpstr>
      <vt:lpstr>1. Algemeen</vt:lpstr>
      <vt:lpstr>1. Algemeen</vt:lpstr>
      <vt:lpstr>PowerPoint Presentation</vt:lpstr>
      <vt:lpstr>2. Toepassingsgebied</vt:lpstr>
      <vt:lpstr>2. Toepassingsgebied</vt:lpstr>
      <vt:lpstr>PowerPoint Presentation</vt:lpstr>
      <vt:lpstr>3. Algemene beginselen</vt:lpstr>
      <vt:lpstr>3. Algemene beginselen</vt:lpstr>
      <vt:lpstr>3. Algemene beginselen</vt:lpstr>
      <vt:lpstr>PowerPoint Presentation</vt:lpstr>
      <vt:lpstr>4. Rechtmatigheid van de verwerking</vt:lpstr>
      <vt:lpstr>PowerPoint Presentation</vt:lpstr>
      <vt:lpstr>5. Voorwaarden voor toestemming </vt:lpstr>
      <vt:lpstr>5. Voorwaarden voor toestemming </vt:lpstr>
      <vt:lpstr>PowerPoint Presentation</vt:lpstr>
      <vt:lpstr>6. Gevoelige gegevens</vt:lpstr>
      <vt:lpstr>6. Gevoelige gegevens</vt:lpstr>
      <vt:lpstr>6. Gevoelige gegevens</vt:lpstr>
      <vt:lpstr>6. Gevoelige gegevens</vt:lpstr>
      <vt:lpstr>PowerPoint Presentation</vt:lpstr>
      <vt:lpstr>7.1. Algemene modaliteiten</vt:lpstr>
      <vt:lpstr>7.1. Algemene modaliteiten</vt:lpstr>
      <vt:lpstr>7.2. Specifieke rechten</vt:lpstr>
      <vt:lpstr>7.2. Specifieke rechten</vt:lpstr>
      <vt:lpstr>7.2. Specifieke rechten</vt:lpstr>
      <vt:lpstr>7.2. Specifieke rechten</vt:lpstr>
      <vt:lpstr>7.2. Specifieke rechten</vt:lpstr>
      <vt:lpstr>7.2. Specifieke rechten</vt:lpstr>
      <vt:lpstr>7.2. Specifieke rechten</vt:lpstr>
      <vt:lpstr>7.2. Specifieke rechten</vt:lpstr>
      <vt:lpstr>7.2. Specifieke rechten</vt:lpstr>
      <vt:lpstr>7.2. Specifieke rechten</vt:lpstr>
      <vt:lpstr> 7.3. Algemene uitzondering  </vt:lpstr>
      <vt:lpstr> 7.3. Algemene uitzondering  </vt:lpstr>
      <vt:lpstr>PowerPoint Presentation</vt:lpstr>
      <vt:lpstr>8.1. Risk-based approach</vt:lpstr>
      <vt:lpstr>8.1. Risk-based approach</vt:lpstr>
      <vt:lpstr>8.2. Privacy by design/default</vt:lpstr>
      <vt:lpstr>8.2. Privacy by design/default</vt:lpstr>
      <vt:lpstr>8.2. Privacy by design/default</vt:lpstr>
      <vt:lpstr>8.3. Verhouding met verwerker</vt:lpstr>
      <vt:lpstr>8.3. Verhouding met verwerker</vt:lpstr>
      <vt:lpstr>8.4. Beveiliging</vt:lpstr>
      <vt:lpstr>8.4. Beveiliging</vt:lpstr>
      <vt:lpstr>8.5. Documentatie</vt:lpstr>
      <vt:lpstr>8.5. Documentatie</vt:lpstr>
      <vt:lpstr>8.6. Kennisgeving veiligheidsincidenten</vt:lpstr>
      <vt:lpstr>8.6. Kennisgeving veiligheidsincidenten</vt:lpstr>
      <vt:lpstr>8.7. Gegevensbeschermingseffectbeoordeling</vt:lpstr>
      <vt:lpstr>8.7. Gegevensbeschermingseffectbeoordeling</vt:lpstr>
      <vt:lpstr>8.7. Gegevensbeschermingseffectbeoordeling</vt:lpstr>
      <vt:lpstr>8.7. Gegevensbeschermingseffectbeoordeling</vt:lpstr>
      <vt:lpstr>8.8. Toezichthoudende autoriteit</vt:lpstr>
      <vt:lpstr>8.8. Toezichthoudende autoriteit</vt:lpstr>
      <vt:lpstr>8.8. Toezichthoudende autoriteit</vt:lpstr>
      <vt:lpstr>8.8. Toezichthoudende autoriteit</vt:lpstr>
      <vt:lpstr>PowerPoint Presentation</vt:lpstr>
      <vt:lpstr> 9. Aanwijzing van de functionaris voor gegevensbescherming</vt:lpstr>
      <vt:lpstr> 9. Aanwijzing van de functionaris voor gegevensbescherming</vt:lpstr>
      <vt:lpstr> 9. Aanwijzing van de functionaris voor gegevensbescherming</vt:lpstr>
      <vt:lpstr>9. Positie van de functionaris voor gegevensbescherming </vt:lpstr>
      <vt:lpstr>9. Positie van de functionaris voor gegevensbescherming </vt:lpstr>
      <vt:lpstr>9. Taken van de functionaris voor gegevensbescherming</vt:lpstr>
      <vt:lpstr>9. Taken van de functionaris voor gegevensbescherming</vt:lpstr>
      <vt:lpstr>PowerPoint Presentation</vt:lpstr>
      <vt:lpstr>10.1. Gebruik uniek nummer</vt:lpstr>
      <vt:lpstr>10.2. Gedragscodes en certificering</vt:lpstr>
      <vt:lpstr>10.3. Doorgifte van gegevens aan  derde landen </vt:lpstr>
      <vt:lpstr>10.3. Doorgifte van gegevens aan  derde landen </vt:lpstr>
      <vt:lpstr>10.4. One-stop shop</vt:lpstr>
      <vt:lpstr>10.5. Opleggen administratieve geldboetes</vt:lpstr>
      <vt:lpstr>PowerPoint Presentation</vt:lpstr>
      <vt:lpstr>11. Actiepunten</vt:lpstr>
      <vt:lpstr>11. Actiepunten</vt:lpstr>
      <vt:lpstr>11. Actiepunten</vt:lpstr>
      <vt:lpstr>11. Actiepunten</vt:lpstr>
      <vt:lpstr>PowerPoint Presentation</vt:lpstr>
    </vt:vector>
  </TitlesOfParts>
  <Company>SmalS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Quentin Delsaut</dc:creator>
  <cp:lastModifiedBy>Peter Maes</cp:lastModifiedBy>
  <cp:revision>484</cp:revision>
  <cp:lastPrinted>2016-05-10T09:30:58Z</cp:lastPrinted>
  <dcterms:created xsi:type="dcterms:W3CDTF">2013-03-05T07:37:33Z</dcterms:created>
  <dcterms:modified xsi:type="dcterms:W3CDTF">2016-06-13T09:01:31Z</dcterms:modified>
</cp:coreProperties>
</file>