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346" r:id="rId2"/>
    <p:sldId id="387" r:id="rId3"/>
    <p:sldId id="402" r:id="rId4"/>
    <p:sldId id="404" r:id="rId5"/>
    <p:sldId id="403" r:id="rId6"/>
    <p:sldId id="386" r:id="rId7"/>
    <p:sldId id="391" r:id="rId8"/>
    <p:sldId id="408" r:id="rId9"/>
    <p:sldId id="409" r:id="rId10"/>
    <p:sldId id="405" r:id="rId11"/>
    <p:sldId id="393" r:id="rId12"/>
    <p:sldId id="395" r:id="rId13"/>
    <p:sldId id="394" r:id="rId14"/>
    <p:sldId id="407" r:id="rId15"/>
    <p:sldId id="350" r:id="rId16"/>
    <p:sldId id="422" r:id="rId17"/>
    <p:sldId id="423" r:id="rId18"/>
    <p:sldId id="368" r:id="rId19"/>
    <p:sldId id="356" r:id="rId20"/>
    <p:sldId id="362" r:id="rId21"/>
    <p:sldId id="371" r:id="rId22"/>
    <p:sldId id="364" r:id="rId23"/>
    <p:sldId id="412" r:id="rId24"/>
    <p:sldId id="413" r:id="rId25"/>
    <p:sldId id="418" r:id="rId26"/>
    <p:sldId id="397" r:id="rId27"/>
    <p:sldId id="421" r:id="rId28"/>
    <p:sldId id="375" r:id="rId29"/>
    <p:sldId id="376" r:id="rId30"/>
    <p:sldId id="377" r:id="rId31"/>
    <p:sldId id="382" r:id="rId32"/>
    <p:sldId id="381" r:id="rId33"/>
    <p:sldId id="415" r:id="rId34"/>
    <p:sldId id="417" r:id="rId35"/>
    <p:sldId id="425" r:id="rId36"/>
    <p:sldId id="383" r:id="rId37"/>
    <p:sldId id="411"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BB2"/>
    <a:srgbClr val="CA444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69" autoAdjust="0"/>
    <p:restoredTop sz="95165" autoAdjust="0"/>
  </p:normalViewPr>
  <p:slideViewPr>
    <p:cSldViewPr>
      <p:cViewPr varScale="1">
        <p:scale>
          <a:sx n="72" d="100"/>
          <a:sy n="72" d="100"/>
        </p:scale>
        <p:origin x="86" y="173"/>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01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F326409-BE34-4D03-B678-7264196503FF}" type="datetimeFigureOut">
              <a:rPr lang="fr-BE" smtClean="0"/>
              <a:t>31-05-24</a:t>
            </a:fld>
            <a:endParaRPr lang="fr-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A35F56B-2F4D-4EFA-A13F-AAD0EEA2AEF0}" type="slidenum">
              <a:rPr lang="fr-BE" smtClean="0"/>
              <a:t>‹#›</a:t>
            </a:fld>
            <a:endParaRPr lang="fr-BE"/>
          </a:p>
        </p:txBody>
      </p:sp>
    </p:spTree>
    <p:extLst>
      <p:ext uri="{BB962C8B-B14F-4D97-AF65-F5344CB8AC3E}">
        <p14:creationId xmlns:p14="http://schemas.microsoft.com/office/powerpoint/2010/main" val="283717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18EACA-A536-4393-829D-58569732A169}" type="datetimeFigureOut">
              <a:rPr lang="en-US" smtClean="0"/>
              <a:t>5/31/2024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B36F63F-3BC7-41D1-AA51-B19C1EE9C910}" type="slidenum">
              <a:rPr lang="en-US" smtClean="0"/>
              <a:t>‹#›</a:t>
            </a:fld>
            <a:endParaRPr lang="en-US"/>
          </a:p>
        </p:txBody>
      </p:sp>
    </p:spTree>
    <p:extLst>
      <p:ext uri="{BB962C8B-B14F-4D97-AF65-F5344CB8AC3E}">
        <p14:creationId xmlns:p14="http://schemas.microsoft.com/office/powerpoint/2010/main" val="130623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mybenefits.fgov.b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5" y="188913"/>
            <a:ext cx="2593214"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solidFill>
                <a:prstClr val="white">
                  <a:lumMod val="50000"/>
                </a:prstClr>
              </a:solidFill>
            </a:endParaRPr>
          </a:p>
        </p:txBody>
      </p:sp>
    </p:spTree>
    <p:extLst>
      <p:ext uri="{BB962C8B-B14F-4D97-AF65-F5344CB8AC3E}">
        <p14:creationId xmlns:p14="http://schemas.microsoft.com/office/powerpoint/2010/main" val="401192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dirty="0">
              <a:solidFill>
                <a:prstClr val="black"/>
              </a:solidFill>
            </a:endParaRPr>
          </a:p>
        </p:txBody>
      </p:sp>
      <p:sp>
        <p:nvSpPr>
          <p:cNvPr id="6" name="Slide Number Placeholder 6"/>
          <p:cNvSpPr>
            <a:spLocks noGrp="1"/>
          </p:cNvSpPr>
          <p:nvPr>
            <p:ph type="sldNum" sz="quarter" idx="10"/>
          </p:nvPr>
        </p:nvSpPr>
        <p:spPr>
          <a:xfrm>
            <a:off x="11125200" y="6489701"/>
            <a:ext cx="1001184" cy="365125"/>
          </a:xfrm>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7085262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a:xfrm>
            <a:off x="11125200" y="6489701"/>
            <a:ext cx="1001184" cy="365125"/>
          </a:xfrm>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385850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2088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200151" y="1341438"/>
            <a:ext cx="9889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endParaRPr lang="en-US" altLang="en-US" sz="1800">
              <a:solidFill>
                <a:prstClr val="black"/>
              </a:solidFill>
            </a:endParaRPr>
          </a:p>
        </p:txBody>
      </p:sp>
      <p:sp>
        <p:nvSpPr>
          <p:cNvPr id="5" name="Content Placeholder 2"/>
          <p:cNvSpPr>
            <a:spLocks noGrp="1"/>
          </p:cNvSpPr>
          <p:nvPr>
            <p:ph idx="1"/>
          </p:nvPr>
        </p:nvSpPr>
        <p:spPr>
          <a:xfrm>
            <a:off x="623392" y="2276872"/>
            <a:ext cx="10959008"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solidFill>
                  <a:prstClr val="white">
                    <a:lumMod val="50000"/>
                  </a:prstClr>
                </a:solidFill>
              </a:rPr>
              <a:pPr>
                <a:defRPr/>
              </a:pPr>
              <a:t>‹#›</a:t>
            </a:fld>
            <a:endParaRPr lang="en-GB" dirty="0">
              <a:solidFill>
                <a:prstClr val="white">
                  <a:lumMod val="50000"/>
                </a:prstClr>
              </a:solidFill>
            </a:endParaRPr>
          </a:p>
        </p:txBody>
      </p:sp>
    </p:spTree>
    <p:extLst>
      <p:ext uri="{BB962C8B-B14F-4D97-AF65-F5344CB8AC3E}">
        <p14:creationId xmlns:p14="http://schemas.microsoft.com/office/powerpoint/2010/main" val="7065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12"/>
          <p:cNvSpPr txBox="1">
            <a:spLocks noChangeArrowheads="1"/>
          </p:cNvSpPr>
          <p:nvPr userDrawn="1"/>
        </p:nvSpPr>
        <p:spPr bwMode="auto">
          <a:xfrm>
            <a:off x="3215681" y="476673"/>
            <a:ext cx="623983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fr-BE" sz="3000" dirty="0">
                <a:solidFill>
                  <a:srgbClr val="0070C0"/>
                </a:solidFill>
                <a:cs typeface="Arial" charset="0"/>
                <a:sym typeface="Arial" charset="0"/>
                <a:hlinkClick r:id="rId2"/>
              </a:rPr>
              <a:t>www.mybenefits.fgov.be</a:t>
            </a:r>
            <a:endParaRPr lang="fr-BE" sz="3000" dirty="0">
              <a:solidFill>
                <a:srgbClr val="0070C0"/>
              </a:solidFill>
              <a:cs typeface="Arial" charset="0"/>
              <a:sym typeface="Arial" charset="0"/>
            </a:endParaRPr>
          </a:p>
          <a:p>
            <a:pPr algn="ctr" fontAlgn="base">
              <a:spcBef>
                <a:spcPct val="0"/>
              </a:spcBef>
              <a:spcAft>
                <a:spcPct val="0"/>
              </a:spcAft>
              <a:defRPr/>
            </a:pPr>
            <a:endParaRPr lang="fr-BE" sz="1600" dirty="0">
              <a:solidFill>
                <a:srgbClr val="0D0D0D"/>
              </a:solidFill>
              <a:cs typeface="Arial" charset="0"/>
              <a:sym typeface="Arial" charset="0"/>
            </a:endParaRPr>
          </a:p>
        </p:txBody>
      </p:sp>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284581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199456" y="1387227"/>
            <a:ext cx="4914228" cy="4176122"/>
          </a:xfrm>
          <a:prstGeom prst="rect">
            <a:avLst/>
          </a:prstGeom>
          <a:solidFill>
            <a:srgbClr val="525252"/>
          </a:solidFill>
          <a:ln>
            <a:noFill/>
          </a:ln>
        </p:spPr>
      </p:pic>
      <p:grpSp>
        <p:nvGrpSpPr>
          <p:cNvPr id="6" name="Group 11"/>
          <p:cNvGrpSpPr>
            <a:grpSpLocks/>
          </p:cNvGrpSpPr>
          <p:nvPr userDrawn="1"/>
        </p:nvGrpSpPr>
        <p:grpSpPr bwMode="auto">
          <a:xfrm>
            <a:off x="6240016" y="2132857"/>
            <a:ext cx="5565385" cy="2592697"/>
            <a:chOff x="4501649" y="2676525"/>
            <a:chExt cx="4174039" cy="2593858"/>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1649" y="3541008"/>
              <a:ext cx="28619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1649" y="4037276"/>
              <a:ext cx="286194"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a:solidFill>
                  <a:srgbClr val="0D0D0D"/>
                </a:solidFill>
                <a:latin typeface="+mn-lt"/>
                <a:cs typeface="Arial" pitchFamily="34" charset="0"/>
              </a:endParaRPr>
            </a:p>
            <a:p>
              <a:pPr>
                <a:defRPr/>
              </a:pPr>
              <a:endParaRPr lang="fr-BE" altLang="en-US" sz="1477" dirty="0">
                <a:solidFill>
                  <a:srgbClr val="0D0D0D"/>
                </a:solidFill>
                <a:latin typeface="+mn-lt"/>
                <a:cs typeface="Arial" pitchFamily="34" charset="0"/>
              </a:endParaRPr>
            </a:p>
            <a:p>
              <a:pPr>
                <a:defRPr/>
              </a:pPr>
              <a:endParaRPr lang="fr-BE" altLang="en-US" sz="1477" dirty="0">
                <a:solidFill>
                  <a:srgbClr val="0D0D0D"/>
                </a:solidFill>
                <a:latin typeface="+mn-lt"/>
                <a:cs typeface="Arial" pitchFamily="34" charset="0"/>
              </a:endParaRPr>
            </a:p>
            <a:p>
              <a:pPr>
                <a:defRPr/>
              </a:pPr>
              <a:endParaRPr lang="fr-BE" altLang="en-US" sz="1477" dirty="0">
                <a:solidFill>
                  <a:srgbClr val="0D0D0D"/>
                </a:solidFill>
                <a:latin typeface="+mn-lt"/>
                <a:cs typeface="Arial" pitchFamily="34" charset="0"/>
              </a:endParaRPr>
            </a:p>
            <a:p>
              <a:pPr>
                <a:defRPr/>
              </a:pPr>
              <a:r>
                <a:rPr lang="fr-BE" altLang="en-US" sz="1477" dirty="0">
                  <a:latin typeface="+mn-lt"/>
                  <a:cs typeface="Arial" pitchFamily="34" charset="0"/>
                </a:rPr>
                <a:t>frank.robben@mail.fgov.be </a:t>
              </a:r>
            </a:p>
            <a:p>
              <a:pPr>
                <a:defRPr/>
              </a:pPr>
              <a:endParaRPr lang="fr-BE" altLang="en-US" sz="1477" dirty="0">
                <a:latin typeface="+mn-lt"/>
                <a:cs typeface="Arial" pitchFamily="34" charset="0"/>
                <a:sym typeface="Arial" pitchFamily="34" charset="0"/>
              </a:endParaRPr>
            </a:p>
            <a:p>
              <a:pPr>
                <a:defRPr/>
              </a:pPr>
              <a:r>
                <a:rPr lang="fr-BE" altLang="en-US" sz="1477" dirty="0">
                  <a:latin typeface="+mn-lt"/>
                  <a:cs typeface="Arial" pitchFamily="34" charset="0"/>
                  <a:sym typeface="Arial" pitchFamily="34" charset="0"/>
                </a:rPr>
                <a:t>@FrRobben</a:t>
              </a:r>
            </a:p>
            <a:p>
              <a:pPr>
                <a:defRPr/>
              </a:pPr>
              <a:endParaRPr lang="fr-BE" altLang="en-US" sz="1477" dirty="0">
                <a:latin typeface="+mn-lt"/>
                <a:cs typeface="Arial" pitchFamily="34" charset="0"/>
                <a:sym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altLang="en-US" sz="1477" kern="1200" dirty="0">
                  <a:solidFill>
                    <a:schemeClr val="tx1"/>
                  </a:solidFill>
                  <a:latin typeface="+mn-lt"/>
                  <a:ea typeface="+mn-ea"/>
                  <a:cs typeface="Arial" pitchFamily="34" charset="0"/>
                  <a:sym typeface="Arial" pitchFamily="34" charset="0"/>
                </a:rPr>
                <a:t>https://www.ksz.fgov.be</a:t>
              </a:r>
            </a:p>
            <a:p>
              <a:pPr>
                <a:defRPr/>
              </a:pPr>
              <a:r>
                <a:rPr lang="fr-BE" altLang="en-US" sz="1477" dirty="0">
                  <a:latin typeface="+mn-lt"/>
                  <a:cs typeface="Arial" pitchFamily="34" charset="0"/>
                  <a:sym typeface="Arial" pitchFamily="34" charset="0"/>
                </a:rPr>
                <a:t>https://www.ehealth.fgov.be</a:t>
              </a:r>
            </a:p>
            <a:p>
              <a:pPr>
                <a:defRPr/>
              </a:pPr>
              <a:r>
                <a:rPr lang="fr-BE" altLang="en-US" sz="1477" dirty="0">
                  <a:latin typeface="+mn-lt"/>
                  <a:cs typeface="Arial" pitchFamily="34" charset="0"/>
                  <a:sym typeface="Arial" pitchFamily="34" charset="0"/>
                </a:rPr>
                <a:t>https://www.frankrobben.be</a:t>
              </a:r>
              <a:endParaRPr lang="fr-BE" altLang="en-US" sz="1477" dirty="0">
                <a:latin typeface="+mn-lt"/>
                <a:cs typeface="Arial" pitchFamily="34" charset="0"/>
              </a:endParaRPr>
            </a:p>
          </p:txBody>
        </p:sp>
      </p:grpSp>
    </p:spTree>
    <p:extLst>
      <p:ext uri="{BB962C8B-B14F-4D97-AF65-F5344CB8AC3E}">
        <p14:creationId xmlns:p14="http://schemas.microsoft.com/office/powerpoint/2010/main" val="96238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29" name="TextBox 7"/>
          <p:cNvSpPr txBox="1">
            <a:spLocks noChangeArrowheads="1"/>
          </p:cNvSpPr>
          <p:nvPr userDrawn="1"/>
        </p:nvSpPr>
        <p:spPr bwMode="auto">
          <a:xfrm>
            <a:off x="1012605" y="6489701"/>
            <a:ext cx="1007956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sz="1800">
              <a:solidFill>
                <a:prstClr val="black"/>
              </a:solidFill>
              <a:cs typeface="Arial" charset="0"/>
            </a:endParaRPr>
          </a:p>
        </p:txBody>
      </p:sp>
      <p:sp>
        <p:nvSpPr>
          <p:cNvPr id="6" name="Slide Number Placeholder 5"/>
          <p:cNvSpPr>
            <a:spLocks noGrp="1"/>
          </p:cNvSpPr>
          <p:nvPr>
            <p:ph type="sldNum" sz="quarter" idx="4"/>
          </p:nvPr>
        </p:nvSpPr>
        <p:spPr>
          <a:xfrm>
            <a:off x="11125200" y="6489701"/>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solidFill>
                  <a:prstClr val="white">
                    <a:lumMod val="50000"/>
                  </a:prstClr>
                </a:solidFill>
              </a:rPr>
              <a:pPr>
                <a:defRPr/>
              </a:pPr>
              <a:t>‹#›</a:t>
            </a:fld>
            <a:endParaRPr lang="en-GB" dirty="0">
              <a:solidFill>
                <a:prstClr val="white">
                  <a:lumMod val="50000"/>
                </a:prstClr>
              </a:solidFill>
            </a:endParaRPr>
          </a:p>
        </p:txBody>
      </p: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9357" y="226451"/>
            <a:ext cx="1032107" cy="932733"/>
          </a:xfrm>
          <a:prstGeom prst="rect">
            <a:avLst/>
          </a:prstGeom>
        </p:spPr>
      </p:pic>
    </p:spTree>
    <p:extLst>
      <p:ext uri="{BB962C8B-B14F-4D97-AF65-F5344CB8AC3E}">
        <p14:creationId xmlns:p14="http://schemas.microsoft.com/office/powerpoint/2010/main" val="3790020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0"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ps.apple.com/be/app/mybenefits/id1447094117?l=nl%23?platform=iphone" TargetMode="External"/><Relationship Id="rId2" Type="http://schemas.openxmlformats.org/officeDocument/2006/relationships/hyperlink" Target="https://play.google.com/store/apps/details?id=be.kszbcss.mybenefits&amp;hl=n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mybenefits.fgov.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ybenefits.fgov.be/"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apps.apple.com/be/app/mybenefits/id1447094117?l=nl" TargetMode="External"/><Relationship Id="rId13" Type="http://schemas.openxmlformats.org/officeDocument/2006/relationships/image" Target="../media/image31.png"/><Relationship Id="rId3" Type="http://schemas.openxmlformats.org/officeDocument/2006/relationships/hyperlink" Target="https://content.eranova.fgov.be/smals/BCSS_KSZ/MyBEnefits/NL_MyBEnefits_gebruikers.mp4" TargetMode="External"/><Relationship Id="rId7" Type="http://schemas.openxmlformats.org/officeDocument/2006/relationships/image" Target="../media/image28.png"/><Relationship Id="rId12" Type="http://schemas.openxmlformats.org/officeDocument/2006/relationships/hyperlink" Target="https://mybenefits.fgov.be/professional/home"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play.google.com/store/apps/details?id=be.kszbcss.mybenefits&amp;hl=nl" TargetMode="External"/><Relationship Id="rId11" Type="http://schemas.openxmlformats.org/officeDocument/2006/relationships/image" Target="../media/image30.png"/><Relationship Id="rId5" Type="http://schemas.openxmlformats.org/officeDocument/2006/relationships/hyperlink" Target="https://www.ksz-bcss.fgov.be/nl/project/gss-mybenefits%23media-kit" TargetMode="External"/><Relationship Id="rId10" Type="http://schemas.openxmlformats.org/officeDocument/2006/relationships/hyperlink" Target="https://mybenefits.fgov.be/burger/home" TargetMode="External"/><Relationship Id="rId4" Type="http://schemas.openxmlformats.org/officeDocument/2006/relationships/hyperlink" Target="https://content.eranova.fgov.be/smals/BCSS_KSZ/MyBEnefits/NL_MyBEnefits_aanbieders.mp4" TargetMode="External"/><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s://www.ksz-bcss.fgov.be/fr/services-et-support/services/ssh-communes-et-provinces" TargetMode="External"/><Relationship Id="rId7" Type="http://schemas.openxmlformats.org/officeDocument/2006/relationships/hyperlink" Target="mailto:contact@mybenefits.fgov.be" TargetMode="External"/><Relationship Id="rId2" Type="http://schemas.openxmlformats.org/officeDocument/2006/relationships/hyperlink" Target="https://www.ksz-bcss.fgov.be/nl/diensten-en-support/diensten/gss" TargetMode="External"/><Relationship Id="rId1" Type="http://schemas.openxmlformats.org/officeDocument/2006/relationships/slideLayout" Target="../slideLayouts/slideLayout2.xml"/><Relationship Id="rId6" Type="http://schemas.openxmlformats.org/officeDocument/2006/relationships/hyperlink" Target="https://www.ksz-bcss.fgov.be/nl/diensten-en-support/diensten/gss-mybenefits" TargetMode="External"/><Relationship Id="rId5" Type="http://schemas.openxmlformats.org/officeDocument/2006/relationships/hyperlink" Target="mailto:external@ksz-bcss.fgov.be" TargetMode="External"/><Relationship Id="rId4" Type="http://schemas.openxmlformats.org/officeDocument/2006/relationships/hyperlink" Target="https://www.ksz-bcss.fgov.be/fr/services-et-support/services/ssh-cpa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2044390"/>
            <a:ext cx="10873208" cy="2350581"/>
          </a:xfrm>
        </p:spPr>
        <p:txBody>
          <a:bodyPr>
            <a:noAutofit/>
          </a:bodyPr>
          <a:lstStyle/>
          <a:p>
            <a:r>
              <a:rPr lang="fr-BE" dirty="0"/>
              <a:t>Octroi automatique de droits supplémentaires</a:t>
            </a:r>
            <a:br>
              <a:rPr lang="fr-BE" dirty="0"/>
            </a:br>
            <a:r>
              <a:rPr lang="fr-BE" dirty="0"/>
              <a:t>Statuts sociaux harmonisés (SSH)</a:t>
            </a:r>
            <a:br>
              <a:rPr lang="fr-BE" dirty="0"/>
            </a:br>
            <a:r>
              <a:rPr lang="fr-BE" dirty="0" err="1"/>
              <a:t>MyBEnefits</a:t>
            </a:r>
            <a:endParaRPr lang="fr-BE" dirty="0"/>
          </a:p>
        </p:txBody>
      </p:sp>
    </p:spTree>
    <p:extLst>
      <p:ext uri="{BB962C8B-B14F-4D97-AF65-F5344CB8AC3E}">
        <p14:creationId xmlns:p14="http://schemas.microsoft.com/office/powerpoint/2010/main" val="362219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DB tampon - avantages</a:t>
            </a:r>
          </a:p>
        </p:txBody>
      </p:sp>
      <p:sp>
        <p:nvSpPr>
          <p:cNvPr id="3" name="Content Placeholder 2"/>
          <p:cNvSpPr>
            <a:spLocks noGrp="1"/>
          </p:cNvSpPr>
          <p:nvPr>
            <p:ph idx="1"/>
          </p:nvPr>
        </p:nvSpPr>
        <p:spPr/>
        <p:txBody>
          <a:bodyPr/>
          <a:lstStyle/>
          <a:p>
            <a:r>
              <a:rPr lang="fr-BE"/>
              <a:t>pour les utilisateurs des données</a:t>
            </a:r>
          </a:p>
          <a:p>
            <a:pPr lvl="1"/>
            <a:r>
              <a:rPr lang="fr-BE"/>
              <a:t>l’ensemble des informations est disponible de manière coordonnée et validée</a:t>
            </a:r>
          </a:p>
          <a:p>
            <a:pPr lvl="1"/>
            <a:r>
              <a:rPr lang="fr-BE"/>
              <a:t>possibilité d’application de règles de décision par la BCSS en fonction des besoins concrets de chaque utilisateur (garantie du principe de proportionnalité)</a:t>
            </a:r>
          </a:p>
          <a:p>
            <a:r>
              <a:rPr lang="fr-BE"/>
              <a:t>pour les gestionnaires de sources authentiques</a:t>
            </a:r>
          </a:p>
          <a:p>
            <a:pPr lvl="1"/>
            <a:r>
              <a:rPr lang="fr-BE"/>
              <a:t>éviter des développements ad hoc pour chaque demande de données</a:t>
            </a:r>
          </a:p>
          <a:p>
            <a:pPr lvl="1"/>
            <a:r>
              <a:rPr lang="fr-BE"/>
              <a:t>éviter la mise à disposition de données selon les besoins de chaque utilisateur</a:t>
            </a:r>
          </a:p>
          <a:p>
            <a:r>
              <a:rPr lang="fr-BE"/>
              <a:t>pour le système</a:t>
            </a:r>
          </a:p>
          <a:p>
            <a:pPr lvl="1"/>
            <a:r>
              <a:rPr lang="fr-BE"/>
              <a:t>standardisation des statuts dont il faut tenir compte lors de la détermination de droits supplémentaires et de la date ou de la période pour laquelle elles doivent être disponibles (‘philosophie des blocs Lego’)</a:t>
            </a:r>
          </a:p>
        </p:txBody>
      </p:sp>
      <p:sp>
        <p:nvSpPr>
          <p:cNvPr id="4" name="Slide Number Placeholder 3"/>
          <p:cNvSpPr>
            <a:spLocks noGrp="1"/>
          </p:cNvSpPr>
          <p:nvPr>
            <p:ph type="sldNum" sz="quarter" idx="10"/>
          </p:nvPr>
        </p:nvSpPr>
        <p:spPr/>
        <p:txBody>
          <a:bodyPr/>
          <a:lstStyle/>
          <a:p>
            <a:fld id="{D353B685-A2AB-4518-B31A-1C8B277EB988}" type="slidenum">
              <a:rPr lang="en-GB" smtClean="0"/>
              <a:pPr/>
              <a:t>10</a:t>
            </a:fld>
            <a:endParaRPr lang="en-GB"/>
          </a:p>
        </p:txBody>
      </p:sp>
    </p:spTree>
    <p:extLst>
      <p:ext uri="{BB962C8B-B14F-4D97-AF65-F5344CB8AC3E}">
        <p14:creationId xmlns:p14="http://schemas.microsoft.com/office/powerpoint/2010/main" val="338829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Aspects juridiques</a:t>
            </a:r>
          </a:p>
        </p:txBody>
      </p:sp>
      <p:sp>
        <p:nvSpPr>
          <p:cNvPr id="3" name="Content Placeholder 2"/>
          <p:cNvSpPr>
            <a:spLocks noGrp="1"/>
          </p:cNvSpPr>
          <p:nvPr>
            <p:ph idx="1"/>
          </p:nvPr>
        </p:nvSpPr>
        <p:spPr/>
        <p:txBody>
          <a:bodyPr>
            <a:normAutofit/>
          </a:bodyPr>
          <a:lstStyle/>
          <a:p>
            <a:r>
              <a:rPr lang="fr-BE">
                <a:solidFill>
                  <a:srgbClr val="0070C0"/>
                </a:solidFill>
              </a:rPr>
              <a:t>délibération générale n° 16/008</a:t>
            </a:r>
            <a:r>
              <a:rPr lang="fr-BE"/>
              <a:t> du 2 février 2016 relative à la création d'une banque de données « tampon » auprès de la Banque Carrefour de la sécurité sociale en vue de l'octroi automatique de droits supplémentaires</a:t>
            </a:r>
          </a:p>
          <a:p>
            <a:endParaRPr lang="nl-BE" dirty="0"/>
          </a:p>
          <a:p>
            <a:endParaRPr lang="nl-NL" sz="700" dirty="0"/>
          </a:p>
          <a:p>
            <a:r>
              <a:rPr lang="fr-BE"/>
              <a:t>ce projet est étroitement lié à </a:t>
            </a:r>
            <a:r>
              <a:rPr lang="fr-BE">
                <a:solidFill>
                  <a:srgbClr val="0070C0"/>
                </a:solidFill>
              </a:rPr>
              <a:t>l’harmonisation des statuts</a:t>
            </a:r>
            <a:r>
              <a:rPr lang="fr-BE"/>
              <a:t> utilisés pour octroyer des droits supplémentaires.</a:t>
            </a:r>
          </a:p>
          <a:p>
            <a:endParaRPr lang="nl-NL" sz="700" dirty="0"/>
          </a:p>
          <a:p>
            <a:endParaRPr lang="nl-BE" dirty="0"/>
          </a:p>
          <a:p>
            <a:r>
              <a:rPr lang="fr-BE"/>
              <a:t>besoin de </a:t>
            </a:r>
            <a:r>
              <a:rPr lang="fr-BE">
                <a:solidFill>
                  <a:srgbClr val="0070C0"/>
                </a:solidFill>
              </a:rPr>
              <a:t>simplification</a:t>
            </a:r>
            <a:r>
              <a:rPr lang="fr-BE"/>
              <a:t> des réglementations pour l’application de la </a:t>
            </a:r>
            <a:r>
              <a:rPr lang="fr-BE">
                <a:solidFill>
                  <a:srgbClr val="0070C0"/>
                </a:solidFill>
              </a:rPr>
              <a:t>‘philosophie des blocs Lego’</a:t>
            </a:r>
          </a:p>
          <a:p>
            <a:endParaRPr lang="nl-NL" sz="6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11</a:t>
            </a:fld>
            <a:endParaRPr lang="en-GB">
              <a:solidFill>
                <a:prstClr val="white">
                  <a:lumMod val="50000"/>
                </a:prstClr>
              </a:solidFill>
            </a:endParaRPr>
          </a:p>
        </p:txBody>
      </p:sp>
    </p:spTree>
    <p:extLst>
      <p:ext uri="{BB962C8B-B14F-4D97-AF65-F5344CB8AC3E}">
        <p14:creationId xmlns:p14="http://schemas.microsoft.com/office/powerpoint/2010/main" val="326151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solidFill>
                  <a:srgbClr val="0070C0"/>
                </a:solidFill>
              </a:rPr>
              <a:t>Simplification de la réglementation</a:t>
            </a:r>
          </a:p>
        </p:txBody>
      </p:sp>
      <p:sp>
        <p:nvSpPr>
          <p:cNvPr id="4" name="Rectangle 3"/>
          <p:cNvSpPr/>
          <p:nvPr/>
        </p:nvSpPr>
        <p:spPr>
          <a:xfrm>
            <a:off x="1775520" y="2348881"/>
            <a:ext cx="4176464" cy="3524042"/>
          </a:xfrm>
          <a:prstGeom prst="rect">
            <a:avLst/>
          </a:prstGeom>
        </p:spPr>
        <p:txBody>
          <a:bodyPr wrap="square">
            <a:spAutoFit/>
          </a:bodyPr>
          <a:lstStyle/>
          <a:p>
            <a:pPr marL="180975" indent="-11113"/>
            <a:r>
              <a:rPr lang="fr-BE">
                <a:latin typeface="Calibri" panose="020F0502020204030204" pitchFamily="34" charset="0"/>
                <a:ea typeface="Calibri" panose="020F0502020204030204" pitchFamily="34" charset="0"/>
                <a:cs typeface="Times New Roman" panose="02020603050405020304" pitchFamily="18" charset="0"/>
              </a:rPr>
              <a:t>Une prime est accordée à la personne de référence du ménage inscrite dans la commune lorsque 1 ou plusieurs membres du ménage bénéficient au 1</a:t>
            </a:r>
            <a:r>
              <a:rPr lang="fr-BE" baseline="30000">
                <a:latin typeface="Calibri" panose="020F0502020204030204" pitchFamily="34" charset="0"/>
                <a:ea typeface="Calibri" panose="020F0502020204030204" pitchFamily="34" charset="0"/>
                <a:cs typeface="Times New Roman" panose="02020603050405020304" pitchFamily="18" charset="0"/>
              </a:rPr>
              <a:t>er</a:t>
            </a:r>
            <a:r>
              <a:rPr lang="fr-BE">
                <a:latin typeface="Calibri" panose="020F0502020204030204" pitchFamily="34" charset="0"/>
                <a:ea typeface="Calibri" panose="020F0502020204030204" pitchFamily="34" charset="0"/>
                <a:cs typeface="Times New Roman" panose="02020603050405020304" pitchFamily="18" charset="0"/>
              </a:rPr>
              <a:t> janvier de l’année</a:t>
            </a:r>
          </a:p>
          <a:p>
            <a:pPr marL="180975" indent="-11113"/>
            <a:endParaRPr lang="fr-BE" sz="700" dirty="0">
              <a:latin typeface="Calibri" panose="020F0502020204030204" pitchFamily="34" charset="0"/>
              <a:ea typeface="Calibri" panose="020F0502020204030204" pitchFamily="34" charset="0"/>
              <a:cs typeface="Times New Roman" panose="02020603050405020304" pitchFamily="18" charset="0"/>
            </a:endParaRPr>
          </a:p>
          <a:p>
            <a:pPr marL="360363" indent="-179388">
              <a:buFont typeface="Arial" panose="020B0604020202020204" pitchFamily="34" charset="0"/>
              <a:buChar char="•"/>
            </a:pPr>
            <a:r>
              <a:rPr lang="fr-BE">
                <a:latin typeface="Calibri" panose="020F0502020204030204" pitchFamily="34" charset="0"/>
                <a:ea typeface="Calibri" panose="020F0502020204030204" pitchFamily="34" charset="0"/>
                <a:cs typeface="Times New Roman" panose="02020603050405020304" pitchFamily="18" charset="0"/>
              </a:rPr>
              <a:t>de tarifs préférentiels en matière de soins de santé</a:t>
            </a:r>
          </a:p>
          <a:p>
            <a:pPr marL="357188" indent="-174625">
              <a:buFont typeface="Arial" panose="020B0604020202020204" pitchFamily="34" charset="0"/>
              <a:buChar char="•"/>
            </a:pPr>
            <a:r>
              <a:rPr lang="fr-BE">
                <a:latin typeface="Calibri" panose="020F0502020204030204" pitchFamily="34" charset="0"/>
                <a:ea typeface="Calibri" panose="020F0502020204030204" pitchFamily="34" charset="0"/>
                <a:cs typeface="Times New Roman" panose="02020603050405020304" pitchFamily="18" charset="0"/>
              </a:rPr>
              <a:t>de la garantie de revenus aux personnes âgées (GRAPA)</a:t>
            </a:r>
          </a:p>
          <a:p>
            <a:pPr marL="285750" indent="-104775">
              <a:buFont typeface="Arial" panose="020B0604020202020204" pitchFamily="34" charset="0"/>
              <a:buChar char="•"/>
            </a:pPr>
            <a:r>
              <a:rPr lang="fr-BE">
                <a:latin typeface="Calibri" panose="020F0502020204030204" pitchFamily="34" charset="0"/>
                <a:ea typeface="Calibri" panose="020F0502020204030204" pitchFamily="34" charset="0"/>
                <a:cs typeface="Times New Roman" panose="02020603050405020304" pitchFamily="18" charset="0"/>
              </a:rPr>
              <a:t> de l’allocation aux personnes handicapées</a:t>
            </a:r>
          </a:p>
          <a:p>
            <a:pPr marL="360363" indent="-179388">
              <a:buFont typeface="Arial" panose="020B0604020202020204" pitchFamily="34" charset="0"/>
              <a:buChar char="•"/>
            </a:pPr>
            <a:r>
              <a:rPr lang="fr-BE" b="1">
                <a:solidFill>
                  <a:srgbClr val="FF0000"/>
                </a:solidFill>
                <a:latin typeface="Calibri" panose="020F0502020204030204" pitchFamily="34" charset="0"/>
                <a:ea typeface="Calibri" panose="020F0502020204030204" pitchFamily="34" charset="0"/>
                <a:cs typeface="Times New Roman" panose="02020603050405020304" pitchFamily="18" charset="0"/>
              </a:rPr>
              <a:t>d’allocations familiales majorées (régime salariés ou indépendants)</a:t>
            </a:r>
          </a:p>
        </p:txBody>
      </p:sp>
      <p:sp>
        <p:nvSpPr>
          <p:cNvPr id="5" name="Rectangle 4"/>
          <p:cNvSpPr/>
          <p:nvPr/>
        </p:nvSpPr>
        <p:spPr>
          <a:xfrm>
            <a:off x="6240016" y="2348881"/>
            <a:ext cx="4248472" cy="3570208"/>
          </a:xfrm>
          <a:prstGeom prst="rect">
            <a:avLst/>
          </a:prstGeom>
        </p:spPr>
        <p:txBody>
          <a:bodyPr wrap="square">
            <a:spAutoFit/>
          </a:bodyPr>
          <a:lstStyle/>
          <a:p>
            <a:pPr marL="180975" indent="-11113"/>
            <a:r>
              <a:rPr lang="fr-BE">
                <a:latin typeface="Calibri" panose="020F0502020204030204" pitchFamily="34" charset="0"/>
                <a:ea typeface="Calibri" panose="020F0502020204030204" pitchFamily="34" charset="0"/>
                <a:cs typeface="Times New Roman" panose="02020603050405020304" pitchFamily="18" charset="0"/>
              </a:rPr>
              <a:t>Une prime est accordée à la personne de référence du ménage inscrite dans la commune lorsque 1 ou plusieurs membres du ménage bénéficient au 1er janvier de l’année de l</a:t>
            </a:r>
            <a:r>
              <a:rPr lang="fr-BE" b="1">
                <a:solidFill>
                  <a:srgbClr val="00B050"/>
                </a:solidFill>
                <a:latin typeface="Calibri" panose="020F0502020204030204" pitchFamily="34" charset="0"/>
                <a:ea typeface="Calibri" panose="020F0502020204030204" pitchFamily="34" charset="0"/>
                <a:cs typeface="Times New Roman" panose="02020603050405020304" pitchFamily="18" charset="0"/>
              </a:rPr>
              <a:t>’intervention majorée de l’assurance</a:t>
            </a:r>
            <a:r>
              <a:rPr lang="fr-BE">
                <a:latin typeface="Calibri" panose="020F0502020204030204" pitchFamily="34" charset="0"/>
                <a:ea typeface="Calibri" panose="020F0502020204030204" pitchFamily="34" charset="0"/>
                <a:cs typeface="Times New Roman" panose="02020603050405020304" pitchFamily="18" charset="0"/>
              </a:rPr>
              <a:t> (visée à  l’article 37, § 19 de la loi relative à l’assurance obligatoire soins de santé et indemnités, coordonnée  le 14 juillet 1994)</a:t>
            </a:r>
          </a:p>
          <a:p>
            <a:pPr marL="250984" indent="-80963"/>
            <a:r>
              <a:rPr lang="fr-BE" sz="1400">
                <a:latin typeface="Calibri" panose="020F0502020204030204" pitchFamily="34" charset="0"/>
                <a:ea typeface="Calibri" panose="020F0502020204030204" pitchFamily="34" charset="0"/>
                <a:cs typeface="Times New Roman" panose="02020603050405020304" pitchFamily="18" charset="0"/>
              </a:rPr>
              <a:t> </a:t>
            </a:r>
          </a:p>
          <a:p>
            <a:pPr marL="250984" indent="-80963"/>
            <a:r>
              <a:rPr lang="fr-BE" sz="1400">
                <a:latin typeface="Calibri" panose="020F0502020204030204" pitchFamily="34" charset="0"/>
                <a:ea typeface="Calibri" panose="020F0502020204030204" pitchFamily="34" charset="0"/>
                <a:cs typeface="Times New Roman" panose="02020603050405020304" pitchFamily="18" charset="0"/>
              </a:rPr>
              <a:t> </a:t>
            </a:r>
          </a:p>
        </p:txBody>
      </p:sp>
      <p:sp>
        <p:nvSpPr>
          <p:cNvPr id="6" name="Rounded Rectangle 5"/>
          <p:cNvSpPr/>
          <p:nvPr/>
        </p:nvSpPr>
        <p:spPr>
          <a:xfrm>
            <a:off x="2207568" y="1484784"/>
            <a:ext cx="2592288" cy="648072"/>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a:solidFill>
                  <a:srgbClr val="FF0000"/>
                </a:solidFill>
              </a:rPr>
              <a:t>p.ex. Don’t</a:t>
            </a:r>
          </a:p>
        </p:txBody>
      </p:sp>
      <p:sp>
        <p:nvSpPr>
          <p:cNvPr id="7" name="Rounded Rectangle 6"/>
          <p:cNvSpPr/>
          <p:nvPr/>
        </p:nvSpPr>
        <p:spPr>
          <a:xfrm>
            <a:off x="6816080" y="1477289"/>
            <a:ext cx="2592288" cy="648072"/>
          </a:xfrm>
          <a:prstGeom prst="round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a:solidFill>
                  <a:srgbClr val="00B050"/>
                </a:solidFill>
              </a:rPr>
              <a:t>p.ex. Do</a:t>
            </a:r>
          </a:p>
        </p:txBody>
      </p: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12</a:t>
            </a:fld>
            <a:endParaRPr lang="en-GB">
              <a:solidFill>
                <a:prstClr val="white">
                  <a:lumMod val="50000"/>
                </a:prstClr>
              </a:solidFill>
            </a:endParaRPr>
          </a:p>
        </p:txBody>
      </p:sp>
    </p:spTree>
    <p:extLst>
      <p:ext uri="{BB962C8B-B14F-4D97-AF65-F5344CB8AC3E}">
        <p14:creationId xmlns:p14="http://schemas.microsoft.com/office/powerpoint/2010/main" val="3806547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Philosophie des blocs Lego</a:t>
            </a:r>
          </a:p>
        </p:txBody>
      </p:sp>
      <p:grpSp>
        <p:nvGrpSpPr>
          <p:cNvPr id="27" name="Group 26"/>
          <p:cNvGrpSpPr/>
          <p:nvPr/>
        </p:nvGrpSpPr>
        <p:grpSpPr>
          <a:xfrm>
            <a:off x="1775520" y="1003633"/>
            <a:ext cx="1692616" cy="5737735"/>
            <a:chOff x="575128" y="823206"/>
            <a:chExt cx="1692616" cy="5737735"/>
          </a:xfrm>
        </p:grpSpPr>
        <p:grpSp>
          <p:nvGrpSpPr>
            <p:cNvPr id="25" name="Group 24"/>
            <p:cNvGrpSpPr/>
            <p:nvPr/>
          </p:nvGrpSpPr>
          <p:grpSpPr>
            <a:xfrm>
              <a:off x="575128" y="823206"/>
              <a:ext cx="1692616" cy="1186001"/>
              <a:chOff x="538696" y="823206"/>
              <a:chExt cx="1692616" cy="1186001"/>
            </a:xfrm>
          </p:grpSpPr>
          <p:sp>
            <p:nvSpPr>
              <p:cNvPr id="5" name="Rounded Rectangle 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Lieu de résidence</a:t>
                </a:r>
              </a:p>
            </p:txBody>
          </p:sp>
          <p:sp>
            <p:nvSpPr>
              <p:cNvPr id="6" name="Rounded Rectangle 5"/>
              <p:cNvSpPr/>
              <p:nvPr/>
            </p:nvSpPr>
            <p:spPr>
              <a:xfrm>
                <a:off x="538696" y="823206"/>
                <a:ext cx="539652" cy="1186001"/>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250">
                    <a:ea typeface="Verdana" panose="020B0604030504040204" pitchFamily="34" charset="0"/>
                    <a:cs typeface="Verdana" panose="020B0604030504040204" pitchFamily="34" charset="0"/>
                  </a:rPr>
                  <a:t>Source authentique (RN &amp; BCSS)</a:t>
                </a:r>
              </a:p>
            </p:txBody>
          </p:sp>
          <p:sp>
            <p:nvSpPr>
              <p:cNvPr id="7" name="Rounded Rectangle 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Date de naissance</a:t>
                </a:r>
              </a:p>
            </p:txBody>
          </p:sp>
          <p:sp>
            <p:nvSpPr>
              <p:cNvPr id="8" name="Rounded Rectangle 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Composition du ménage</a:t>
                </a:r>
              </a:p>
            </p:txBody>
          </p:sp>
        </p:grpSp>
        <p:grpSp>
          <p:nvGrpSpPr>
            <p:cNvPr id="24" name="Group 23"/>
            <p:cNvGrpSpPr/>
            <p:nvPr/>
          </p:nvGrpSpPr>
          <p:grpSpPr>
            <a:xfrm>
              <a:off x="575128" y="2132856"/>
              <a:ext cx="1692616" cy="3762850"/>
              <a:chOff x="3239424" y="2132856"/>
              <a:chExt cx="1692616" cy="3762850"/>
            </a:xfrm>
          </p:grpSpPr>
          <p:sp>
            <p:nvSpPr>
              <p:cNvPr id="10" name="Rounded Rectangle 9"/>
              <p:cNvSpPr/>
              <p:nvPr/>
            </p:nvSpPr>
            <p:spPr>
              <a:xfrm>
                <a:off x="3239424" y="2132856"/>
                <a:ext cx="584936" cy="3762849"/>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Statuts sociaux</a:t>
                </a:r>
              </a:p>
            </p:txBody>
          </p:sp>
          <p:sp>
            <p:nvSpPr>
              <p:cNvPr id="11" name="Rounded Rectangle 10"/>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SPF ou IPSS</a:t>
                </a:r>
              </a:p>
            </p:txBody>
          </p:sp>
          <p:sp>
            <p:nvSpPr>
              <p:cNvPr id="12" name="Rounded Rectangle 11"/>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GRAPA</a:t>
                </a:r>
              </a:p>
            </p:txBody>
          </p:sp>
          <p:sp>
            <p:nvSpPr>
              <p:cNvPr id="13" name="Rounded Rectangle 12"/>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ARR</a:t>
                </a:r>
              </a:p>
            </p:txBody>
          </p:sp>
          <p:sp>
            <p:nvSpPr>
              <p:cNvPr id="14" name="Rounded Rectangle 13"/>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AAPA</a:t>
                </a:r>
              </a:p>
            </p:txBody>
          </p:sp>
          <p:sp>
            <p:nvSpPr>
              <p:cNvPr id="15" name="Rounded Rectangle 14"/>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16" name="Rounded Rectangle 15"/>
              <p:cNvSpPr/>
              <p:nvPr/>
            </p:nvSpPr>
            <p:spPr>
              <a:xfrm>
                <a:off x="3823803" y="3575385"/>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CPAS</a:t>
                </a:r>
              </a:p>
            </p:txBody>
          </p:sp>
          <p:sp>
            <p:nvSpPr>
              <p:cNvPr id="17" name="Rounded Rectangle 16"/>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RIS</a:t>
                </a:r>
              </a:p>
            </p:txBody>
          </p:sp>
          <p:sp>
            <p:nvSpPr>
              <p:cNvPr id="18" name="Rounded Rectangle 17"/>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EQ - RIS </a:t>
                </a:r>
              </a:p>
            </p:txBody>
          </p:sp>
          <p:sp>
            <p:nvSpPr>
              <p:cNvPr id="19" name="Rounded Rectangle 18"/>
              <p:cNvSpPr/>
              <p:nvPr/>
            </p:nvSpPr>
            <p:spPr>
              <a:xfrm>
                <a:off x="3823802" y="4440064"/>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Opgroeien</a:t>
                </a:r>
              </a:p>
            </p:txBody>
          </p:sp>
          <p:sp>
            <p:nvSpPr>
              <p:cNvPr id="20" name="Rounded Rectangle 19"/>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P1-4</a:t>
                </a:r>
              </a:p>
            </p:txBody>
          </p:sp>
          <p:sp>
            <p:nvSpPr>
              <p:cNvPr id="21" name="Rounded Rectangle 20"/>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22" name="Rounded Rectangle 21"/>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100" b="1">
                    <a:solidFill>
                      <a:sysClr val="windowText" lastClr="000000"/>
                    </a:solidFill>
                  </a:rPr>
                  <a:t>Mutualités</a:t>
                </a:r>
              </a:p>
            </p:txBody>
          </p:sp>
          <p:sp>
            <p:nvSpPr>
              <p:cNvPr id="23" name="Rounded Rectangle 22"/>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BIM</a:t>
                </a:r>
              </a:p>
            </p:txBody>
          </p:sp>
        </p:grpSp>
        <p:sp>
          <p:nvSpPr>
            <p:cNvPr id="26" name="Rounded Rectangle 25"/>
            <p:cNvSpPr/>
            <p:nvPr/>
          </p:nvSpPr>
          <p:spPr>
            <a:xfrm rot="5400000">
              <a:off x="1152889" y="5446086"/>
              <a:ext cx="539652" cy="1690057"/>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ea typeface="Verdana" panose="020B0604030504040204" pitchFamily="34" charset="0"/>
                  <a:cs typeface="Verdana" panose="020B0604030504040204" pitchFamily="34" charset="0"/>
                </a:rPr>
                <a:t>Revenus</a:t>
              </a:r>
            </a:p>
          </p:txBody>
        </p:sp>
      </p:grpSp>
      <p:grpSp>
        <p:nvGrpSpPr>
          <p:cNvPr id="30" name="Group 29"/>
          <p:cNvGrpSpPr/>
          <p:nvPr/>
        </p:nvGrpSpPr>
        <p:grpSpPr>
          <a:xfrm>
            <a:off x="4620263" y="2924946"/>
            <a:ext cx="1706396" cy="1440157"/>
            <a:chOff x="3851919" y="2504990"/>
            <a:chExt cx="1706396" cy="1440157"/>
          </a:xfrm>
        </p:grpSpPr>
        <p:sp>
          <p:nvSpPr>
            <p:cNvPr id="28" name="Rounded Rectangle 27"/>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Réduction taxe provinciale</a:t>
              </a:r>
            </a:p>
          </p:txBody>
        </p:sp>
        <p:sp>
          <p:nvSpPr>
            <p:cNvPr id="29" name="Rounded Rectangle 28"/>
            <p:cNvSpPr/>
            <p:nvPr/>
          </p:nvSpPr>
          <p:spPr>
            <a:xfrm rot="5400000">
              <a:off x="4471674" y="1885235"/>
              <a:ext cx="466885"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dirty="0"/>
                <a:t>Droit supplémentaire</a:t>
              </a:r>
            </a:p>
          </p:txBody>
        </p:sp>
      </p:grpSp>
      <p:grpSp>
        <p:nvGrpSpPr>
          <p:cNvPr id="31" name="Group 30"/>
          <p:cNvGrpSpPr/>
          <p:nvPr/>
        </p:nvGrpSpPr>
        <p:grpSpPr>
          <a:xfrm>
            <a:off x="7478785" y="2871877"/>
            <a:ext cx="1706396" cy="1493226"/>
            <a:chOff x="3851919" y="2451921"/>
            <a:chExt cx="1706396" cy="1493226"/>
          </a:xfrm>
        </p:grpSpPr>
        <p:sp>
          <p:nvSpPr>
            <p:cNvPr id="32" name="Rounded Rectangle 31"/>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Province de Flandre-Orientale</a:t>
              </a:r>
            </a:p>
          </p:txBody>
        </p:sp>
        <p:sp>
          <p:nvSpPr>
            <p:cNvPr id="33" name="Rounded Rectangle 32"/>
            <p:cNvSpPr/>
            <p:nvPr/>
          </p:nvSpPr>
          <p:spPr>
            <a:xfrm rot="5400000">
              <a:off x="4435291" y="1868549"/>
              <a:ext cx="539652"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Instance d’octroi</a:t>
              </a:r>
            </a:p>
          </p:txBody>
        </p:sp>
      </p:grpSp>
      <p:cxnSp>
        <p:nvCxnSpPr>
          <p:cNvPr id="34" name="Straight Arrow Connector 33"/>
          <p:cNvCxnSpPr/>
          <p:nvPr/>
        </p:nvCxnSpPr>
        <p:spPr>
          <a:xfrm>
            <a:off x="3481878" y="1574771"/>
            <a:ext cx="1066378" cy="232586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470448" y="4045458"/>
            <a:ext cx="1077808" cy="187323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48456" y="3861048"/>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13</a:t>
            </a:fld>
            <a:endParaRPr lang="en-GB">
              <a:solidFill>
                <a:prstClr val="white">
                  <a:lumMod val="50000"/>
                </a:prstClr>
              </a:solidFill>
            </a:endParaRPr>
          </a:p>
        </p:txBody>
      </p:sp>
    </p:spTree>
    <p:extLst>
      <p:ext uri="{BB962C8B-B14F-4D97-AF65-F5344CB8AC3E}">
        <p14:creationId xmlns:p14="http://schemas.microsoft.com/office/powerpoint/2010/main" val="328033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Philosophie des blocs Lego</a:t>
            </a:r>
          </a:p>
        </p:txBody>
      </p:sp>
      <p:grpSp>
        <p:nvGrpSpPr>
          <p:cNvPr id="27" name="Group 26"/>
          <p:cNvGrpSpPr/>
          <p:nvPr/>
        </p:nvGrpSpPr>
        <p:grpSpPr>
          <a:xfrm>
            <a:off x="1782683" y="1003633"/>
            <a:ext cx="1692616" cy="5737735"/>
            <a:chOff x="575128" y="823206"/>
            <a:chExt cx="1692616" cy="5737735"/>
          </a:xfrm>
        </p:grpSpPr>
        <p:grpSp>
          <p:nvGrpSpPr>
            <p:cNvPr id="25" name="Group 24"/>
            <p:cNvGrpSpPr/>
            <p:nvPr/>
          </p:nvGrpSpPr>
          <p:grpSpPr>
            <a:xfrm>
              <a:off x="575128" y="823206"/>
              <a:ext cx="1692616" cy="1186001"/>
              <a:chOff x="538696" y="823206"/>
              <a:chExt cx="1692616" cy="1186001"/>
            </a:xfrm>
          </p:grpSpPr>
          <p:sp>
            <p:nvSpPr>
              <p:cNvPr id="5" name="Rounded Rectangle 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Lieu de résidence</a:t>
                </a:r>
              </a:p>
            </p:txBody>
          </p:sp>
          <p:sp>
            <p:nvSpPr>
              <p:cNvPr id="6" name="Rounded Rectangle 5"/>
              <p:cNvSpPr/>
              <p:nvPr/>
            </p:nvSpPr>
            <p:spPr>
              <a:xfrm>
                <a:off x="538696" y="823206"/>
                <a:ext cx="539652" cy="1186001"/>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250">
                    <a:ea typeface="Verdana" panose="020B0604030504040204" pitchFamily="34" charset="0"/>
                    <a:cs typeface="Verdana" panose="020B0604030504040204" pitchFamily="34" charset="0"/>
                  </a:rPr>
                  <a:t>Source authentique (RN &amp; BCSS)</a:t>
                </a:r>
              </a:p>
            </p:txBody>
          </p:sp>
          <p:sp>
            <p:nvSpPr>
              <p:cNvPr id="7" name="Rounded Rectangle 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Date de naissance</a:t>
                </a:r>
              </a:p>
            </p:txBody>
          </p:sp>
          <p:sp>
            <p:nvSpPr>
              <p:cNvPr id="8" name="Rounded Rectangle 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Composition du ménage</a:t>
                </a:r>
              </a:p>
            </p:txBody>
          </p:sp>
        </p:grpSp>
        <p:grpSp>
          <p:nvGrpSpPr>
            <p:cNvPr id="24" name="Group 23"/>
            <p:cNvGrpSpPr/>
            <p:nvPr/>
          </p:nvGrpSpPr>
          <p:grpSpPr>
            <a:xfrm>
              <a:off x="575128" y="2132856"/>
              <a:ext cx="1692616" cy="3762850"/>
              <a:chOff x="3239424" y="2132856"/>
              <a:chExt cx="1692616" cy="3762850"/>
            </a:xfrm>
          </p:grpSpPr>
          <p:sp>
            <p:nvSpPr>
              <p:cNvPr id="10" name="Rounded Rectangle 9"/>
              <p:cNvSpPr/>
              <p:nvPr/>
            </p:nvSpPr>
            <p:spPr>
              <a:xfrm>
                <a:off x="3239424" y="2132856"/>
                <a:ext cx="584936" cy="3762849"/>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Statuts sociaux</a:t>
                </a:r>
              </a:p>
            </p:txBody>
          </p:sp>
          <p:sp>
            <p:nvSpPr>
              <p:cNvPr id="11" name="Rounded Rectangle 10"/>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SPF ou IPSS</a:t>
                </a:r>
              </a:p>
            </p:txBody>
          </p:sp>
          <p:sp>
            <p:nvSpPr>
              <p:cNvPr id="12" name="Rounded Rectangle 11"/>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GRAPA</a:t>
                </a:r>
              </a:p>
            </p:txBody>
          </p:sp>
          <p:sp>
            <p:nvSpPr>
              <p:cNvPr id="13" name="Rounded Rectangle 12"/>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ARR</a:t>
                </a:r>
              </a:p>
            </p:txBody>
          </p:sp>
          <p:sp>
            <p:nvSpPr>
              <p:cNvPr id="14" name="Rounded Rectangle 13"/>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AAPA</a:t>
                </a:r>
              </a:p>
            </p:txBody>
          </p:sp>
          <p:sp>
            <p:nvSpPr>
              <p:cNvPr id="15" name="Rounded Rectangle 14"/>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16" name="Rounded Rectangle 15"/>
              <p:cNvSpPr/>
              <p:nvPr/>
            </p:nvSpPr>
            <p:spPr>
              <a:xfrm>
                <a:off x="3823803" y="3572781"/>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CPAS</a:t>
                </a:r>
              </a:p>
            </p:txBody>
          </p:sp>
          <p:sp>
            <p:nvSpPr>
              <p:cNvPr id="17" name="Rounded Rectangle 16"/>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RIS</a:t>
                </a:r>
              </a:p>
            </p:txBody>
          </p:sp>
          <p:sp>
            <p:nvSpPr>
              <p:cNvPr id="18" name="Rounded Rectangle 17"/>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EQ - RIS </a:t>
                </a:r>
              </a:p>
            </p:txBody>
          </p:sp>
          <p:sp>
            <p:nvSpPr>
              <p:cNvPr id="19" name="Rounded Rectangle 18"/>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Opgroeien</a:t>
                </a:r>
              </a:p>
            </p:txBody>
          </p:sp>
          <p:sp>
            <p:nvSpPr>
              <p:cNvPr id="20" name="Rounded Rectangle 19"/>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P1-4</a:t>
                </a:r>
              </a:p>
            </p:txBody>
          </p:sp>
          <p:sp>
            <p:nvSpPr>
              <p:cNvPr id="21" name="Rounded Rectangle 20"/>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22" name="Rounded Rectangle 21"/>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100" b="1">
                    <a:solidFill>
                      <a:sysClr val="windowText" lastClr="000000"/>
                    </a:solidFill>
                  </a:rPr>
                  <a:t>Mutualités</a:t>
                </a:r>
              </a:p>
            </p:txBody>
          </p:sp>
          <p:sp>
            <p:nvSpPr>
              <p:cNvPr id="23" name="Rounded Rectangle 22"/>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BIM</a:t>
                </a:r>
              </a:p>
            </p:txBody>
          </p:sp>
        </p:grpSp>
        <p:sp>
          <p:nvSpPr>
            <p:cNvPr id="26" name="Rounded Rectangle 25"/>
            <p:cNvSpPr/>
            <p:nvPr/>
          </p:nvSpPr>
          <p:spPr>
            <a:xfrm rot="5400000">
              <a:off x="1152889" y="5446086"/>
              <a:ext cx="539652" cy="1690057"/>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ea typeface="Verdana" panose="020B0604030504040204" pitchFamily="34" charset="0"/>
                  <a:cs typeface="Verdana" panose="020B0604030504040204" pitchFamily="34" charset="0"/>
                </a:rPr>
                <a:t>Revenus</a:t>
              </a:r>
            </a:p>
          </p:txBody>
        </p:sp>
      </p:grpSp>
      <p:grpSp>
        <p:nvGrpSpPr>
          <p:cNvPr id="30" name="Group 29"/>
          <p:cNvGrpSpPr/>
          <p:nvPr/>
        </p:nvGrpSpPr>
        <p:grpSpPr>
          <a:xfrm>
            <a:off x="4627426" y="2888811"/>
            <a:ext cx="1706396" cy="1476292"/>
            <a:chOff x="3851919" y="2468855"/>
            <a:chExt cx="1706396" cy="1476292"/>
          </a:xfrm>
        </p:grpSpPr>
        <p:sp>
          <p:nvSpPr>
            <p:cNvPr id="28" name="Rounded Rectangle 27"/>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Tarif social gaz &amp; électricité</a:t>
              </a:r>
            </a:p>
          </p:txBody>
        </p:sp>
        <p:sp>
          <p:nvSpPr>
            <p:cNvPr id="29" name="Rounded Rectangle 28"/>
            <p:cNvSpPr/>
            <p:nvPr/>
          </p:nvSpPr>
          <p:spPr>
            <a:xfrm rot="5400000">
              <a:off x="4453607" y="1867167"/>
              <a:ext cx="503020"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dirty="0"/>
                <a:t>Droit supplémentaire</a:t>
              </a:r>
            </a:p>
          </p:txBody>
        </p:sp>
      </p:grpSp>
      <p:grpSp>
        <p:nvGrpSpPr>
          <p:cNvPr id="31" name="Group 30"/>
          <p:cNvGrpSpPr/>
          <p:nvPr/>
        </p:nvGrpSpPr>
        <p:grpSpPr>
          <a:xfrm>
            <a:off x="7485948" y="2871877"/>
            <a:ext cx="1706396" cy="1493226"/>
            <a:chOff x="3851919" y="2451921"/>
            <a:chExt cx="1706396" cy="1493226"/>
          </a:xfrm>
        </p:grpSpPr>
        <p:sp>
          <p:nvSpPr>
            <p:cNvPr id="32" name="Rounded Rectangle 31"/>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t>SPF Economie &amp; entreprises d'utilité publique</a:t>
              </a:r>
            </a:p>
          </p:txBody>
        </p:sp>
        <p:sp>
          <p:nvSpPr>
            <p:cNvPr id="33" name="Rounded Rectangle 32"/>
            <p:cNvSpPr/>
            <p:nvPr/>
          </p:nvSpPr>
          <p:spPr>
            <a:xfrm rot="5400000">
              <a:off x="4435291" y="1868549"/>
              <a:ext cx="539652"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Instance d’octroi</a:t>
              </a:r>
            </a:p>
          </p:txBody>
        </p:sp>
      </p:grpSp>
      <p:cxnSp>
        <p:nvCxnSpPr>
          <p:cNvPr id="34" name="Straight Arrow Connector 33"/>
          <p:cNvCxnSpPr>
            <a:stCxn id="8" idx="3"/>
          </p:cNvCxnSpPr>
          <p:nvPr/>
        </p:nvCxnSpPr>
        <p:spPr>
          <a:xfrm>
            <a:off x="3475300" y="1993695"/>
            <a:ext cx="1152127" cy="157932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3"/>
          </p:cNvCxnSpPr>
          <p:nvPr/>
        </p:nvCxnSpPr>
        <p:spPr>
          <a:xfrm flipV="1">
            <a:off x="3475300" y="4005064"/>
            <a:ext cx="1152127" cy="18095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55619" y="3861048"/>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3"/>
          </p:cNvCxnSpPr>
          <p:nvPr/>
        </p:nvCxnSpPr>
        <p:spPr>
          <a:xfrm>
            <a:off x="3475300" y="2745927"/>
            <a:ext cx="1152127" cy="89909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3"/>
          </p:cNvCxnSpPr>
          <p:nvPr/>
        </p:nvCxnSpPr>
        <p:spPr>
          <a:xfrm>
            <a:off x="3475300" y="3033633"/>
            <a:ext cx="1152127" cy="71957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3"/>
            <a:endCxn id="28" idx="1"/>
          </p:cNvCxnSpPr>
          <p:nvPr/>
        </p:nvCxnSpPr>
        <p:spPr>
          <a:xfrm>
            <a:off x="3475299" y="3323282"/>
            <a:ext cx="1152128" cy="55518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3"/>
          </p:cNvCxnSpPr>
          <p:nvPr/>
        </p:nvCxnSpPr>
        <p:spPr>
          <a:xfrm flipV="1">
            <a:off x="3475300" y="4077072"/>
            <a:ext cx="1152127" cy="39859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0" idx="3"/>
          </p:cNvCxnSpPr>
          <p:nvPr/>
        </p:nvCxnSpPr>
        <p:spPr>
          <a:xfrm flipV="1">
            <a:off x="3475300" y="4186018"/>
            <a:ext cx="1152127" cy="867002"/>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14</a:t>
            </a:fld>
            <a:endParaRPr lang="en-GB">
              <a:solidFill>
                <a:prstClr val="white">
                  <a:lumMod val="50000"/>
                </a:prstClr>
              </a:solidFill>
            </a:endParaRPr>
          </a:p>
        </p:txBody>
      </p:sp>
    </p:spTree>
    <p:extLst>
      <p:ext uri="{BB962C8B-B14F-4D97-AF65-F5344CB8AC3E}">
        <p14:creationId xmlns:p14="http://schemas.microsoft.com/office/powerpoint/2010/main" val="120508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p:cNvSpPr>
            <a:spLocks noChangeAspect="1" noChangeArrowheads="1"/>
          </p:cNvSpPr>
          <p:nvPr/>
        </p:nvSpPr>
        <p:spPr bwMode="auto">
          <a:xfrm>
            <a:off x="1524001" y="1111251"/>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endParaRPr lang="fr-BE" altLang="fr-FR" sz="1800">
              <a:solidFill>
                <a:prstClr val="black"/>
              </a:solidFill>
            </a:endParaRPr>
          </a:p>
        </p:txBody>
      </p:sp>
      <p:sp>
        <p:nvSpPr>
          <p:cNvPr id="7" name="Title 1"/>
          <p:cNvSpPr>
            <a:spLocks noGrp="1"/>
          </p:cNvSpPr>
          <p:nvPr>
            <p:ph type="title"/>
          </p:nvPr>
        </p:nvSpPr>
        <p:spPr/>
        <p:txBody>
          <a:bodyPr/>
          <a:lstStyle/>
          <a:p>
            <a:r>
              <a:rPr lang="fr-BE">
                <a:solidFill>
                  <a:srgbClr val="0070C0"/>
                </a:solidFill>
              </a:rPr>
              <a:t>Consultation en ligne des sources authentiques</a:t>
            </a:r>
          </a:p>
        </p:txBody>
      </p:sp>
      <p:sp>
        <p:nvSpPr>
          <p:cNvPr id="2" name="Content Placeholder 1"/>
          <p:cNvSpPr>
            <a:spLocks noGrp="1"/>
          </p:cNvSpPr>
          <p:nvPr>
            <p:ph idx="1"/>
          </p:nvPr>
        </p:nvSpPr>
        <p:spPr/>
        <p:txBody>
          <a:bodyPr>
            <a:normAutofit/>
          </a:bodyPr>
          <a:lstStyle/>
          <a:p>
            <a:r>
              <a:rPr lang="fr-BE">
                <a:solidFill>
                  <a:srgbClr val="0070C0"/>
                </a:solidFill>
              </a:rPr>
              <a:t>consultation en ligne</a:t>
            </a:r>
            <a:r>
              <a:rPr lang="fr-BE"/>
              <a:t> de 10 </a:t>
            </a:r>
            <a:r>
              <a:rPr lang="fr-BE">
                <a:solidFill>
                  <a:srgbClr val="0070C0"/>
                </a:solidFill>
              </a:rPr>
              <a:t>sources authentiques</a:t>
            </a:r>
            <a:r>
              <a:rPr lang="fr-BE"/>
              <a:t> par les instances d’octroi (1 source authentique actuellement en cours de préparation)</a:t>
            </a:r>
          </a:p>
          <a:p>
            <a:pPr lvl="1"/>
            <a:r>
              <a:rPr lang="fr-BE"/>
              <a:t>en ligne et de manière interactive pour des dossiers spécifiques</a:t>
            </a:r>
          </a:p>
          <a:p>
            <a:pPr lvl="1"/>
            <a:r>
              <a:rPr lang="fr-BE"/>
              <a:t>possibilité de vérifier si le bénéficiaire potentiel satisfait aux critères à une date donnée </a:t>
            </a:r>
          </a:p>
          <a:p>
            <a:pPr lvl="1"/>
            <a:r>
              <a:rPr lang="fr-BE"/>
              <a:t>possibilité d’accorder un droit à tout bénéficiaire potentiel qui n’est pas connu au préalable</a:t>
            </a:r>
          </a:p>
          <a:p>
            <a:pPr lvl="2"/>
            <a:r>
              <a:rPr lang="fr-BE"/>
              <a:t>utilisateur des transports en commun </a:t>
            </a:r>
          </a:p>
          <a:p>
            <a:pPr lvl="1"/>
            <a:r>
              <a:rPr lang="fr-BE"/>
              <a:t>possibilité de vérifier si une personne satisfait à un ensemble de critères fixés dans la délibération du CSI (exemple: domicile, statut à un moment donné, ...)</a:t>
            </a:r>
          </a:p>
          <a:p>
            <a:pPr lvl="1"/>
            <a:r>
              <a:rPr lang="fr-BE"/>
              <a:t>quelques exemples </a:t>
            </a:r>
          </a:p>
          <a:p>
            <a:pPr lvl="2"/>
            <a:r>
              <a:rPr lang="fr-BE"/>
              <a:t>allocations familiales complémentaires en Communauté germanophone et en Région wallonne</a:t>
            </a:r>
          </a:p>
          <a:p>
            <a:pPr lvl="2"/>
            <a:r>
              <a:rPr lang="fr-BE"/>
              <a:t>titres-services supplémentaires (WSE)</a:t>
            </a:r>
          </a:p>
          <a:p>
            <a:pPr lvl="2"/>
            <a:r>
              <a:rPr lang="fr-BE"/>
              <a:t>carte intervention majorée et carte d’accompagnateur gratuit (SNCB) </a:t>
            </a:r>
          </a:p>
          <a:p>
            <a:pPr lvl="2"/>
            <a:r>
              <a:rPr lang="fr-BE"/>
              <a:t>Prime Bruxell’Air (Bruxelles Mobilité)</a:t>
            </a:r>
          </a:p>
          <a:p>
            <a:pPr lvl="2"/>
            <a:endParaRPr lang="fr-FR" dirty="0"/>
          </a:p>
          <a:p>
            <a:pPr lvl="1"/>
            <a:endParaRPr lang="fr-BE" dirty="0"/>
          </a:p>
          <a:p>
            <a:endParaRPr lang="fr-BE" dirty="0"/>
          </a:p>
          <a:p>
            <a:pPr lvl="1"/>
            <a:endParaRPr lang="fr-BE" dirty="0"/>
          </a:p>
          <a:p>
            <a:pPr lvl="2"/>
            <a:endParaRPr lang="fr-BE" dirty="0"/>
          </a:p>
          <a:p>
            <a:pPr lvl="2"/>
            <a:endParaRPr lang="fr-BE" dirty="0"/>
          </a:p>
        </p:txBody>
      </p:sp>
      <p:sp>
        <p:nvSpPr>
          <p:cNvPr id="3" name="Slide Number Placeholder 2"/>
          <p:cNvSpPr>
            <a:spLocks noGrp="1"/>
          </p:cNvSpPr>
          <p:nvPr>
            <p:ph type="sldNum" sz="quarter" idx="10"/>
          </p:nvPr>
        </p:nvSpPr>
        <p:spPr/>
        <p:txBody>
          <a:bodyPr/>
          <a:lstStyle/>
          <a:p>
            <a:fld id="{D353B685-A2AB-4518-B31A-1C8B277EB988}" type="slidenum">
              <a:rPr lang="en-GB" smtClean="0"/>
              <a:pPr/>
              <a:t>15</a:t>
            </a:fld>
            <a:endParaRPr lang="en-GB"/>
          </a:p>
        </p:txBody>
      </p:sp>
      <p:sp>
        <p:nvSpPr>
          <p:cNvPr id="8" name="Oval 7"/>
          <p:cNvSpPr/>
          <p:nvPr/>
        </p:nvSpPr>
        <p:spPr>
          <a:xfrm>
            <a:off x="591752" y="126876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350"/>
              <a:t>2</a:t>
            </a:r>
          </a:p>
        </p:txBody>
      </p:sp>
    </p:spTree>
    <p:extLst>
      <p:ext uri="{BB962C8B-B14F-4D97-AF65-F5344CB8AC3E}">
        <p14:creationId xmlns:p14="http://schemas.microsoft.com/office/powerpoint/2010/main" val="370010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Combinaison consultation batch &amp; en ligne</a:t>
            </a:r>
          </a:p>
        </p:txBody>
      </p:sp>
      <p:sp>
        <p:nvSpPr>
          <p:cNvPr id="3" name="Content Placeholder 2"/>
          <p:cNvSpPr>
            <a:spLocks noGrp="1"/>
          </p:cNvSpPr>
          <p:nvPr>
            <p:ph idx="1"/>
          </p:nvPr>
        </p:nvSpPr>
        <p:spPr/>
        <p:txBody>
          <a:bodyPr/>
          <a:lstStyle/>
          <a:p>
            <a:r>
              <a:rPr lang="fr-BE"/>
              <a:t>si une instance d’octroi utilise pour un seul et même projet tant le service en ligne que le service batch, les contrôles réalisés (date/domicile/âge/statut/composition de ménage) sont les mêmes pour les deux méthodes</a:t>
            </a:r>
          </a:p>
          <a:p>
            <a:r>
              <a:rPr lang="fr-BE"/>
              <a:t>exemple: une instance d’octroi peut recevoir le statut BIM au 01/01 en vue de l’octroi d’un avantage à ses habitants </a:t>
            </a:r>
          </a:p>
          <a:p>
            <a:pPr lvl="1"/>
            <a:r>
              <a:rPr lang="fr-BE"/>
              <a:t>l’instance d’octroi consulte en début d’année la banque de données tampon afin d’octroyer automatiquement l’avantage à ses habitants bénéficiant du statut BIM au 01/01</a:t>
            </a:r>
          </a:p>
          <a:p>
            <a:pPr lvl="1"/>
            <a:r>
              <a:rPr lang="fr-BE"/>
              <a:t>si un habitant prend contact en cours d’année pour obtenir son avantage, l’instance d’octroi peut consulter les données en ligne auprès des sources authentiques, toutefois toujours pour le statut BIM au 01/01</a:t>
            </a:r>
          </a:p>
        </p:txBody>
      </p:sp>
      <p:sp>
        <p:nvSpPr>
          <p:cNvPr id="6" name="Slide Number Placeholder 5"/>
          <p:cNvSpPr>
            <a:spLocks noGrp="1"/>
          </p:cNvSpPr>
          <p:nvPr>
            <p:ph type="sldNum" sz="quarter" idx="10"/>
          </p:nvPr>
        </p:nvSpPr>
        <p:spPr/>
        <p:txBody>
          <a:bodyPr/>
          <a:lstStyle/>
          <a:p>
            <a:fld id="{D353B685-A2AB-4518-B31A-1C8B277EB988}" type="slidenum">
              <a:rPr lang="en-GB" smtClean="0"/>
              <a:pPr/>
              <a:t>16</a:t>
            </a:fld>
            <a:endParaRPr lang="en-GB"/>
          </a:p>
        </p:txBody>
      </p:sp>
    </p:spTree>
    <p:extLst>
      <p:ext uri="{BB962C8B-B14F-4D97-AF65-F5344CB8AC3E}">
        <p14:creationId xmlns:p14="http://schemas.microsoft.com/office/powerpoint/2010/main" val="280200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MyBEnefits.fgov</a:t>
            </a:r>
          </a:p>
        </p:txBody>
      </p:sp>
      <p:sp>
        <p:nvSpPr>
          <p:cNvPr id="3" name="Content Placeholder 2"/>
          <p:cNvSpPr>
            <a:spLocks noGrp="1"/>
          </p:cNvSpPr>
          <p:nvPr>
            <p:ph idx="1"/>
          </p:nvPr>
        </p:nvSpPr>
        <p:spPr/>
        <p:txBody>
          <a:bodyPr/>
          <a:lstStyle/>
          <a:p>
            <a:r>
              <a:rPr lang="fr-BE"/>
              <a:t>depuis février 2019 </a:t>
            </a:r>
            <a:r>
              <a:rPr lang="fr-BE">
                <a:solidFill>
                  <a:srgbClr val="0070C0"/>
                </a:solidFill>
              </a:rPr>
              <a:t>MyBEnefits.fgov </a:t>
            </a:r>
          </a:p>
          <a:p>
            <a:pPr lvl="1"/>
            <a:r>
              <a:rPr lang="fr-BE"/>
              <a:t>outil supplémentaire via une </a:t>
            </a:r>
            <a:r>
              <a:rPr lang="fr-BE">
                <a:solidFill>
                  <a:srgbClr val="0070C0"/>
                </a:solidFill>
              </a:rPr>
              <a:t>appli mobile &amp; application web</a:t>
            </a:r>
          </a:p>
          <a:p>
            <a:pPr lvl="1"/>
            <a:r>
              <a:rPr lang="fr-BE"/>
              <a:t>permettant au </a:t>
            </a:r>
            <a:r>
              <a:rPr lang="fr-BE">
                <a:solidFill>
                  <a:srgbClr val="0070C0"/>
                </a:solidFill>
              </a:rPr>
              <a:t>citoyen</a:t>
            </a:r>
            <a:r>
              <a:rPr lang="fr-BE"/>
              <a:t> de consulter lui-même </a:t>
            </a:r>
            <a:r>
              <a:rPr lang="fr-BE">
                <a:solidFill>
                  <a:srgbClr val="0070C0"/>
                </a:solidFill>
              </a:rPr>
              <a:t>ses statuts sociaux</a:t>
            </a:r>
            <a:r>
              <a:rPr lang="fr-BE"/>
              <a:t> à la date du jour et de les prouver pour faire valoir ses droits auprès de différentes instances d’octroi</a:t>
            </a:r>
          </a:p>
          <a:p>
            <a:pPr lvl="1"/>
            <a:r>
              <a:rPr lang="fr-BE"/>
              <a:t>permettant au </a:t>
            </a:r>
            <a:r>
              <a:rPr lang="fr-BE">
                <a:solidFill>
                  <a:srgbClr val="0070C0"/>
                </a:solidFill>
              </a:rPr>
              <a:t>professionnel</a:t>
            </a:r>
            <a:r>
              <a:rPr lang="fr-BE"/>
              <a:t>, principalement les instances d’octroi qui ne sont pas des partenaires classiques de la BCSS, de </a:t>
            </a:r>
            <a:r>
              <a:rPr lang="fr-BE">
                <a:solidFill>
                  <a:srgbClr val="0070C0"/>
                </a:solidFill>
              </a:rPr>
              <a:t>vérifier les données </a:t>
            </a:r>
          </a:p>
          <a:p>
            <a:pPr lvl="2"/>
            <a:r>
              <a:rPr lang="fr-BE" sz="2000"/>
              <a:t>acteurs qui ne travaillent typiquement pas avec la BCSS (p.ex. centre sportif, garderie, musée, centre de loisirs, parc d’attractions, ...)</a:t>
            </a:r>
          </a:p>
          <a:p>
            <a:pPr lvl="2"/>
            <a:r>
              <a:rPr lang="fr-BE" sz="2000"/>
              <a:t>acteurs qui ne disposent pas (encore) d'un flux de données automatique (p.ex. aide juridique pro deo, réduction taxe communale, ...) </a:t>
            </a:r>
          </a:p>
          <a:p>
            <a:pPr lvl="1"/>
            <a:r>
              <a:rPr lang="fr-BE"/>
              <a:t>permettant au citoyen et au professionnel de consulter/communiquer des avantages dans le secteur de la culture, des loisirs et du sport</a:t>
            </a:r>
          </a:p>
        </p:txBody>
      </p:sp>
      <p:sp>
        <p:nvSpPr>
          <p:cNvPr id="4" name="Slide Number Placeholder 3"/>
          <p:cNvSpPr>
            <a:spLocks noGrp="1"/>
          </p:cNvSpPr>
          <p:nvPr>
            <p:ph type="sldNum" sz="quarter" idx="10"/>
          </p:nvPr>
        </p:nvSpPr>
        <p:spPr/>
        <p:txBody>
          <a:bodyPr/>
          <a:lstStyle/>
          <a:p>
            <a:fld id="{D353B685-A2AB-4518-B31A-1C8B277EB988}" type="slidenum">
              <a:rPr lang="en-GB" smtClean="0"/>
              <a:pPr/>
              <a:t>17</a:t>
            </a:fld>
            <a:endParaRPr lang="en-GB"/>
          </a:p>
        </p:txBody>
      </p:sp>
      <p:sp>
        <p:nvSpPr>
          <p:cNvPr id="5" name="Oval 4"/>
          <p:cNvSpPr/>
          <p:nvPr/>
        </p:nvSpPr>
        <p:spPr>
          <a:xfrm>
            <a:off x="588400" y="126876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350"/>
              <a:t>3</a:t>
            </a:r>
          </a:p>
        </p:txBody>
      </p:sp>
    </p:spTree>
    <p:extLst>
      <p:ext uri="{BB962C8B-B14F-4D97-AF65-F5344CB8AC3E}">
        <p14:creationId xmlns:p14="http://schemas.microsoft.com/office/powerpoint/2010/main" val="183871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fr-BE">
                <a:solidFill>
                  <a:srgbClr val="0070C0"/>
                </a:solidFill>
              </a:rPr>
              <a:t>Connexion sécurisée</a:t>
            </a:r>
          </a:p>
        </p:txBody>
      </p:sp>
      <p:sp>
        <p:nvSpPr>
          <p:cNvPr id="3" name="Content Placeholder 2"/>
          <p:cNvSpPr>
            <a:spLocks noGrp="1"/>
          </p:cNvSpPr>
          <p:nvPr>
            <p:ph idx="1"/>
          </p:nvPr>
        </p:nvSpPr>
        <p:spPr/>
        <p:txBody>
          <a:bodyPr/>
          <a:lstStyle/>
          <a:p>
            <a:r>
              <a:rPr lang="fr-BE"/>
              <a:t> </a:t>
            </a:r>
            <a:r>
              <a:rPr lang="fr-BE">
                <a:solidFill>
                  <a:srgbClr val="0070C0"/>
                </a:solidFill>
              </a:rPr>
              <a:t>citoyen: identification requise</a:t>
            </a:r>
          </a:p>
          <a:p>
            <a:pPr lvl="1"/>
            <a:r>
              <a:rPr lang="fr-BE"/>
              <a:t>consultation du statut </a:t>
            </a:r>
          </a:p>
          <a:p>
            <a:pPr marL="457200" lvl="1" indent="0">
              <a:buNone/>
            </a:pPr>
            <a:r>
              <a:rPr lang="fr-BE" sz="1800">
                <a:solidFill>
                  <a:srgbClr val="0070C0"/>
                </a:solidFill>
              </a:rPr>
              <a:t>	informations à caractère personnel : niveau de sécurité suffisamment élevé</a:t>
            </a:r>
          </a:p>
          <a:p>
            <a:pPr lvl="2"/>
            <a:r>
              <a:rPr lang="fr-BE" sz="1800"/>
              <a:t>e-ID</a:t>
            </a:r>
          </a:p>
          <a:p>
            <a:pPr lvl="2"/>
            <a:r>
              <a:rPr lang="fr-BE" sz="1800"/>
              <a:t>ITSME </a:t>
            </a:r>
          </a:p>
          <a:p>
            <a:pPr lvl="2"/>
            <a:r>
              <a:rPr lang="fr-BE" sz="1800"/>
              <a:t>Time-based One-Time Password </a:t>
            </a:r>
          </a:p>
          <a:p>
            <a:pPr lvl="2"/>
            <a:r>
              <a:rPr lang="fr-BE" sz="1800"/>
              <a:t>Token </a:t>
            </a:r>
          </a:p>
          <a:p>
            <a:pPr lvl="1"/>
            <a:r>
              <a:rPr lang="fr-BE"/>
              <a:t>Création code QR / éventuellement impression (uniquement via site web)</a:t>
            </a:r>
          </a:p>
          <a:p>
            <a:endParaRPr lang="nl-BE" dirty="0"/>
          </a:p>
          <a:p>
            <a:r>
              <a:rPr lang="fr-BE"/>
              <a:t> </a:t>
            </a:r>
            <a:r>
              <a:rPr lang="fr-BE">
                <a:solidFill>
                  <a:srgbClr val="0070C0"/>
                </a:solidFill>
              </a:rPr>
              <a:t>professionnel : pas besoin d'identification</a:t>
            </a:r>
          </a:p>
          <a:p>
            <a:pPr lvl="1"/>
            <a:r>
              <a:rPr lang="fr-BE"/>
              <a:t>lecture du code QR / code unique soumis par le citoyen</a:t>
            </a:r>
          </a:p>
          <a:p>
            <a:pPr lvl="1"/>
            <a:r>
              <a:rPr lang="fr-BE"/>
              <a:t>informations minimales: statut, code postal, chiffre de contrôle numéro RN</a:t>
            </a:r>
          </a:p>
        </p:txBody>
      </p:sp>
      <p:sp>
        <p:nvSpPr>
          <p:cNvPr id="4" name="Slide Number Placeholder 3"/>
          <p:cNvSpPr>
            <a:spLocks noGrp="1"/>
          </p:cNvSpPr>
          <p:nvPr>
            <p:ph type="sldNum" sz="quarter" idx="10"/>
          </p:nvPr>
        </p:nvSpPr>
        <p:spPr/>
        <p:txBody>
          <a:bodyPr/>
          <a:lstStyle/>
          <a:p>
            <a:fld id="{D353B685-A2AB-4518-B31A-1C8B277EB988}" type="slidenum">
              <a:rPr lang="en-GB" smtClean="0"/>
              <a:pPr/>
              <a:t>18</a:t>
            </a:fld>
            <a:endParaRPr lang="en-GB"/>
          </a:p>
        </p:txBody>
      </p:sp>
      <p:grpSp>
        <p:nvGrpSpPr>
          <p:cNvPr id="2" name="Group 1"/>
          <p:cNvGrpSpPr/>
          <p:nvPr/>
        </p:nvGrpSpPr>
        <p:grpSpPr>
          <a:xfrm>
            <a:off x="9048328" y="1916832"/>
            <a:ext cx="1321705" cy="1624149"/>
            <a:chOff x="7446398" y="1871748"/>
            <a:chExt cx="1321705" cy="1624149"/>
          </a:xfrm>
        </p:grpSpPr>
        <p:pic>
          <p:nvPicPr>
            <p:cNvPr id="7" name="Picture 6"/>
            <p:cNvPicPr>
              <a:picLocks noChangeAspect="1"/>
            </p:cNvPicPr>
            <p:nvPr/>
          </p:nvPicPr>
          <p:blipFill>
            <a:blip r:embed="rId2"/>
            <a:stretch>
              <a:fillRect/>
            </a:stretch>
          </p:blipFill>
          <p:spPr>
            <a:xfrm>
              <a:off x="7596336" y="2609999"/>
              <a:ext cx="1021829" cy="885898"/>
            </a:xfrm>
            <a:prstGeom prst="rect">
              <a:avLst/>
            </a:prstGeom>
          </p:spPr>
        </p:pic>
        <p:pic>
          <p:nvPicPr>
            <p:cNvPr id="8" name="Picture 7"/>
            <p:cNvPicPr>
              <a:picLocks noChangeAspect="1"/>
            </p:cNvPicPr>
            <p:nvPr/>
          </p:nvPicPr>
          <p:blipFill>
            <a:blip r:embed="rId3"/>
            <a:stretch>
              <a:fillRect/>
            </a:stretch>
          </p:blipFill>
          <p:spPr>
            <a:xfrm>
              <a:off x="7446398" y="1871748"/>
              <a:ext cx="1321705" cy="538473"/>
            </a:xfrm>
            <a:prstGeom prst="rect">
              <a:avLst/>
            </a:prstGeom>
          </p:spPr>
        </p:pic>
      </p:grpSp>
    </p:spTree>
    <p:extLst>
      <p:ext uri="{BB962C8B-B14F-4D97-AF65-F5344CB8AC3E}">
        <p14:creationId xmlns:p14="http://schemas.microsoft.com/office/powerpoint/2010/main" val="124983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Appli mobile</a:t>
            </a:r>
          </a:p>
        </p:txBody>
      </p:sp>
      <p:sp>
        <p:nvSpPr>
          <p:cNvPr id="3" name="Content Placeholder 2"/>
          <p:cNvSpPr>
            <a:spLocks noGrp="1"/>
          </p:cNvSpPr>
          <p:nvPr>
            <p:ph idx="1"/>
          </p:nvPr>
        </p:nvSpPr>
        <p:spPr>
          <a:xfrm>
            <a:off x="1981200" y="1196752"/>
            <a:ext cx="8229600" cy="5400600"/>
          </a:xfrm>
        </p:spPr>
        <p:txBody>
          <a:bodyPr>
            <a:normAutofit/>
          </a:bodyPr>
          <a:lstStyle/>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pPr marL="0" indent="0">
              <a:buNone/>
            </a:pPr>
            <a:endParaRPr lang="fr-BE" dirty="0"/>
          </a:p>
        </p:txBody>
      </p:sp>
      <p:sp>
        <p:nvSpPr>
          <p:cNvPr id="5" name="Rectangle 4"/>
          <p:cNvSpPr/>
          <p:nvPr/>
        </p:nvSpPr>
        <p:spPr>
          <a:xfrm>
            <a:off x="2711624" y="5517233"/>
            <a:ext cx="6913984" cy="1354217"/>
          </a:xfrm>
          <a:prstGeom prst="rect">
            <a:avLst/>
          </a:prstGeom>
        </p:spPr>
        <p:txBody>
          <a:bodyPr wrap="square">
            <a:spAutoFit/>
          </a:bodyPr>
          <a:lstStyle/>
          <a:p>
            <a:pPr lvl="1"/>
            <a:r>
              <a:rPr lang="fr-BE" sz="1600"/>
              <a:t>L’application MyBEnefits est disponible en version mobile et version web.</a:t>
            </a:r>
          </a:p>
          <a:p>
            <a:pPr lvl="1"/>
            <a:r>
              <a:rPr lang="fr-BE" sz="1600"/>
              <a:t>disponible pour Android en téléchargement depuis </a:t>
            </a:r>
            <a:r>
              <a:rPr lang="fr-BE" sz="1600" u="sng">
                <a:hlinkClick r:id="rId2"/>
              </a:rPr>
              <a:t>Google Play.</a:t>
            </a:r>
          </a:p>
          <a:p>
            <a:pPr lvl="1"/>
            <a:r>
              <a:rPr lang="fr-BE" sz="1600"/>
              <a:t>disponible pour Apple en téléchargement depuis l’</a:t>
            </a:r>
            <a:r>
              <a:rPr lang="fr-BE" sz="1600" u="sng">
                <a:hlinkClick r:id="rId3"/>
              </a:rPr>
              <a:t>App store</a:t>
            </a:r>
            <a:r>
              <a:rPr lang="fr-BE" sz="1600"/>
              <a:t>.</a:t>
            </a:r>
          </a:p>
          <a:p>
            <a:pPr lvl="1"/>
            <a:r>
              <a:rPr lang="fr-BE" sz="1600"/>
              <a:t>disponible via le site web </a:t>
            </a:r>
            <a:r>
              <a:rPr lang="fr-BE" sz="1600" u="sng">
                <a:hlinkClick r:id="rId4"/>
              </a:rPr>
              <a:t>mybenefits.fgov.be</a:t>
            </a:r>
            <a:r>
              <a:rPr lang="fr-BE" sz="1600"/>
              <a:t> </a:t>
            </a:r>
          </a:p>
          <a:p>
            <a:pPr marL="685800" lvl="1" indent="-285750">
              <a:buFont typeface="Wingdings" panose="05000000000000000000" pitchFamily="2" charset="2"/>
              <a:buChar char="à"/>
              <a:defRPr/>
            </a:pPr>
            <a:endParaRPr lang="fr-BE" dirty="0">
              <a:solidFill>
                <a:prstClr val="black"/>
              </a:solidFill>
              <a:latin typeface="Calibri"/>
            </a:endParaRPr>
          </a:p>
        </p:txBody>
      </p:sp>
      <p:pic>
        <p:nvPicPr>
          <p:cNvPr id="6" name="Picture 5"/>
          <p:cNvPicPr>
            <a:picLocks noChangeAspect="1"/>
          </p:cNvPicPr>
          <p:nvPr/>
        </p:nvPicPr>
        <p:blipFill>
          <a:blip r:embed="rId5"/>
          <a:stretch>
            <a:fillRect/>
          </a:stretch>
        </p:blipFill>
        <p:spPr>
          <a:xfrm>
            <a:off x="4583832" y="866725"/>
            <a:ext cx="2808312" cy="4650507"/>
          </a:xfrm>
          <a:prstGeom prst="rect">
            <a:avLst/>
          </a:prstGeom>
        </p:spPr>
      </p:pic>
      <p:sp>
        <p:nvSpPr>
          <p:cNvPr id="8" name="Wave 7"/>
          <p:cNvSpPr/>
          <p:nvPr/>
        </p:nvSpPr>
        <p:spPr>
          <a:xfrm rot="820728">
            <a:off x="7641867" y="280582"/>
            <a:ext cx="1060838" cy="1021245"/>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a:t>.fgov</a:t>
            </a:r>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19</a:t>
            </a:fld>
            <a:endParaRPr lang="en-GB">
              <a:solidFill>
                <a:prstClr val="white">
                  <a:lumMod val="50000"/>
                </a:prstClr>
              </a:solidFill>
            </a:endParaRPr>
          </a:p>
        </p:txBody>
      </p:sp>
    </p:spTree>
    <p:extLst>
      <p:ext uri="{BB962C8B-B14F-4D97-AF65-F5344CB8AC3E}">
        <p14:creationId xmlns:p14="http://schemas.microsoft.com/office/powerpoint/2010/main" val="297581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solidFill>
                  <a:srgbClr val="0070C0"/>
                </a:solidFill>
              </a:rPr>
              <a:t>Droits supplémentaires</a:t>
            </a:r>
          </a:p>
        </p:txBody>
      </p:sp>
      <p:sp>
        <p:nvSpPr>
          <p:cNvPr id="3" name="Content Placeholder 2"/>
          <p:cNvSpPr>
            <a:spLocks noGrp="1"/>
          </p:cNvSpPr>
          <p:nvPr>
            <p:ph idx="1"/>
          </p:nvPr>
        </p:nvSpPr>
        <p:spPr/>
        <p:txBody>
          <a:bodyPr>
            <a:normAutofit/>
          </a:bodyPr>
          <a:lstStyle/>
          <a:p>
            <a:r>
              <a:rPr lang="fr-BE" dirty="0"/>
              <a:t> </a:t>
            </a:r>
            <a:r>
              <a:rPr lang="fr-BE" dirty="0">
                <a:solidFill>
                  <a:srgbClr val="0070C0"/>
                </a:solidFill>
              </a:rPr>
              <a:t>statut social</a:t>
            </a:r>
            <a:r>
              <a:rPr lang="fr-BE" dirty="0"/>
              <a:t> pour environ 2 millions de citoyens en Belgique </a:t>
            </a:r>
          </a:p>
          <a:p>
            <a:pPr lvl="1"/>
            <a:r>
              <a:rPr lang="fr-BE" dirty="0"/>
              <a:t>revenu limité </a:t>
            </a:r>
          </a:p>
          <a:p>
            <a:pPr lvl="1"/>
            <a:r>
              <a:rPr lang="fr-BE" dirty="0"/>
              <a:t>handicap physique ou mental</a:t>
            </a:r>
          </a:p>
          <a:p>
            <a:pPr lvl="1"/>
            <a:r>
              <a:rPr lang="fr-BE" dirty="0"/>
              <a:t>enfant ayant des besoins spécifiques</a:t>
            </a:r>
          </a:p>
          <a:p>
            <a:pPr lvl="1"/>
            <a:r>
              <a:rPr lang="fr-BE" dirty="0"/>
              <a:t>…</a:t>
            </a:r>
          </a:p>
          <a:p>
            <a:endParaRPr lang="nl-NL" sz="600" dirty="0"/>
          </a:p>
          <a:p>
            <a:endParaRPr lang="nl-BE" dirty="0"/>
          </a:p>
          <a:p>
            <a:r>
              <a:rPr lang="fr-BE" dirty="0"/>
              <a:t>citoyens avec statut social bénéficient de </a:t>
            </a:r>
            <a:r>
              <a:rPr lang="fr-BE" dirty="0">
                <a:solidFill>
                  <a:srgbClr val="0070C0"/>
                </a:solidFill>
              </a:rPr>
              <a:t>droits supplémentaires</a:t>
            </a:r>
          </a:p>
          <a:p>
            <a:pPr lvl="1"/>
            <a:r>
              <a:rPr lang="fr-BE" dirty="0"/>
              <a:t>tarif social pour le gaz, l’électricité, l’eau, les télécoms</a:t>
            </a:r>
          </a:p>
          <a:p>
            <a:pPr lvl="1"/>
            <a:r>
              <a:rPr lang="fr-BE" dirty="0"/>
              <a:t>tarif social transports en commun (SNCB, De </a:t>
            </a:r>
            <a:r>
              <a:rPr lang="fr-BE" dirty="0" err="1"/>
              <a:t>Lijn</a:t>
            </a:r>
            <a:r>
              <a:rPr lang="fr-BE" dirty="0"/>
              <a:t>, TEC, ...)</a:t>
            </a:r>
          </a:p>
          <a:p>
            <a:pPr lvl="1"/>
            <a:r>
              <a:rPr lang="fr-BE" dirty="0"/>
              <a:t>logement social</a:t>
            </a:r>
          </a:p>
          <a:p>
            <a:pPr lvl="1"/>
            <a:r>
              <a:rPr lang="fr-BE" dirty="0"/>
              <a:t>réduction fiscale, collecte gratuite des ordures ménagères</a:t>
            </a:r>
          </a:p>
          <a:p>
            <a:pPr lvl="1"/>
            <a:r>
              <a:rPr lang="fr-BE" dirty="0"/>
              <a:t>réduction sur des activités socioculturelles ou sportives</a:t>
            </a:r>
          </a:p>
          <a:p>
            <a:pPr lvl="1"/>
            <a:r>
              <a:rPr lang="fr-BE" dirty="0"/>
              <a:t>…</a:t>
            </a:r>
          </a:p>
          <a:p>
            <a:pPr lvl="1"/>
            <a:endParaRPr lang="nl-BE" dirty="0"/>
          </a:p>
          <a:p>
            <a:pPr lvl="1"/>
            <a:endParaRPr lang="en-US"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a:t>
            </a:fld>
            <a:endParaRPr lang="en-GB">
              <a:solidFill>
                <a:prstClr val="white">
                  <a:lumMod val="50000"/>
                </a:prstClr>
              </a:solidFill>
            </a:endParaRPr>
          </a:p>
        </p:txBody>
      </p:sp>
    </p:spTree>
    <p:extLst>
      <p:ext uri="{BB962C8B-B14F-4D97-AF65-F5344CB8AC3E}">
        <p14:creationId xmlns:p14="http://schemas.microsoft.com/office/powerpoint/2010/main" val="260239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Citoyen - consultation &amp; création de code</a:t>
            </a:r>
          </a:p>
        </p:txBody>
      </p:sp>
      <p:pic>
        <p:nvPicPr>
          <p:cNvPr id="5" name="Picture 4"/>
          <p:cNvPicPr>
            <a:picLocks noChangeAspect="1"/>
          </p:cNvPicPr>
          <p:nvPr/>
        </p:nvPicPr>
        <p:blipFill>
          <a:blip r:embed="rId2"/>
          <a:stretch>
            <a:fillRect/>
          </a:stretch>
        </p:blipFill>
        <p:spPr>
          <a:xfrm>
            <a:off x="2351585" y="1340768"/>
            <a:ext cx="3029069" cy="5040560"/>
          </a:xfrm>
          <a:prstGeom prst="rect">
            <a:avLst/>
          </a:prstGeom>
        </p:spPr>
      </p:pic>
      <p:pic>
        <p:nvPicPr>
          <p:cNvPr id="7" name="Picture 6"/>
          <p:cNvPicPr>
            <a:picLocks noChangeAspect="1"/>
          </p:cNvPicPr>
          <p:nvPr/>
        </p:nvPicPr>
        <p:blipFill>
          <a:blip r:embed="rId3"/>
          <a:stretch>
            <a:fillRect/>
          </a:stretch>
        </p:blipFill>
        <p:spPr>
          <a:xfrm>
            <a:off x="5879976" y="1376079"/>
            <a:ext cx="4181282" cy="4847482"/>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20</a:t>
            </a:fld>
            <a:endParaRPr lang="en-GB">
              <a:solidFill>
                <a:prstClr val="white">
                  <a:lumMod val="50000"/>
                </a:prstClr>
              </a:solidFill>
            </a:endParaRPr>
          </a:p>
        </p:txBody>
      </p:sp>
    </p:spTree>
    <p:extLst>
      <p:ext uri="{BB962C8B-B14F-4D97-AF65-F5344CB8AC3E}">
        <p14:creationId xmlns:p14="http://schemas.microsoft.com/office/powerpoint/2010/main" val="1493864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Professionnel - consultation</a:t>
            </a:r>
          </a:p>
        </p:txBody>
      </p:sp>
      <p:pic>
        <p:nvPicPr>
          <p:cNvPr id="5" name="Content Placeholder 4"/>
          <p:cNvPicPr>
            <a:picLocks noGrp="1"/>
          </p:cNvPicPr>
          <p:nvPr>
            <p:ph idx="1"/>
          </p:nvPr>
        </p:nvPicPr>
        <p:blipFill>
          <a:blip r:embed="rId2"/>
          <a:stretch>
            <a:fillRect/>
          </a:stretch>
        </p:blipFill>
        <p:spPr>
          <a:xfrm>
            <a:off x="6384032" y="1268761"/>
            <a:ext cx="3367088" cy="496824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429" b="11569"/>
          <a:stretch/>
        </p:blipFill>
        <p:spPr>
          <a:xfrm>
            <a:off x="2855641" y="1356270"/>
            <a:ext cx="3190875" cy="4881043"/>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21</a:t>
            </a:fld>
            <a:endParaRPr lang="en-GB">
              <a:solidFill>
                <a:prstClr val="white">
                  <a:lumMod val="50000"/>
                </a:prstClr>
              </a:solidFill>
            </a:endParaRPr>
          </a:p>
        </p:txBody>
      </p:sp>
    </p:spTree>
    <p:extLst>
      <p:ext uri="{BB962C8B-B14F-4D97-AF65-F5344CB8AC3E}">
        <p14:creationId xmlns:p14="http://schemas.microsoft.com/office/powerpoint/2010/main" val="65736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Professionnel - résultat</a:t>
            </a:r>
          </a:p>
        </p:txBody>
      </p:sp>
      <p:pic>
        <p:nvPicPr>
          <p:cNvPr id="3" name="Picture 2"/>
          <p:cNvPicPr>
            <a:picLocks noChangeAspect="1"/>
          </p:cNvPicPr>
          <p:nvPr/>
        </p:nvPicPr>
        <p:blipFill>
          <a:blip r:embed="rId2"/>
          <a:stretch>
            <a:fillRect/>
          </a:stretch>
        </p:blipFill>
        <p:spPr>
          <a:xfrm>
            <a:off x="4151784" y="1196752"/>
            <a:ext cx="3384376" cy="5184576"/>
          </a:xfrm>
          <a:prstGeom prst="rect">
            <a:avLst/>
          </a:prstGeo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22</a:t>
            </a:fld>
            <a:endParaRPr lang="en-GB">
              <a:solidFill>
                <a:prstClr val="white">
                  <a:lumMod val="50000"/>
                </a:prstClr>
              </a:solidFill>
            </a:endParaRPr>
          </a:p>
        </p:txBody>
      </p:sp>
    </p:spTree>
    <p:extLst>
      <p:ext uri="{BB962C8B-B14F-4D97-AF65-F5344CB8AC3E}">
        <p14:creationId xmlns:p14="http://schemas.microsoft.com/office/powerpoint/2010/main" val="276380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Consultation des avantages</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23</a:t>
            </a:fld>
            <a:endParaRPr lang="en-GB">
              <a:solidFill>
                <a:prstClr val="white">
                  <a:lumMod val="50000"/>
                </a:prstClr>
              </a:solidFill>
            </a:endParaRPr>
          </a:p>
        </p:txBody>
      </p:sp>
    </p:spTree>
    <p:extLst>
      <p:ext uri="{BB962C8B-B14F-4D97-AF65-F5344CB8AC3E}">
        <p14:creationId xmlns:p14="http://schemas.microsoft.com/office/powerpoint/2010/main" val="193975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Filtrer les avantages</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24</a:t>
            </a:fld>
            <a:endParaRPr lang="en-GB">
              <a:solidFill>
                <a:prstClr val="white">
                  <a:lumMod val="50000"/>
                </a:prstClr>
              </a:solidFill>
            </a:endParaRPr>
          </a:p>
        </p:txBody>
      </p:sp>
    </p:spTree>
    <p:extLst>
      <p:ext uri="{BB962C8B-B14F-4D97-AF65-F5344CB8AC3E}">
        <p14:creationId xmlns:p14="http://schemas.microsoft.com/office/powerpoint/2010/main" val="88161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Communiquer un avantage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602" y="1196975"/>
            <a:ext cx="2486797" cy="5111750"/>
          </a:xfr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25</a:t>
            </a:fld>
            <a:endParaRPr lang="en-GB">
              <a:solidFill>
                <a:prstClr val="white">
                  <a:lumMod val="50000"/>
                </a:prstClr>
              </a:solidFill>
            </a:endParaRPr>
          </a:p>
        </p:txBody>
      </p:sp>
    </p:spTree>
    <p:extLst>
      <p:ext uri="{BB962C8B-B14F-4D97-AF65-F5344CB8AC3E}">
        <p14:creationId xmlns:p14="http://schemas.microsoft.com/office/powerpoint/2010/main" val="199528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48" t="1023" r="6141" b="20218"/>
          <a:stretch/>
        </p:blipFill>
        <p:spPr>
          <a:xfrm>
            <a:off x="1487488" y="1340768"/>
            <a:ext cx="9217024" cy="5544617"/>
          </a:xfrm>
          <a:prstGeom prst="rect">
            <a:avLst/>
          </a:prstGeom>
        </p:spPr>
      </p:pic>
      <p:sp>
        <p:nvSpPr>
          <p:cNvPr id="6" name="TextBox 5"/>
          <p:cNvSpPr txBox="1"/>
          <p:nvPr/>
        </p:nvSpPr>
        <p:spPr>
          <a:xfrm>
            <a:off x="4007768" y="908721"/>
            <a:ext cx="4248472" cy="646331"/>
          </a:xfrm>
          <a:prstGeom prst="rect">
            <a:avLst/>
          </a:prstGeom>
          <a:noFill/>
        </p:spPr>
        <p:txBody>
          <a:bodyPr wrap="square" rtlCol="0">
            <a:spAutoFit/>
          </a:bodyPr>
          <a:lstStyle/>
          <a:p>
            <a:pPr algn="ctr"/>
            <a:r>
              <a:rPr lang="fr-BE">
                <a:solidFill>
                  <a:srgbClr val="0070C0"/>
                </a:solidFill>
                <a:hlinkClick r:id="rId3"/>
              </a:rPr>
              <a:t>www.mybenefits.fgov.be</a:t>
            </a:r>
          </a:p>
          <a:p>
            <a:pPr algn="ctr"/>
            <a:endParaRPr lang="en-US" dirty="0"/>
          </a:p>
        </p:txBody>
      </p:sp>
      <p:sp>
        <p:nvSpPr>
          <p:cNvPr id="7" name="Title 1"/>
          <p:cNvSpPr>
            <a:spLocks noGrp="1"/>
          </p:cNvSpPr>
          <p:nvPr>
            <p:ph type="title"/>
          </p:nvPr>
        </p:nvSpPr>
        <p:spPr>
          <a:xfrm>
            <a:off x="1991544" y="188640"/>
            <a:ext cx="8229600" cy="922114"/>
          </a:xfrm>
        </p:spPr>
        <p:txBody>
          <a:bodyPr/>
          <a:lstStyle/>
          <a:p>
            <a:r>
              <a:rPr lang="fr-BE">
                <a:solidFill>
                  <a:srgbClr val="0070C0"/>
                </a:solidFill>
              </a:rPr>
              <a:t>Application web</a:t>
            </a:r>
          </a:p>
        </p:txBody>
      </p:sp>
      <p:sp>
        <p:nvSpPr>
          <p:cNvPr id="5" name="Slide Number Placeholder 2"/>
          <p:cNvSpPr txBox="1">
            <a:spLocks/>
          </p:cNvSpPr>
          <p:nvPr/>
        </p:nvSpPr>
        <p:spPr>
          <a:xfrm>
            <a:off x="9867900" y="6489701"/>
            <a:ext cx="7508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0B4676-8C04-4206-9414-9A1C50CFA6F9}" type="slidenum">
              <a:rPr lang="en-US" sz="1400">
                <a:solidFill>
                  <a:srgbClr val="0070C0"/>
                </a:solidFill>
              </a:rPr>
              <a:pPr algn="r"/>
              <a:t>26</a:t>
            </a:fld>
            <a:endParaRPr lang="en-US" sz="1400">
              <a:solidFill>
                <a:srgbClr val="0070C0"/>
              </a:solidFill>
            </a:endParaRPr>
          </a:p>
        </p:txBody>
      </p:sp>
      <p:sp>
        <p:nvSpPr>
          <p:cNvPr id="8" name="Wave 7"/>
          <p:cNvSpPr>
            <a:spLocks noChangeAspect="1"/>
          </p:cNvSpPr>
          <p:nvPr/>
        </p:nvSpPr>
        <p:spPr>
          <a:xfrm rot="820728">
            <a:off x="8761316" y="206785"/>
            <a:ext cx="954754" cy="919121"/>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a:t>.fgov</a:t>
            </a:r>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26</a:t>
            </a:fld>
            <a:endParaRPr lang="en-GB">
              <a:solidFill>
                <a:prstClr val="white">
                  <a:lumMod val="50000"/>
                </a:prstClr>
              </a:solidFill>
            </a:endParaRPr>
          </a:p>
        </p:txBody>
      </p:sp>
    </p:spTree>
    <p:extLst>
      <p:ext uri="{BB962C8B-B14F-4D97-AF65-F5344CB8AC3E}">
        <p14:creationId xmlns:p14="http://schemas.microsoft.com/office/powerpoint/2010/main" val="109168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Citoyen</a:t>
            </a:r>
          </a:p>
        </p:txBody>
      </p:sp>
      <p:sp>
        <p:nvSpPr>
          <p:cNvPr id="3" name="Content Placeholder 2"/>
          <p:cNvSpPr>
            <a:spLocks noGrp="1"/>
          </p:cNvSpPr>
          <p:nvPr>
            <p:ph idx="1"/>
          </p:nvPr>
        </p:nvSpPr>
        <p:spPr/>
        <p:txBody>
          <a:bodyPr>
            <a:normAutofit/>
          </a:bodyPr>
          <a:lstStyle/>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endParaRPr lang="fr-BE" dirty="0"/>
          </a:p>
        </p:txBody>
      </p:sp>
      <p:grpSp>
        <p:nvGrpSpPr>
          <p:cNvPr id="8" name="Group 7"/>
          <p:cNvGrpSpPr/>
          <p:nvPr/>
        </p:nvGrpSpPr>
        <p:grpSpPr>
          <a:xfrm>
            <a:off x="3423828" y="1124744"/>
            <a:ext cx="6005338" cy="5592122"/>
            <a:chOff x="1899828" y="511564"/>
            <a:chExt cx="6005338" cy="5592122"/>
          </a:xfrm>
        </p:grpSpPr>
        <p:pic>
          <p:nvPicPr>
            <p:cNvPr id="10" name="Picture 9"/>
            <p:cNvPicPr>
              <a:picLocks noChangeAspect="1"/>
            </p:cNvPicPr>
            <p:nvPr/>
          </p:nvPicPr>
          <p:blipFill>
            <a:blip r:embed="rId2"/>
            <a:stretch>
              <a:fillRect/>
            </a:stretch>
          </p:blipFill>
          <p:spPr>
            <a:xfrm>
              <a:off x="1899828" y="511564"/>
              <a:ext cx="4809911" cy="5592122"/>
            </a:xfrm>
            <a:prstGeom prst="rect">
              <a:avLst/>
            </a:prstGeom>
          </p:spPr>
        </p:pic>
        <p:sp>
          <p:nvSpPr>
            <p:cNvPr id="11" name="TextBox 10"/>
            <p:cNvSpPr txBox="1"/>
            <p:nvPr/>
          </p:nvSpPr>
          <p:spPr>
            <a:xfrm>
              <a:off x="5220072" y="4303486"/>
              <a:ext cx="2685094" cy="523220"/>
            </a:xfrm>
            <a:prstGeom prst="rect">
              <a:avLst/>
            </a:prstGeom>
            <a:noFill/>
            <a:ln>
              <a:solidFill>
                <a:srgbClr val="0070C0"/>
              </a:solidFill>
            </a:ln>
          </p:spPr>
          <p:txBody>
            <a:bodyPr wrap="none" rtlCol="0">
              <a:spAutoFit/>
            </a:bodyPr>
            <a:lstStyle/>
            <a:p>
              <a:pPr marL="285750" indent="-285750">
                <a:buFontTx/>
                <a:buChar char="-"/>
                <a:defRPr/>
              </a:pPr>
              <a:r>
                <a:rPr lang="fr-BE" sz="1400">
                  <a:solidFill>
                    <a:prstClr val="black"/>
                  </a:solidFill>
                  <a:latin typeface="Calibri"/>
                </a:rPr>
                <a:t>Pour PC, tablette ou smartphone</a:t>
              </a:r>
            </a:p>
            <a:p>
              <a:pPr marL="285750" indent="-285750">
                <a:buFontTx/>
                <a:buChar char="-"/>
                <a:defRPr/>
              </a:pPr>
              <a:r>
                <a:rPr lang="fr-BE" sz="1400">
                  <a:solidFill>
                    <a:prstClr val="black"/>
                  </a:solidFill>
                  <a:latin typeface="Calibri"/>
                </a:rPr>
                <a:t>Possibilité d’impression de l’attestation</a:t>
              </a:r>
            </a:p>
          </p:txBody>
        </p:sp>
      </p:gr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27</a:t>
            </a:fld>
            <a:endParaRPr lang="en-GB">
              <a:solidFill>
                <a:prstClr val="white">
                  <a:lumMod val="50000"/>
                </a:prstClr>
              </a:solidFill>
            </a:endParaRPr>
          </a:p>
        </p:txBody>
      </p:sp>
    </p:spTree>
    <p:extLst>
      <p:ext uri="{BB962C8B-B14F-4D97-AF65-F5344CB8AC3E}">
        <p14:creationId xmlns:p14="http://schemas.microsoft.com/office/powerpoint/2010/main" val="514674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BE">
                <a:solidFill>
                  <a:srgbClr val="0070C0"/>
                </a:solidFill>
              </a:rPr>
              <a:t>Citoyen - consultation</a:t>
            </a:r>
          </a:p>
        </p:txBody>
      </p:sp>
      <p:grpSp>
        <p:nvGrpSpPr>
          <p:cNvPr id="4" name="Group 3"/>
          <p:cNvGrpSpPr/>
          <p:nvPr/>
        </p:nvGrpSpPr>
        <p:grpSpPr>
          <a:xfrm>
            <a:off x="1224608" y="1171935"/>
            <a:ext cx="9900592" cy="5256584"/>
            <a:chOff x="0" y="1340768"/>
            <a:chExt cx="9144000" cy="525658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5082"/>
            <a:stretch/>
          </p:blipFill>
          <p:spPr>
            <a:xfrm>
              <a:off x="0" y="1340768"/>
              <a:ext cx="9144000" cy="5256584"/>
            </a:xfrm>
            <a:prstGeom prst="rect">
              <a:avLst/>
            </a:prstGeom>
          </p:spPr>
        </p:pic>
        <p:sp>
          <p:nvSpPr>
            <p:cNvPr id="3" name="Rectangle 2"/>
            <p:cNvSpPr/>
            <p:nvPr/>
          </p:nvSpPr>
          <p:spPr>
            <a:xfrm>
              <a:off x="3275856" y="3284984"/>
              <a:ext cx="115212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83968" y="4005064"/>
              <a:ext cx="115212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28</a:t>
            </a:fld>
            <a:endParaRPr lang="en-GB">
              <a:solidFill>
                <a:prstClr val="white">
                  <a:lumMod val="50000"/>
                </a:prstClr>
              </a:solidFill>
            </a:endParaRPr>
          </a:p>
        </p:txBody>
      </p:sp>
    </p:spTree>
    <p:extLst>
      <p:ext uri="{BB962C8B-B14F-4D97-AF65-F5344CB8AC3E}">
        <p14:creationId xmlns:p14="http://schemas.microsoft.com/office/powerpoint/2010/main" val="417680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solidFill>
                  <a:srgbClr val="0070C0"/>
                </a:solidFill>
              </a:rPr>
              <a:t>Citoyen - création de code</a:t>
            </a:r>
          </a:p>
        </p:txBody>
      </p:sp>
      <p:grpSp>
        <p:nvGrpSpPr>
          <p:cNvPr id="5" name="Group 4"/>
          <p:cNvGrpSpPr/>
          <p:nvPr/>
        </p:nvGrpSpPr>
        <p:grpSpPr>
          <a:xfrm>
            <a:off x="1343472" y="1052736"/>
            <a:ext cx="9701810" cy="5330285"/>
            <a:chOff x="107504" y="1196752"/>
            <a:chExt cx="8837714" cy="533028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6752"/>
              <a:ext cx="8837714" cy="5330285"/>
            </a:xfrm>
            <a:prstGeom prst="rect">
              <a:avLst/>
            </a:prstGeom>
          </p:spPr>
        </p:pic>
        <p:sp>
          <p:nvSpPr>
            <p:cNvPr id="6" name="Rectangle 5"/>
            <p:cNvSpPr/>
            <p:nvPr/>
          </p:nvSpPr>
          <p:spPr>
            <a:xfrm>
              <a:off x="1403648" y="2996952"/>
              <a:ext cx="1152000" cy="180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3768" y="3681028"/>
              <a:ext cx="792088" cy="144016"/>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29</a:t>
            </a:fld>
            <a:endParaRPr lang="en-GB">
              <a:solidFill>
                <a:prstClr val="white">
                  <a:lumMod val="50000"/>
                </a:prstClr>
              </a:solidFill>
            </a:endParaRPr>
          </a:p>
        </p:txBody>
      </p:sp>
    </p:spTree>
    <p:extLst>
      <p:ext uri="{BB962C8B-B14F-4D97-AF65-F5344CB8AC3E}">
        <p14:creationId xmlns:p14="http://schemas.microsoft.com/office/powerpoint/2010/main" val="307453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fr-BE">
                <a:solidFill>
                  <a:srgbClr val="0070C0"/>
                </a:solidFill>
              </a:rPr>
              <a:t>Droits supplémentaires</a:t>
            </a:r>
          </a:p>
        </p:txBody>
      </p:sp>
      <p:sp>
        <p:nvSpPr>
          <p:cNvPr id="59395" name="Content Placeholder 2"/>
          <p:cNvSpPr>
            <a:spLocks noGrp="1"/>
          </p:cNvSpPr>
          <p:nvPr>
            <p:ph idx="1"/>
          </p:nvPr>
        </p:nvSpPr>
        <p:spPr/>
        <p:txBody>
          <a:bodyPr>
            <a:normAutofit/>
          </a:bodyPr>
          <a:lstStyle/>
          <a:p>
            <a:r>
              <a:rPr lang="fr-BE"/>
              <a:t> constatation du </a:t>
            </a:r>
            <a:r>
              <a:rPr lang="fr-BE">
                <a:solidFill>
                  <a:srgbClr val="0070C0"/>
                </a:solidFill>
              </a:rPr>
              <a:t>non-recours (non-take up) </a:t>
            </a:r>
          </a:p>
          <a:p>
            <a:pPr lvl="1"/>
            <a:r>
              <a:rPr lang="fr-BE"/>
              <a:t>non-transparence: les citoyens ne connaissent pas ou guère leurs droits </a:t>
            </a:r>
          </a:p>
          <a:p>
            <a:pPr lvl="1"/>
            <a:r>
              <a:rPr lang="fr-BE"/>
              <a:t>Effet Matthieu  : les droits n'arrivent pas chez le groupe cible (vulnérable)</a:t>
            </a:r>
          </a:p>
          <a:p>
            <a:pPr lvl="1"/>
            <a:r>
              <a:rPr lang="fr-BE"/>
              <a:t>seuil: la procédure de demande et d'octroi de droits sociaux est souvent compliquée et longue</a:t>
            </a:r>
          </a:p>
          <a:p>
            <a:pPr lvl="1"/>
            <a:r>
              <a:rPr lang="fr-BE"/>
              <a:t>inefficacité: les mesures sociales ratent leur but</a:t>
            </a:r>
          </a:p>
          <a:p>
            <a:pPr lvl="1"/>
            <a:r>
              <a:rPr lang="fr-BE"/>
              <a:t>statu quo du pourcentage de pauvreté au lieu d'inclusion sociale: le nombre de personnes pauvres ne diminue pas proportionnellement</a:t>
            </a:r>
          </a:p>
          <a:p>
            <a:pPr lvl="1"/>
            <a:endParaRPr lang="fr-BE" altLang="en-US" sz="600" dirty="0"/>
          </a:p>
          <a:p>
            <a:endParaRPr lang="nl-BE" altLang="en-US" dirty="0"/>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a:t>
            </a:fld>
            <a:endParaRPr lang="en-GB">
              <a:solidFill>
                <a:prstClr val="white">
                  <a:lumMod val="50000"/>
                </a:prstClr>
              </a:solidFill>
            </a:endParaRPr>
          </a:p>
        </p:txBody>
      </p:sp>
    </p:spTree>
    <p:extLst>
      <p:ext uri="{BB962C8B-B14F-4D97-AF65-F5344CB8AC3E}">
        <p14:creationId xmlns:p14="http://schemas.microsoft.com/office/powerpoint/2010/main" val="1544964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a:solidFill>
                  <a:srgbClr val="0070C0"/>
                </a:solidFill>
              </a:rPr>
              <a:t>Citoyen - attestation</a:t>
            </a:r>
          </a:p>
        </p:txBody>
      </p:sp>
      <p:grpSp>
        <p:nvGrpSpPr>
          <p:cNvPr id="7" name="Group 6"/>
          <p:cNvGrpSpPr/>
          <p:nvPr/>
        </p:nvGrpSpPr>
        <p:grpSpPr>
          <a:xfrm>
            <a:off x="3863753" y="1052736"/>
            <a:ext cx="4942667" cy="5390000"/>
            <a:chOff x="2339752" y="1135344"/>
            <a:chExt cx="4942667" cy="53900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35344"/>
              <a:ext cx="4942667" cy="5390000"/>
            </a:xfrm>
            <a:prstGeom prst="rect">
              <a:avLst/>
            </a:prstGeom>
            <a:ln>
              <a:solidFill>
                <a:schemeClr val="tx1"/>
              </a:solidFill>
            </a:ln>
          </p:spPr>
        </p:pic>
        <p:grpSp>
          <p:nvGrpSpPr>
            <p:cNvPr id="3" name="Group 2"/>
            <p:cNvGrpSpPr/>
            <p:nvPr/>
          </p:nvGrpSpPr>
          <p:grpSpPr>
            <a:xfrm>
              <a:off x="3491880" y="4941168"/>
              <a:ext cx="1980128" cy="720064"/>
              <a:chOff x="3491880" y="4941168"/>
              <a:chExt cx="1980128" cy="720064"/>
            </a:xfrm>
          </p:grpSpPr>
          <p:sp>
            <p:nvSpPr>
              <p:cNvPr id="5" name="Rectangle 4"/>
              <p:cNvSpPr/>
              <p:nvPr/>
            </p:nvSpPr>
            <p:spPr>
              <a:xfrm>
                <a:off x="3491880" y="4941168"/>
                <a:ext cx="1404000" cy="144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4008" y="5517232"/>
                <a:ext cx="828000" cy="144000"/>
              </a:xfrm>
              <a:prstGeom prst="rect">
                <a:avLst/>
              </a:prstGeom>
              <a:solidFill>
                <a:srgbClr val="00206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30</a:t>
            </a:fld>
            <a:endParaRPr lang="en-GB">
              <a:solidFill>
                <a:prstClr val="white">
                  <a:lumMod val="50000"/>
                </a:prstClr>
              </a:solidFill>
            </a:endParaRPr>
          </a:p>
        </p:txBody>
      </p:sp>
    </p:spTree>
    <p:extLst>
      <p:ext uri="{BB962C8B-B14F-4D97-AF65-F5344CB8AC3E}">
        <p14:creationId xmlns:p14="http://schemas.microsoft.com/office/powerpoint/2010/main" val="1292154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Professionnel - consultation</a:t>
            </a:r>
          </a:p>
        </p:txBody>
      </p:sp>
      <p:pic>
        <p:nvPicPr>
          <p:cNvPr id="8" name="Picture 7"/>
          <p:cNvPicPr>
            <a:picLocks noChangeAspect="1"/>
          </p:cNvPicPr>
          <p:nvPr/>
        </p:nvPicPr>
        <p:blipFill>
          <a:blip r:embed="rId2"/>
          <a:stretch>
            <a:fillRect/>
          </a:stretch>
        </p:blipFill>
        <p:spPr>
          <a:xfrm>
            <a:off x="1760728" y="1417076"/>
            <a:ext cx="8691233" cy="4702414"/>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31</a:t>
            </a:fld>
            <a:endParaRPr lang="en-GB">
              <a:solidFill>
                <a:prstClr val="white">
                  <a:lumMod val="50000"/>
                </a:prstClr>
              </a:solidFill>
            </a:endParaRPr>
          </a:p>
        </p:txBody>
      </p:sp>
    </p:spTree>
    <p:extLst>
      <p:ext uri="{BB962C8B-B14F-4D97-AF65-F5344CB8AC3E}">
        <p14:creationId xmlns:p14="http://schemas.microsoft.com/office/powerpoint/2010/main" val="3459832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solidFill>
                  <a:srgbClr val="0070C0"/>
                </a:solidFill>
              </a:rPr>
              <a:t>Professionnel - résultat </a:t>
            </a:r>
          </a:p>
        </p:txBody>
      </p:sp>
      <p:pic>
        <p:nvPicPr>
          <p:cNvPr id="5" name="Content Placeholder 4"/>
          <p:cNvPicPr>
            <a:picLocks noGrp="1"/>
          </p:cNvPicPr>
          <p:nvPr>
            <p:ph idx="1"/>
          </p:nvPr>
        </p:nvPicPr>
        <p:blipFill>
          <a:blip r:embed="rId2"/>
          <a:stretch>
            <a:fillRect/>
          </a:stretch>
        </p:blipFill>
        <p:spPr>
          <a:xfrm>
            <a:off x="1666471" y="1412776"/>
            <a:ext cx="8879746" cy="4896544"/>
          </a:xfrm>
          <a:prstGeom prst="rect">
            <a:avLst/>
          </a:prstGeom>
        </p:spPr>
      </p:pic>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32</a:t>
            </a:fld>
            <a:endParaRPr lang="en-GB">
              <a:solidFill>
                <a:prstClr val="white">
                  <a:lumMod val="50000"/>
                </a:prstClr>
              </a:solidFill>
            </a:endParaRPr>
          </a:p>
        </p:txBody>
      </p:sp>
    </p:spTree>
    <p:extLst>
      <p:ext uri="{BB962C8B-B14F-4D97-AF65-F5344CB8AC3E}">
        <p14:creationId xmlns:p14="http://schemas.microsoft.com/office/powerpoint/2010/main" val="1721551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Consultation des avantages</a:t>
            </a:r>
          </a:p>
        </p:txBody>
      </p:sp>
      <p:pic>
        <p:nvPicPr>
          <p:cNvPr id="5" name="Content Placeholder 4"/>
          <p:cNvPicPr>
            <a:picLocks noGrp="1" noChangeAspect="1"/>
          </p:cNvPicPr>
          <p:nvPr>
            <p:ph idx="1"/>
          </p:nvPr>
        </p:nvPicPr>
        <p:blipFill>
          <a:blip r:embed="rId2"/>
          <a:stretch>
            <a:fillRect/>
          </a:stretch>
        </p:blipFill>
        <p:spPr>
          <a:xfrm>
            <a:off x="1981200" y="1432280"/>
            <a:ext cx="8229600" cy="4641141"/>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33</a:t>
            </a:fld>
            <a:endParaRPr lang="en-GB">
              <a:solidFill>
                <a:prstClr val="white">
                  <a:lumMod val="50000"/>
                </a:prstClr>
              </a:solidFill>
            </a:endParaRPr>
          </a:p>
        </p:txBody>
      </p:sp>
    </p:spTree>
    <p:extLst>
      <p:ext uri="{BB962C8B-B14F-4D97-AF65-F5344CB8AC3E}">
        <p14:creationId xmlns:p14="http://schemas.microsoft.com/office/powerpoint/2010/main" val="2396134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Communiquer un avantage</a:t>
            </a:r>
          </a:p>
        </p:txBody>
      </p:sp>
      <p:pic>
        <p:nvPicPr>
          <p:cNvPr id="6" name="Content Placeholder 5"/>
          <p:cNvPicPr>
            <a:picLocks noGrp="1" noChangeAspect="1"/>
          </p:cNvPicPr>
          <p:nvPr>
            <p:ph idx="1"/>
          </p:nvPr>
        </p:nvPicPr>
        <p:blipFill>
          <a:blip r:embed="rId2"/>
          <a:stretch>
            <a:fillRect/>
          </a:stretch>
        </p:blipFill>
        <p:spPr>
          <a:xfrm>
            <a:off x="1981200" y="1627388"/>
            <a:ext cx="8229600" cy="4250925"/>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34</a:t>
            </a:fld>
            <a:endParaRPr lang="en-GB">
              <a:solidFill>
                <a:prstClr val="white">
                  <a:lumMod val="50000"/>
                </a:prstClr>
              </a:solidFill>
            </a:endParaRPr>
          </a:p>
        </p:txBody>
      </p:sp>
    </p:spTree>
    <p:extLst>
      <p:ext uri="{BB962C8B-B14F-4D97-AF65-F5344CB8AC3E}">
        <p14:creationId xmlns:p14="http://schemas.microsoft.com/office/powerpoint/2010/main" val="181309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35</a:t>
            </a:fld>
            <a:endParaRPr lang="en-GB">
              <a:solidFill>
                <a:prstClr val="white">
                  <a:lumMod val="50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475" y="188640"/>
            <a:ext cx="1543050" cy="1543050"/>
          </a:xfrm>
          <a:prstGeom prst="rect">
            <a:avLst/>
          </a:prstGeom>
        </p:spPr>
      </p:pic>
      <p:sp>
        <p:nvSpPr>
          <p:cNvPr id="6" name="Rectangle 5"/>
          <p:cNvSpPr/>
          <p:nvPr/>
        </p:nvSpPr>
        <p:spPr>
          <a:xfrm>
            <a:off x="1559496" y="1913658"/>
            <a:ext cx="9144000" cy="4941168"/>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8" name="Rectangle 7"/>
          <p:cNvSpPr/>
          <p:nvPr/>
        </p:nvSpPr>
        <p:spPr>
          <a:xfrm>
            <a:off x="2498285" y="2227176"/>
            <a:ext cx="3237675" cy="12018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a:t>VIDEO</a:t>
            </a:r>
          </a:p>
        </p:txBody>
      </p:sp>
      <p:sp>
        <p:nvSpPr>
          <p:cNvPr id="9" name="Rectangle 8"/>
          <p:cNvSpPr/>
          <p:nvPr/>
        </p:nvSpPr>
        <p:spPr>
          <a:xfrm>
            <a:off x="6456040" y="2204864"/>
            <a:ext cx="3237675" cy="12018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a:t>MEDIA KIT</a:t>
            </a:r>
          </a:p>
        </p:txBody>
      </p:sp>
      <p:sp>
        <p:nvSpPr>
          <p:cNvPr id="10" name="Rectangle 9"/>
          <p:cNvSpPr/>
          <p:nvPr/>
        </p:nvSpPr>
        <p:spPr>
          <a:xfrm>
            <a:off x="2498285" y="4149080"/>
            <a:ext cx="3234990" cy="19219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a:t>APP MOBILE</a:t>
            </a:r>
          </a:p>
        </p:txBody>
      </p:sp>
      <p:sp>
        <p:nvSpPr>
          <p:cNvPr id="11" name="Rectangle 10"/>
          <p:cNvSpPr/>
          <p:nvPr/>
        </p:nvSpPr>
        <p:spPr>
          <a:xfrm>
            <a:off x="6456041" y="4149080"/>
            <a:ext cx="3240360" cy="19219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a:t>WEBAPP</a:t>
            </a:r>
          </a:p>
        </p:txBody>
      </p:sp>
      <p:sp>
        <p:nvSpPr>
          <p:cNvPr id="12" name="Rounded Rectangle 11">
            <a:hlinkClick r:id="rId3"/>
          </p:cNvPr>
          <p:cNvSpPr/>
          <p:nvPr/>
        </p:nvSpPr>
        <p:spPr>
          <a:xfrm>
            <a:off x="3071664"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burger</a:t>
            </a:r>
          </a:p>
        </p:txBody>
      </p:sp>
      <p:sp>
        <p:nvSpPr>
          <p:cNvPr id="13" name="Rounded Rectangle 12">
            <a:hlinkClick r:id="rId4"/>
          </p:cNvPr>
          <p:cNvSpPr/>
          <p:nvPr/>
        </p:nvSpPr>
        <p:spPr>
          <a:xfrm>
            <a:off x="4223792"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prof.</a:t>
            </a:r>
          </a:p>
        </p:txBody>
      </p:sp>
      <p:sp>
        <p:nvSpPr>
          <p:cNvPr id="14" name="Rounded Rectangle 13">
            <a:hlinkClick r:id="rId5"/>
          </p:cNvPr>
          <p:cNvSpPr/>
          <p:nvPr/>
        </p:nvSpPr>
        <p:spPr>
          <a:xfrm>
            <a:off x="6960096"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flyer</a:t>
            </a:r>
          </a:p>
        </p:txBody>
      </p:sp>
      <p:sp>
        <p:nvSpPr>
          <p:cNvPr id="15" name="Rounded Rectangle 14">
            <a:hlinkClick r:id="rId5"/>
          </p:cNvPr>
          <p:cNvSpPr/>
          <p:nvPr/>
        </p:nvSpPr>
        <p:spPr>
          <a:xfrm>
            <a:off x="8112224" y="2852936"/>
            <a:ext cx="1008112" cy="43204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affiches</a:t>
            </a:r>
          </a:p>
        </p:txBody>
      </p:sp>
      <p:sp>
        <p:nvSpPr>
          <p:cNvPr id="16" name="Rounded Rectangle 15"/>
          <p:cNvSpPr/>
          <p:nvPr/>
        </p:nvSpPr>
        <p:spPr>
          <a:xfrm>
            <a:off x="3431704" y="4653136"/>
            <a:ext cx="1463040" cy="515227"/>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7" name="Picture 1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6474" y="4704775"/>
            <a:ext cx="1333500" cy="400050"/>
          </a:xfrm>
          <a:prstGeom prst="rect">
            <a:avLst/>
          </a:prstGeom>
        </p:spPr>
      </p:pic>
      <p:pic>
        <p:nvPicPr>
          <p:cNvPr id="18" name="Picture 17">
            <a:hlinkClick r:id="rId8"/>
          </p:cNvPr>
          <p:cNvPicPr>
            <a:picLocks noChangeAspect="1"/>
          </p:cNvPicPr>
          <p:nvPr/>
        </p:nvPicPr>
        <p:blipFill>
          <a:blip r:embed="rId9"/>
          <a:stretch>
            <a:fillRect/>
          </a:stretch>
        </p:blipFill>
        <p:spPr>
          <a:xfrm>
            <a:off x="3431704" y="5280963"/>
            <a:ext cx="1475360" cy="524301"/>
          </a:xfrm>
          <a:prstGeom prst="rect">
            <a:avLst/>
          </a:prstGeom>
        </p:spPr>
      </p:pic>
      <p:pic>
        <p:nvPicPr>
          <p:cNvPr id="19" name="Picture 18">
            <a:hlinkClick r:id="rId10" tooltip="Link naar de website MyBEnefits / burger"/>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5660" y="4776812"/>
            <a:ext cx="632548" cy="956444"/>
          </a:xfrm>
          <a:prstGeom prst="roundRect">
            <a:avLst/>
          </a:prstGeom>
          <a:ln>
            <a:solidFill>
              <a:schemeClr val="bg1"/>
            </a:solidFill>
          </a:ln>
        </p:spPr>
      </p:pic>
      <p:pic>
        <p:nvPicPr>
          <p:cNvPr id="20" name="Picture 19">
            <a:hlinkClick r:id="rId12" tooltip="Link naar de website MyBEnefits / professional"/>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42895" y="4776812"/>
            <a:ext cx="636359" cy="956444"/>
          </a:xfrm>
          <a:prstGeom prst="roundRect">
            <a:avLst/>
          </a:prstGeom>
          <a:ln>
            <a:solidFill>
              <a:schemeClr val="bg1"/>
            </a:solidFill>
          </a:ln>
        </p:spPr>
      </p:pic>
    </p:spTree>
    <p:extLst>
      <p:ext uri="{BB962C8B-B14F-4D97-AF65-F5344CB8AC3E}">
        <p14:creationId xmlns:p14="http://schemas.microsoft.com/office/powerpoint/2010/main" val="1672308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solidFill>
                  <a:srgbClr val="0070C0"/>
                </a:solidFill>
              </a:rPr>
              <a:t>Statuts sociaux harmonisés</a:t>
            </a:r>
          </a:p>
        </p:txBody>
      </p:sp>
      <p:sp>
        <p:nvSpPr>
          <p:cNvPr id="3" name="Content Placeholder 2"/>
          <p:cNvSpPr>
            <a:spLocks noGrp="1"/>
          </p:cNvSpPr>
          <p:nvPr>
            <p:ph idx="1"/>
          </p:nvPr>
        </p:nvSpPr>
        <p:spPr/>
        <p:txBody>
          <a:bodyPr>
            <a:normAutofit/>
          </a:bodyPr>
          <a:lstStyle/>
          <a:p>
            <a:pPr marL="0" indent="0">
              <a:buNone/>
            </a:pPr>
            <a:r>
              <a:rPr lang="fr-BE"/>
              <a:t>Banque de données tampon</a:t>
            </a:r>
          </a:p>
          <a:p>
            <a:pPr marL="0" indent="0">
              <a:buNone/>
            </a:pPr>
            <a:r>
              <a:rPr lang="fr-BE" sz="1800"/>
              <a:t>Plus d'informations :</a:t>
            </a:r>
          </a:p>
          <a:p>
            <a:pPr marL="0" indent="0">
              <a:buNone/>
            </a:pPr>
            <a:r>
              <a:rPr lang="fr-BE" sz="1800">
                <a:hlinkClick r:id="rId2"/>
              </a:rPr>
              <a:t>https://www.ksz-bcss.fgov.be/fr/project/projet-statuts-sociaux-harmonises-droits-derives-ssh</a:t>
            </a:r>
          </a:p>
          <a:p>
            <a:pPr marL="0" indent="0">
              <a:buNone/>
            </a:pPr>
            <a:endParaRPr lang="nl-BE" sz="600" dirty="0">
              <a:sym typeface="Wingdings" panose="05000000000000000000" pitchFamily="2" charset="2"/>
            </a:endParaRPr>
          </a:p>
          <a:p>
            <a:pPr marL="266700" indent="-266700">
              <a:buNone/>
            </a:pPr>
            <a:r>
              <a:rPr lang="fr-BE" sz="1800">
                <a:sym typeface="Wingdings" panose="05000000000000000000" pitchFamily="2" charset="2"/>
              </a:rPr>
              <a:t></a:t>
            </a:r>
            <a:r>
              <a:rPr lang="fr-BE" sz="1800"/>
              <a:t> communes: </a:t>
            </a:r>
            <a:r>
              <a:rPr lang="fr-BE" sz="1800">
                <a:hlinkClick r:id="rId3"/>
              </a:rPr>
              <a:t>https://www.ksz-bcss.fgov.be/fr/project/ssh-communes-et-provinces</a:t>
            </a:r>
            <a:r>
              <a:rPr lang="fr-BE" sz="1800"/>
              <a:t> </a:t>
            </a:r>
          </a:p>
          <a:p>
            <a:pPr marL="0" indent="0">
              <a:buNone/>
            </a:pPr>
            <a:r>
              <a:rPr lang="fr-BE" sz="1800">
                <a:sym typeface="Wingdings" panose="05000000000000000000" pitchFamily="2" charset="2"/>
              </a:rPr>
              <a:t></a:t>
            </a:r>
            <a:r>
              <a:rPr lang="fr-BE" sz="1800"/>
              <a:t> CPAS: </a:t>
            </a:r>
            <a:r>
              <a:rPr lang="fr-BE" sz="1800">
                <a:hlinkClick r:id="rId4"/>
              </a:rPr>
              <a:t>https://www.ksz-bcss.fgov.be/fr/project/ssh-cpas</a:t>
            </a:r>
          </a:p>
          <a:p>
            <a:pPr marL="0" indent="0">
              <a:buNone/>
            </a:pPr>
            <a:r>
              <a:rPr lang="fr-BE" sz="1800">
                <a:sym typeface="Wingdings" panose="05000000000000000000" pitchFamily="2" charset="2"/>
              </a:rPr>
              <a:t></a:t>
            </a:r>
            <a:r>
              <a:rPr lang="fr-BE" sz="1800"/>
              <a:t> contact : </a:t>
            </a:r>
            <a:r>
              <a:rPr lang="fr-BE" sz="1800">
                <a:hlinkClick r:id="rId5"/>
              </a:rPr>
              <a:t>external@ksz-bcss.fgov.be</a:t>
            </a:r>
          </a:p>
          <a:p>
            <a:pPr marL="0" indent="0">
              <a:buNone/>
            </a:pPr>
            <a:endParaRPr lang="fr-BE" dirty="0"/>
          </a:p>
          <a:p>
            <a:pPr marL="0" indent="0">
              <a:buNone/>
            </a:pPr>
            <a:r>
              <a:rPr lang="fr-BE"/>
              <a:t>MyBEnefits.fgov</a:t>
            </a:r>
          </a:p>
          <a:p>
            <a:pPr marL="0" indent="0">
              <a:buNone/>
            </a:pPr>
            <a:endParaRPr lang="fr-BE" sz="600" dirty="0">
              <a:sym typeface="Wingdings" panose="05000000000000000000" pitchFamily="2" charset="2"/>
            </a:endParaRPr>
          </a:p>
          <a:p>
            <a:pPr marL="266700" indent="-266700">
              <a:buNone/>
            </a:pPr>
            <a:r>
              <a:rPr lang="fr-BE" sz="1800">
                <a:sym typeface="Wingdings" panose="05000000000000000000" pitchFamily="2" charset="2"/>
              </a:rPr>
              <a:t></a:t>
            </a:r>
            <a:r>
              <a:rPr lang="fr-BE" sz="1800"/>
              <a:t> media Kit : </a:t>
            </a:r>
            <a:r>
              <a:rPr lang="fr-BE" sz="1800">
                <a:hlinkClick r:id="rId6"/>
              </a:rPr>
              <a:t>https://www.ksz-bcss.fgov.be/fr/project/ssh-mybenefits</a:t>
            </a:r>
          </a:p>
          <a:p>
            <a:pPr marL="0" indent="0">
              <a:buNone/>
            </a:pPr>
            <a:r>
              <a:rPr lang="fr-BE" sz="1800">
                <a:sym typeface="Wingdings" panose="05000000000000000000" pitchFamily="2" charset="2"/>
              </a:rPr>
              <a:t></a:t>
            </a:r>
            <a:r>
              <a:rPr lang="fr-BE" sz="1800"/>
              <a:t> contact : </a:t>
            </a:r>
            <a:r>
              <a:rPr lang="fr-BE" sz="1800">
                <a:hlinkClick r:id="rId7"/>
              </a:rPr>
              <a:t>contact@mybenefits.fgov.be</a:t>
            </a:r>
          </a:p>
          <a:p>
            <a:endParaRPr lang="fr-BE" dirty="0"/>
          </a:p>
        </p:txBody>
      </p:sp>
      <p:sp>
        <p:nvSpPr>
          <p:cNvPr id="4" name="Slide Number Placeholder 3"/>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36</a:t>
            </a:fld>
            <a:endParaRPr lang="en-GB">
              <a:solidFill>
                <a:prstClr val="white">
                  <a:lumMod val="50000"/>
                </a:prstClr>
              </a:solidFill>
            </a:endParaRPr>
          </a:p>
        </p:txBody>
      </p:sp>
    </p:spTree>
    <p:extLst>
      <p:ext uri="{BB962C8B-B14F-4D97-AF65-F5344CB8AC3E}">
        <p14:creationId xmlns:p14="http://schemas.microsoft.com/office/powerpoint/2010/main" val="2996232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7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Statuts sociaux harmonisés (SSH) </a:t>
            </a:r>
          </a:p>
        </p:txBody>
      </p:sp>
      <p:sp>
        <p:nvSpPr>
          <p:cNvPr id="3" name="Content Placeholder 2"/>
          <p:cNvSpPr>
            <a:spLocks noGrp="1"/>
          </p:cNvSpPr>
          <p:nvPr>
            <p:ph idx="1"/>
          </p:nvPr>
        </p:nvSpPr>
        <p:spPr>
          <a:xfrm>
            <a:off x="609600" y="1196752"/>
            <a:ext cx="10515600" cy="5112568"/>
          </a:xfrm>
        </p:spPr>
        <p:txBody>
          <a:bodyPr/>
          <a:lstStyle/>
          <a:p>
            <a:r>
              <a:rPr lang="fr-BE" dirty="0"/>
              <a:t> </a:t>
            </a:r>
            <a:r>
              <a:rPr lang="fr-BE" dirty="0">
                <a:solidFill>
                  <a:srgbClr val="0070C0"/>
                </a:solidFill>
              </a:rPr>
              <a:t>Contexte</a:t>
            </a:r>
          </a:p>
          <a:p>
            <a:pPr lvl="1"/>
            <a:r>
              <a:rPr lang="fr-BE" dirty="0"/>
              <a:t>les statuts sociaux sont souvent complexes et ne sont pas toujours compris par les différentes parties concernées</a:t>
            </a:r>
          </a:p>
          <a:p>
            <a:pPr lvl="1"/>
            <a:r>
              <a:rPr lang="fr-BE" dirty="0"/>
              <a:t>la régionalisation des statuts sociaux</a:t>
            </a:r>
          </a:p>
          <a:p>
            <a:pPr lvl="1"/>
            <a:r>
              <a:rPr lang="fr-BE" dirty="0"/>
              <a:t>la réglementation en matière d’octroi de ‘droits supplémentaires’ est aussi complexe (avantages/conditions/périodes de référence)</a:t>
            </a:r>
          </a:p>
          <a:p>
            <a:pPr lvl="1"/>
            <a:r>
              <a:rPr lang="fr-BE" dirty="0"/>
              <a:t>pas de schéma notionnel univoque</a:t>
            </a:r>
          </a:p>
          <a:p>
            <a:pPr lvl="1"/>
            <a:r>
              <a:rPr lang="fr-BE" dirty="0"/>
              <a:t>il existe déjà de nombreux échanges de données (tarif préférentiel, exonération de taxes, ...)</a:t>
            </a:r>
          </a:p>
          <a:p>
            <a:pPr lvl="1"/>
            <a:r>
              <a:rPr lang="fr-BE" dirty="0"/>
              <a:t>de nouvelles demandes régulières auprès des fournisseurs de données donnent lieu à des développements ad hoc</a:t>
            </a:r>
          </a:p>
          <a:p>
            <a:endParaRPr lang="fr-BE"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4</a:t>
            </a:fld>
            <a:endParaRPr lang="en-GB"/>
          </a:p>
        </p:txBody>
      </p:sp>
    </p:spTree>
    <p:extLst>
      <p:ext uri="{BB962C8B-B14F-4D97-AF65-F5344CB8AC3E}">
        <p14:creationId xmlns:p14="http://schemas.microsoft.com/office/powerpoint/2010/main" val="342660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normAutofit/>
          </a:bodyPr>
          <a:lstStyle/>
          <a:p>
            <a:r>
              <a:rPr lang="fr-BE">
                <a:solidFill>
                  <a:srgbClr val="0070C0"/>
                </a:solidFill>
              </a:rPr>
              <a:t>Statuts sociaux harmonisés (SSH)</a:t>
            </a:r>
          </a:p>
        </p:txBody>
      </p:sp>
      <p:sp>
        <p:nvSpPr>
          <p:cNvPr id="60419" name="Tijdelijke aanduiding voor inhoud 2"/>
          <p:cNvSpPr>
            <a:spLocks noGrp="1"/>
          </p:cNvSpPr>
          <p:nvPr>
            <p:ph idx="1"/>
          </p:nvPr>
        </p:nvSpPr>
        <p:spPr/>
        <p:txBody>
          <a:bodyPr>
            <a:normAutofit/>
          </a:bodyPr>
          <a:lstStyle/>
          <a:p>
            <a:r>
              <a:rPr lang="fr-BE" dirty="0"/>
              <a:t>si possible, diminution du nombre de statuts utilisés et de leur complexité</a:t>
            </a:r>
          </a:p>
          <a:p>
            <a:r>
              <a:rPr lang="fr-BE" dirty="0"/>
              <a:t>minimalisation du nombre de formalités administratives et d’attestations papier demandées à ce groupe (vulnérable) de la population</a:t>
            </a:r>
          </a:p>
          <a:p>
            <a:r>
              <a:rPr lang="fr-BE" dirty="0"/>
              <a:t>les informations relatives au SSH disponibles auprès d'un ou de plusieurs acteurs sont mises à la disposition d'autres acteurs qui, sur cette base, octroient automatiquement des droits au citoyen sans que ce dernier ne doive en faire la demande</a:t>
            </a:r>
          </a:p>
          <a:p>
            <a:r>
              <a:rPr lang="fr-BE" dirty="0"/>
              <a:t>services standardisés afin</a:t>
            </a:r>
          </a:p>
          <a:p>
            <a:pPr lvl="1"/>
            <a:r>
              <a:rPr lang="fr-BE" dirty="0"/>
              <a:t>de répondre à un maximum de demandes d'information </a:t>
            </a:r>
          </a:p>
          <a:p>
            <a:pPr lvl="1"/>
            <a:r>
              <a:rPr lang="fr-BE" dirty="0"/>
              <a:t>d’éviter/limiter les développements multiples, à la fois pour les fournisseurs de données (sources authentiques) et les instances qui octroient les avantages</a:t>
            </a:r>
          </a:p>
        </p:txBody>
      </p:sp>
      <p:sp>
        <p:nvSpPr>
          <p:cNvPr id="2" name="Slide Number Placeholder 1"/>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5</a:t>
            </a:fld>
            <a:endParaRPr lang="en-GB">
              <a:solidFill>
                <a:prstClr val="white">
                  <a:lumMod val="50000"/>
                </a:prstClr>
              </a:solidFill>
            </a:endParaRPr>
          </a:p>
        </p:txBody>
      </p:sp>
    </p:spTree>
    <p:extLst>
      <p:ext uri="{BB962C8B-B14F-4D97-AF65-F5344CB8AC3E}">
        <p14:creationId xmlns:p14="http://schemas.microsoft.com/office/powerpoint/2010/main" val="99085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sym typeface="Arial" charset="0"/>
              </a:rPr>
              <a:t>Avantages</a:t>
            </a:r>
          </a:p>
        </p:txBody>
      </p:sp>
      <p:sp>
        <p:nvSpPr>
          <p:cNvPr id="3" name="Content Placeholder 2"/>
          <p:cNvSpPr>
            <a:spLocks noGrp="1"/>
          </p:cNvSpPr>
          <p:nvPr>
            <p:ph idx="1"/>
          </p:nvPr>
        </p:nvSpPr>
        <p:spPr/>
        <p:txBody>
          <a:bodyPr/>
          <a:lstStyle/>
          <a:p>
            <a:r>
              <a:rPr lang="fr-BE"/>
              <a:t>pour les assurés sociaux</a:t>
            </a:r>
          </a:p>
          <a:p>
            <a:pPr lvl="1"/>
            <a:r>
              <a:rPr lang="fr-BE"/>
              <a:t>faire bénéficier les citoyens au maximum des droits supplémentaires auxquels ils ont droit</a:t>
            </a:r>
          </a:p>
          <a:p>
            <a:pPr lvl="1"/>
            <a:r>
              <a:rPr lang="fr-BE"/>
              <a:t>limiter les formalités administratives au strict minimum &amp; tenir compte de la réalité sur le terrain</a:t>
            </a:r>
          </a:p>
          <a:p>
            <a:pPr lvl="1"/>
            <a:endParaRPr lang="nl-BE" dirty="0"/>
          </a:p>
          <a:p>
            <a:r>
              <a:rPr lang="fr-BE"/>
              <a:t>pour les institutions / acteurs qui octroient l’avantage</a:t>
            </a:r>
          </a:p>
          <a:p>
            <a:pPr lvl="1"/>
            <a:r>
              <a:rPr lang="fr-BE"/>
              <a:t>mise à disposition efficace de toutes les informations nécessaires à l’octroi (statut social, adresse du domicile, ...)</a:t>
            </a:r>
          </a:p>
          <a:p>
            <a:pPr lvl="1"/>
            <a:r>
              <a:rPr lang="fr-BE"/>
              <a:t>éviter les abus éventuels</a:t>
            </a:r>
          </a:p>
          <a:p>
            <a:endParaRPr lang="nl-BE"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6</a:t>
            </a:fld>
            <a:endParaRPr lang="en-GB"/>
          </a:p>
        </p:txBody>
      </p:sp>
      <p:sp>
        <p:nvSpPr>
          <p:cNvPr id="6" name="Rounded Rectangle 5"/>
          <p:cNvSpPr/>
          <p:nvPr/>
        </p:nvSpPr>
        <p:spPr>
          <a:xfrm>
            <a:off x="1703512" y="5233639"/>
            <a:ext cx="8856984" cy="680507"/>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703512" y="5361968"/>
            <a:ext cx="8856984" cy="461665"/>
          </a:xfrm>
          <a:prstGeom prst="rect">
            <a:avLst/>
          </a:prstGeom>
        </p:spPr>
        <p:txBody>
          <a:bodyPr wrap="square">
            <a:spAutoFit/>
          </a:bodyPr>
          <a:lstStyle/>
          <a:p>
            <a:pPr algn="ctr">
              <a:defRPr/>
            </a:pPr>
            <a:r>
              <a:rPr lang="fr-BE" sz="2400" b="1">
                <a:solidFill>
                  <a:srgbClr val="0070C0"/>
                </a:solidFill>
                <a:latin typeface="+mj-lt"/>
                <a:ea typeface="+mj-ea"/>
                <a:cs typeface="+mj-cs"/>
                <a:sym typeface="Wingdings" panose="05000000000000000000" pitchFamily="2" charset="2"/>
              </a:rPr>
              <a:t>continuer à améliorer</a:t>
            </a:r>
            <a:r>
              <a:rPr lang="fr-BE" sz="2400">
                <a:solidFill>
                  <a:srgbClr val="0070C0"/>
                </a:solidFill>
                <a:latin typeface="+mj-lt"/>
                <a:ea typeface="+mj-ea"/>
                <a:cs typeface="+mj-cs"/>
                <a:sym typeface="Wingdings" panose="05000000000000000000" pitchFamily="2" charset="2"/>
              </a:rPr>
              <a:t> l’octroi automatique de droits</a:t>
            </a:r>
          </a:p>
        </p:txBody>
      </p:sp>
    </p:spTree>
    <p:extLst>
      <p:ext uri="{BB962C8B-B14F-4D97-AF65-F5344CB8AC3E}">
        <p14:creationId xmlns:p14="http://schemas.microsoft.com/office/powerpoint/2010/main" val="93566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Consultation batch de la banque tampon</a:t>
            </a:r>
          </a:p>
        </p:txBody>
      </p:sp>
      <p:sp>
        <p:nvSpPr>
          <p:cNvPr id="3" name="Content Placeholder 2"/>
          <p:cNvSpPr>
            <a:spLocks noGrp="1"/>
          </p:cNvSpPr>
          <p:nvPr>
            <p:ph idx="1"/>
          </p:nvPr>
        </p:nvSpPr>
        <p:spPr/>
        <p:txBody>
          <a:bodyPr>
            <a:normAutofit lnSpcReduction="10000"/>
          </a:bodyPr>
          <a:lstStyle/>
          <a:p>
            <a:r>
              <a:rPr lang="fr-BE" dirty="0">
                <a:solidFill>
                  <a:srgbClr val="0070C0"/>
                </a:solidFill>
              </a:rPr>
              <a:t>consultation batch</a:t>
            </a:r>
            <a:r>
              <a:rPr lang="fr-BE" dirty="0"/>
              <a:t> de la banque de données SSH dans la </a:t>
            </a:r>
            <a:r>
              <a:rPr lang="fr-BE" dirty="0">
                <a:solidFill>
                  <a:srgbClr val="0070C0"/>
                </a:solidFill>
              </a:rPr>
              <a:t>banque de données tampon</a:t>
            </a:r>
          </a:p>
          <a:p>
            <a:pPr lvl="1"/>
            <a:r>
              <a:rPr lang="fr-BE" dirty="0"/>
              <a:t>est alimentée sur base trimestrielle par 11 sources authentiques: SPP IS, DGPH, mutualités, SFP, VSB, </a:t>
            </a:r>
            <a:r>
              <a:rPr lang="fr-BE" dirty="0" err="1"/>
              <a:t>Agentschap</a:t>
            </a:r>
            <a:r>
              <a:rPr lang="fr-BE" dirty="0"/>
              <a:t> </a:t>
            </a:r>
            <a:r>
              <a:rPr lang="fr-BE" dirty="0" err="1"/>
              <a:t>Opgroeien</a:t>
            </a:r>
            <a:r>
              <a:rPr lang="fr-BE" dirty="0"/>
              <a:t>, </a:t>
            </a:r>
            <a:r>
              <a:rPr lang="fr-BE" dirty="0" err="1"/>
              <a:t>AViQ</a:t>
            </a:r>
            <a:r>
              <a:rPr lang="fr-BE" dirty="0"/>
              <a:t>, OAW, </a:t>
            </a:r>
            <a:r>
              <a:rPr lang="fr-BE" dirty="0" err="1"/>
              <a:t>IrisCare</a:t>
            </a:r>
            <a:r>
              <a:rPr lang="fr-BE" dirty="0"/>
              <a:t>, DSL et MDG</a:t>
            </a:r>
          </a:p>
          <a:p>
            <a:pPr lvl="1"/>
            <a:r>
              <a:rPr lang="fr-BE" dirty="0"/>
              <a:t>possibilité d’octroi automatique de droits supplémentaires à une catégorie de personnes connues au préalable auprès de l’instance d’octroi</a:t>
            </a:r>
          </a:p>
          <a:p>
            <a:pPr lvl="2"/>
            <a:r>
              <a:rPr lang="fr-BE" dirty="0"/>
              <a:t>p.ex. tous les habitants d’une commune, tous les ménages raccordés au gaz</a:t>
            </a:r>
          </a:p>
          <a:p>
            <a:pPr lvl="1"/>
            <a:r>
              <a:rPr lang="fr-BE" dirty="0"/>
              <a:t>possibilité de traiter de gros volumes</a:t>
            </a:r>
          </a:p>
          <a:p>
            <a:pPr lvl="1"/>
            <a:r>
              <a:rPr lang="fr-BE" dirty="0"/>
              <a:t>possibilité de vérifier si une personne répond à un ensemble de critères définis dans la délibération du CSI (p.ex. domicile, statut à un moment donné, ...)</a:t>
            </a:r>
          </a:p>
          <a:p>
            <a:pPr lvl="1"/>
            <a:r>
              <a:rPr lang="fr-BE" dirty="0"/>
              <a:t>quelques exemples </a:t>
            </a:r>
          </a:p>
          <a:p>
            <a:pPr lvl="2"/>
            <a:r>
              <a:rPr lang="fr-BE" dirty="0"/>
              <a:t>tarif social gaz / électricité en Belgique</a:t>
            </a:r>
          </a:p>
          <a:p>
            <a:pPr lvl="2"/>
            <a:r>
              <a:rPr lang="fr-BE" dirty="0"/>
              <a:t>tarif social pour l’eau en Flandre</a:t>
            </a:r>
          </a:p>
          <a:p>
            <a:pPr lvl="2"/>
            <a:r>
              <a:rPr lang="fr-BE" dirty="0"/>
              <a:t>exonération de la taxe de circulation en Région bruxelloise</a:t>
            </a:r>
          </a:p>
          <a:p>
            <a:pPr lvl="2"/>
            <a:r>
              <a:rPr lang="fr-BE" dirty="0"/>
              <a:t>communes et provinces (p.ex. tarif réduit garderie extra-scolaire, réduction de la taxe sur la collecte des déchets, réduction fiscale)</a:t>
            </a:r>
          </a:p>
          <a:p>
            <a:endParaRPr lang="en-US"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7</a:t>
            </a:fld>
            <a:endParaRPr lang="en-GB"/>
          </a:p>
        </p:txBody>
      </p:sp>
      <p:sp>
        <p:nvSpPr>
          <p:cNvPr id="5" name="Oval 4"/>
          <p:cNvSpPr/>
          <p:nvPr/>
        </p:nvSpPr>
        <p:spPr>
          <a:xfrm>
            <a:off x="610040" y="1203640"/>
            <a:ext cx="287867" cy="279400"/>
          </a:xfrm>
          <a:prstGeom prst="ellipse">
            <a:avLst/>
          </a:prstGeom>
          <a:solidFill>
            <a:srgbClr val="00206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350"/>
              <a:t>1</a:t>
            </a:r>
          </a:p>
        </p:txBody>
      </p:sp>
    </p:spTree>
    <p:extLst>
      <p:ext uri="{BB962C8B-B14F-4D97-AF65-F5344CB8AC3E}">
        <p14:creationId xmlns:p14="http://schemas.microsoft.com/office/powerpoint/2010/main" val="3722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66338"/>
            <a:ext cx="10972800" cy="922114"/>
          </a:xfrm>
        </p:spPr>
        <p:txBody>
          <a:bodyPr/>
          <a:lstStyle/>
          <a:p>
            <a:r>
              <a:rPr lang="fr-BE">
                <a:solidFill>
                  <a:srgbClr val="0070C0"/>
                </a:solidFill>
              </a:rPr>
              <a:t>11 sources authentiques</a:t>
            </a:r>
          </a:p>
        </p:txBody>
      </p:sp>
      <p:sp>
        <p:nvSpPr>
          <p:cNvPr id="3" name="Content Placeholder 2"/>
          <p:cNvSpPr>
            <a:spLocks noGrp="1"/>
          </p:cNvSpPr>
          <p:nvPr>
            <p:ph idx="1"/>
          </p:nvPr>
        </p:nvSpPr>
        <p:spPr>
          <a:xfrm>
            <a:off x="609600" y="1196752"/>
            <a:ext cx="9878888" cy="5112568"/>
          </a:xfrm>
        </p:spPr>
        <p:txBody>
          <a:bodyPr>
            <a:normAutofit fontScale="85000" lnSpcReduction="20000"/>
          </a:bodyPr>
          <a:lstStyle/>
          <a:p>
            <a:r>
              <a:rPr lang="fr-BE"/>
              <a:t>niveau fédéral</a:t>
            </a:r>
          </a:p>
          <a:p>
            <a:pPr lvl="1"/>
            <a:r>
              <a:rPr lang="fr-BE"/>
              <a:t>SPP Intégration sociale (SPP IS) et CPAS (p.ex. revenu d'intégration sociale (équivalent RIS))</a:t>
            </a:r>
          </a:p>
          <a:p>
            <a:pPr lvl="1"/>
            <a:r>
              <a:rPr lang="fr-BE"/>
              <a:t>DG Personnes handicapées (DGPH) (p.ex. handicap reconnu, allocation de remplacement de revenus (ARR))</a:t>
            </a:r>
          </a:p>
          <a:p>
            <a:pPr lvl="1"/>
            <a:r>
              <a:rPr lang="fr-BE"/>
              <a:t>mutualités (p.ex.  droit à l’intervention majorée de l’assurance (BIM))</a:t>
            </a:r>
          </a:p>
          <a:p>
            <a:pPr lvl="1"/>
            <a:r>
              <a:rPr lang="fr-BE"/>
              <a:t>Service fédéral des Pensions (SFP) (p.ex. revenus aux personnes âgées (GRAPA))</a:t>
            </a:r>
          </a:p>
          <a:p>
            <a:r>
              <a:rPr lang="fr-BE"/>
              <a:t>Flandre</a:t>
            </a:r>
          </a:p>
          <a:p>
            <a:pPr lvl="1"/>
            <a:r>
              <a:rPr lang="fr-BE"/>
              <a:t>Vlaamse Sociale Bescherming (VSB) (p.ex. allocation pour l'aide aux personnes âgées (AAPA))</a:t>
            </a:r>
          </a:p>
          <a:p>
            <a:pPr lvl="1"/>
            <a:r>
              <a:rPr lang="fr-BE"/>
              <a:t>Agentschap Opgroeien (p.ex. enfants ayant des besoins de soutien spécifiques (P1-4))</a:t>
            </a:r>
          </a:p>
          <a:p>
            <a:r>
              <a:rPr lang="fr-BE"/>
              <a:t>Wallonie </a:t>
            </a:r>
          </a:p>
          <a:p>
            <a:pPr lvl="1"/>
            <a:r>
              <a:rPr lang="fr-BE"/>
              <a:t>Agence wallonne pour une Vie de Qualité (AViQ) (p.ex. handicap reconnu enfants)</a:t>
            </a:r>
          </a:p>
          <a:p>
            <a:pPr lvl="1"/>
            <a:r>
              <a:rPr lang="fr-BE"/>
              <a:t>Organismes Assureurs Wallons (OAW) (p.ex.  réduction de l’autonomie)</a:t>
            </a:r>
          </a:p>
          <a:p>
            <a:r>
              <a:rPr lang="fr-BE"/>
              <a:t>Bruxelles</a:t>
            </a:r>
          </a:p>
          <a:p>
            <a:pPr lvl="1"/>
            <a:r>
              <a:rPr lang="fr-BE"/>
              <a:t>IrisCare (p.ex. allocation pour l’aide aux personnes âgées (AAPA))</a:t>
            </a:r>
          </a:p>
          <a:p>
            <a:r>
              <a:rPr lang="fr-BE"/>
              <a:t>Communauté germanophone</a:t>
            </a:r>
          </a:p>
          <a:p>
            <a:pPr lvl="1"/>
            <a:r>
              <a:rPr lang="fr-BE"/>
              <a:t>Dienststelle für Selbstbestimmtes Leben (DSL) (p.ex. handicap reconnu enfants)</a:t>
            </a:r>
          </a:p>
          <a:p>
            <a:pPr lvl="1"/>
            <a:r>
              <a:rPr lang="fr-BE"/>
              <a:t>Ministerium der Deutschsprachigen Gemeinschaft (MDG) (p.ex. allocation pour l'aide aux personnes âgées (AAPA))</a:t>
            </a:r>
          </a:p>
          <a:p>
            <a:pPr lvl="1"/>
            <a:endParaRPr lang="nl-BE" dirty="0"/>
          </a:p>
          <a:p>
            <a:pPr lvl="1"/>
            <a:endParaRPr lang="nl-BE" dirty="0"/>
          </a:p>
          <a:p>
            <a:endParaRPr lang="nl-BE" dirty="0"/>
          </a:p>
        </p:txBody>
      </p:sp>
      <p:sp>
        <p:nvSpPr>
          <p:cNvPr id="4" name="Slide Number Placeholder 3"/>
          <p:cNvSpPr>
            <a:spLocks noGrp="1"/>
          </p:cNvSpPr>
          <p:nvPr>
            <p:ph type="sldNum" sz="quarter" idx="10"/>
          </p:nvPr>
        </p:nvSpPr>
        <p:spPr/>
        <p:txBody>
          <a:bodyPr/>
          <a:lstStyle/>
          <a:p>
            <a:fld id="{D353B685-A2AB-4518-B31A-1C8B277EB988}" type="slidenum">
              <a:rPr lang="en-GB" smtClean="0"/>
              <a:pPr/>
              <a:t>8</a:t>
            </a:fld>
            <a:endParaRPr lang="en-GB"/>
          </a:p>
        </p:txBody>
      </p:sp>
    </p:spTree>
    <p:extLst>
      <p:ext uri="{BB962C8B-B14F-4D97-AF65-F5344CB8AC3E}">
        <p14:creationId xmlns:p14="http://schemas.microsoft.com/office/powerpoint/2010/main" val="337184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solidFill>
                  <a:srgbClr val="0070C0"/>
                </a:solidFill>
              </a:rPr>
              <a:t>Banque de données tampon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902" y="1344368"/>
            <a:ext cx="7272808" cy="4906534"/>
          </a:xfrm>
          <a:prstGeom prst="rect">
            <a:avLst/>
          </a:prstGeom>
        </p:spPr>
      </p:pic>
      <p:sp>
        <p:nvSpPr>
          <p:cNvPr id="3" name="Slide Number Placeholder 2"/>
          <p:cNvSpPr>
            <a:spLocks noGrp="1"/>
          </p:cNvSpPr>
          <p:nvPr>
            <p:ph type="sldNum" sz="quarter" idx="10"/>
          </p:nvPr>
        </p:nvSpPr>
        <p:spPr/>
        <p:txBody>
          <a:bodyPr/>
          <a:lstStyle/>
          <a:p>
            <a:pPr>
              <a:defRPr/>
            </a:pPr>
            <a:fld id="{D353B685-A2AB-4518-B31A-1C8B277EB988}" type="slidenum">
              <a:rPr lang="en-GB" smtClean="0">
                <a:solidFill>
                  <a:prstClr val="white">
                    <a:lumMod val="50000"/>
                  </a:prstClr>
                </a:solidFill>
              </a:rPr>
              <a:pPr>
                <a:defRPr/>
              </a:pPr>
              <a:t>9</a:t>
            </a:fld>
            <a:endParaRPr lang="en-GB">
              <a:solidFill>
                <a:prstClr val="white">
                  <a:lumMod val="50000"/>
                </a:prstClr>
              </a:solidFill>
            </a:endParaRPr>
          </a:p>
        </p:txBody>
      </p:sp>
    </p:spTree>
    <p:extLst>
      <p:ext uri="{BB962C8B-B14F-4D97-AF65-F5344CB8AC3E}">
        <p14:creationId xmlns:p14="http://schemas.microsoft.com/office/powerpoint/2010/main" val="13852319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8644</TotalTime>
  <Words>2006</Words>
  <Application>Microsoft Office PowerPoint</Application>
  <PresentationFormat>Widescreen</PresentationFormat>
  <Paragraphs>302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1_Office Theme</vt:lpstr>
      <vt:lpstr>Octroi automatique de droits supplémentaires Statuts sociaux harmonisés (SSH) MyBEnefits</vt:lpstr>
      <vt:lpstr>Droits supplémentaires</vt:lpstr>
      <vt:lpstr>Droits supplémentaires</vt:lpstr>
      <vt:lpstr>Statuts sociaux harmonisés (SSH) </vt:lpstr>
      <vt:lpstr>Statuts sociaux harmonisés (SSH)</vt:lpstr>
      <vt:lpstr>Avantages</vt:lpstr>
      <vt:lpstr>Consultation batch de la banque tampon</vt:lpstr>
      <vt:lpstr>11 sources authentiques</vt:lpstr>
      <vt:lpstr>Banque de données tampon</vt:lpstr>
      <vt:lpstr>DB tampon - avantages</vt:lpstr>
      <vt:lpstr>Aspects juridiques</vt:lpstr>
      <vt:lpstr>Simplification de la réglementation</vt:lpstr>
      <vt:lpstr>Philosophie des blocs Lego</vt:lpstr>
      <vt:lpstr>Philosophie des blocs Lego</vt:lpstr>
      <vt:lpstr>Consultation en ligne des sources authentiques</vt:lpstr>
      <vt:lpstr>Combinaison consultation batch &amp; en ligne</vt:lpstr>
      <vt:lpstr>MyBEnefits.fgov</vt:lpstr>
      <vt:lpstr>Connexion sécurisée</vt:lpstr>
      <vt:lpstr>Appli mobile</vt:lpstr>
      <vt:lpstr>Citoyen - consultation &amp; création de code</vt:lpstr>
      <vt:lpstr>Professionnel - consultation</vt:lpstr>
      <vt:lpstr>Professionnel - résultat</vt:lpstr>
      <vt:lpstr>Consultation des avantages</vt:lpstr>
      <vt:lpstr>Filtrer les avantages</vt:lpstr>
      <vt:lpstr>Communiquer un avantage</vt:lpstr>
      <vt:lpstr>Application web</vt:lpstr>
      <vt:lpstr>Citoyen</vt:lpstr>
      <vt:lpstr>Citoyen - consultation</vt:lpstr>
      <vt:lpstr>Citoyen - création de code</vt:lpstr>
      <vt:lpstr>Citoyen - attestation</vt:lpstr>
      <vt:lpstr>Professionnel - consultation</vt:lpstr>
      <vt:lpstr>Professionnel - résultat </vt:lpstr>
      <vt:lpstr>Consultation des avantages</vt:lpstr>
      <vt:lpstr>Communiquer un avantage</vt:lpstr>
      <vt:lpstr>PowerPoint Presentation</vt:lpstr>
      <vt:lpstr>Statuts sociaux harmonisés</vt:lpstr>
      <vt:lpstr>PowerPoint Presentation</vt:lpstr>
    </vt:vector>
  </TitlesOfParts>
  <Company>KSZ-BCSS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Statuts sociaux harmonisés - droits dérivés</dc:title>
  <dc:creator>Isabelle Leroy</dc:creator>
  <cp:lastModifiedBy>Isabelle Leroy (KSZ-BCSS)</cp:lastModifiedBy>
  <cp:revision>464</cp:revision>
  <cp:lastPrinted>2019-09-25T11:15:37Z</cp:lastPrinted>
  <dcterms:created xsi:type="dcterms:W3CDTF">2017-01-30T10:21:21Z</dcterms:created>
  <dcterms:modified xsi:type="dcterms:W3CDTF">2024-05-31T11:49:08Z</dcterms:modified>
</cp:coreProperties>
</file>