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120"/>
  </p:notesMasterIdLst>
  <p:handoutMasterIdLst>
    <p:handoutMasterId r:id="rId121"/>
  </p:handoutMasterIdLst>
  <p:sldIdLst>
    <p:sldId id="722" r:id="rId3"/>
    <p:sldId id="402" r:id="rId4"/>
    <p:sldId id="561" r:id="rId5"/>
    <p:sldId id="723" r:id="rId6"/>
    <p:sldId id="403" r:id="rId7"/>
    <p:sldId id="404" r:id="rId8"/>
    <p:sldId id="737" r:id="rId9"/>
    <p:sldId id="268" r:id="rId10"/>
    <p:sldId id="562" r:id="rId11"/>
    <p:sldId id="739" r:id="rId12"/>
    <p:sldId id="271" r:id="rId13"/>
    <p:sldId id="292" r:id="rId14"/>
    <p:sldId id="449" r:id="rId15"/>
    <p:sldId id="274" r:id="rId16"/>
    <p:sldId id="275" r:id="rId17"/>
    <p:sldId id="405" r:id="rId18"/>
    <p:sldId id="406" r:id="rId19"/>
    <p:sldId id="293" r:id="rId20"/>
    <p:sldId id="563" r:id="rId21"/>
    <p:sldId id="280" r:id="rId22"/>
    <p:sldId id="282" r:id="rId23"/>
    <p:sldId id="742" r:id="rId24"/>
    <p:sldId id="286" r:id="rId25"/>
    <p:sldId id="287" r:id="rId26"/>
    <p:sldId id="451" r:id="rId27"/>
    <p:sldId id="289" r:id="rId28"/>
    <p:sldId id="409" r:id="rId29"/>
    <p:sldId id="746" r:id="rId30"/>
    <p:sldId id="295" r:id="rId31"/>
    <p:sldId id="766" r:id="rId32"/>
    <p:sldId id="750" r:id="rId33"/>
    <p:sldId id="747" r:id="rId34"/>
    <p:sldId id="715" r:id="rId35"/>
    <p:sldId id="756" r:id="rId36"/>
    <p:sldId id="413" r:id="rId37"/>
    <p:sldId id="718" r:id="rId38"/>
    <p:sldId id="748" r:id="rId39"/>
    <p:sldId id="749" r:id="rId40"/>
    <p:sldId id="734" r:id="rId41"/>
    <p:sldId id="712" r:id="rId42"/>
    <p:sldId id="714" r:id="rId43"/>
    <p:sldId id="709" r:id="rId44"/>
    <p:sldId id="725" r:id="rId45"/>
    <p:sldId id="754" r:id="rId46"/>
    <p:sldId id="774" r:id="rId47"/>
    <p:sldId id="757" r:id="rId48"/>
    <p:sldId id="775" r:id="rId49"/>
    <p:sldId id="776" r:id="rId50"/>
    <p:sldId id="777" r:id="rId51"/>
    <p:sldId id="729" r:id="rId52"/>
    <p:sldId id="296" r:id="rId53"/>
    <p:sldId id="415" r:id="rId54"/>
    <p:sldId id="559" r:id="rId55"/>
    <p:sldId id="758" r:id="rId56"/>
    <p:sldId id="456" r:id="rId57"/>
    <p:sldId id="457" r:id="rId58"/>
    <p:sldId id="458" r:id="rId59"/>
    <p:sldId id="459" r:id="rId60"/>
    <p:sldId id="460" r:id="rId61"/>
    <p:sldId id="461" r:id="rId62"/>
    <p:sldId id="348" r:id="rId63"/>
    <p:sldId id="462" r:id="rId64"/>
    <p:sldId id="408" r:id="rId65"/>
    <p:sldId id="463" r:id="rId66"/>
    <p:sldId id="465" r:id="rId67"/>
    <p:sldId id="466" r:id="rId68"/>
    <p:sldId id="767" r:id="rId69"/>
    <p:sldId id="468" r:id="rId70"/>
    <p:sldId id="780" r:id="rId71"/>
    <p:sldId id="768" r:id="rId72"/>
    <p:sldId id="769" r:id="rId73"/>
    <p:sldId id="470" r:id="rId74"/>
    <p:sldId id="412" r:id="rId75"/>
    <p:sldId id="770" r:id="rId76"/>
    <p:sldId id="771" r:id="rId77"/>
    <p:sldId id="316" r:id="rId78"/>
    <p:sldId id="442" r:id="rId79"/>
    <p:sldId id="443" r:id="rId80"/>
    <p:sldId id="446" r:id="rId81"/>
    <p:sldId id="424" r:id="rId82"/>
    <p:sldId id="772" r:id="rId83"/>
    <p:sldId id="330" r:id="rId84"/>
    <p:sldId id="761" r:id="rId85"/>
    <p:sldId id="356" r:id="rId86"/>
    <p:sldId id="429" r:id="rId87"/>
    <p:sldId id="762" r:id="rId88"/>
    <p:sldId id="410" r:id="rId89"/>
    <p:sldId id="773" r:id="rId90"/>
    <p:sldId id="778" r:id="rId91"/>
    <p:sldId id="753" r:id="rId92"/>
    <p:sldId id="320" r:id="rId93"/>
    <p:sldId id="321" r:id="rId94"/>
    <p:sldId id="779" r:id="rId95"/>
    <p:sldId id="322" r:id="rId96"/>
    <p:sldId id="360" r:id="rId97"/>
    <p:sldId id="391" r:id="rId98"/>
    <p:sldId id="362" r:id="rId99"/>
    <p:sldId id="392" r:id="rId100"/>
    <p:sldId id="393" r:id="rId101"/>
    <p:sldId id="433" r:id="rId102"/>
    <p:sldId id="327" r:id="rId103"/>
    <p:sldId id="381" r:id="rId104"/>
    <p:sldId id="401" r:id="rId105"/>
    <p:sldId id="331" r:id="rId106"/>
    <p:sldId id="332" r:id="rId107"/>
    <p:sldId id="333" r:id="rId108"/>
    <p:sldId id="400" r:id="rId109"/>
    <p:sldId id="399" r:id="rId110"/>
    <p:sldId id="398" r:id="rId111"/>
    <p:sldId id="359" r:id="rId112"/>
    <p:sldId id="565" r:id="rId113"/>
    <p:sldId id="397" r:id="rId114"/>
    <p:sldId id="396" r:id="rId115"/>
    <p:sldId id="395" r:id="rId116"/>
    <p:sldId id="373" r:id="rId117"/>
    <p:sldId id="781" r:id="rId118"/>
    <p:sldId id="566"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B2"/>
    <a:srgbClr val="002060"/>
    <a:srgbClr val="002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16" autoAdjust="0"/>
    <p:restoredTop sz="93908" autoAdjust="0"/>
  </p:normalViewPr>
  <p:slideViewPr>
    <p:cSldViewPr snapToGrid="0">
      <p:cViewPr>
        <p:scale>
          <a:sx n="80" d="100"/>
          <a:sy n="80" d="100"/>
        </p:scale>
        <p:origin x="173" y="-5"/>
      </p:cViewPr>
      <p:guideLst>
        <p:guide orient="horz" pos="2137"/>
        <p:guide pos="3840"/>
      </p:guideLst>
    </p:cSldViewPr>
  </p:slideViewPr>
  <p:notesTextViewPr>
    <p:cViewPr>
      <p:scale>
        <a:sx n="1" d="1"/>
        <a:sy n="1" d="1"/>
      </p:scale>
      <p:origin x="0" y="0"/>
    </p:cViewPr>
  </p:notesTextViewPr>
  <p:sorterViewPr>
    <p:cViewPr>
      <p:scale>
        <a:sx n="140" d="100"/>
        <a:sy n="140" d="100"/>
      </p:scale>
      <p:origin x="0" y="-177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C9761-6A6B-4113-B6A3-5DFDF1583423}" type="datetimeFigureOut">
              <a:rPr lang="en-US" smtClean="0"/>
              <a:t>6/19/2024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FECD1E-7D1D-4ACF-96CD-DDE3F312AF31}" type="slidenum">
              <a:rPr lang="en-US" smtClean="0"/>
              <a:t>‹#›</a:t>
            </a:fld>
            <a:endParaRPr lang="en-US"/>
          </a:p>
        </p:txBody>
      </p:sp>
    </p:spTree>
    <p:extLst>
      <p:ext uri="{BB962C8B-B14F-4D97-AF65-F5344CB8AC3E}">
        <p14:creationId xmlns:p14="http://schemas.microsoft.com/office/powerpoint/2010/main" val="32889403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F9FBD-7D44-4C0A-BF12-9667FBED87BB}"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7600D-736F-4798-A80B-BDFC399B170B}" type="slidenum">
              <a:rPr lang="en-US" smtClean="0"/>
              <a:t>‹#›</a:t>
            </a:fld>
            <a:endParaRPr lang="en-US"/>
          </a:p>
        </p:txBody>
      </p:sp>
    </p:spTree>
    <p:extLst>
      <p:ext uri="{BB962C8B-B14F-4D97-AF65-F5344CB8AC3E}">
        <p14:creationId xmlns:p14="http://schemas.microsoft.com/office/powerpoint/2010/main" val="351803915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pied de page 3"/>
          <p:cNvSpPr>
            <a:spLocks noGrp="1"/>
          </p:cNvSpPr>
          <p:nvPr>
            <p:ph type="ftr" sz="quarter" idx="10"/>
          </p:nvPr>
        </p:nvSpPr>
        <p:spPr/>
        <p:txBody>
          <a:bodyPr/>
          <a:lstStyle/>
          <a:p>
            <a:endParaRPr lang="en-US"/>
          </a:p>
        </p:txBody>
      </p:sp>
      <p:sp>
        <p:nvSpPr>
          <p:cNvPr id="5" name="Espace réservé du numéro de diapositive 4"/>
          <p:cNvSpPr>
            <a:spLocks noGrp="1"/>
          </p:cNvSpPr>
          <p:nvPr>
            <p:ph type="sldNum" sz="quarter" idx="11"/>
          </p:nvPr>
        </p:nvSpPr>
        <p:spPr/>
        <p:txBody>
          <a:bodyPr/>
          <a:lstStyle/>
          <a:p>
            <a:fld id="{5A57600D-736F-4798-A80B-BDFC399B170B}" type="slidenum">
              <a:rPr lang="en-US" smtClean="0"/>
              <a:t>26</a:t>
            </a:fld>
            <a:endParaRPr lang="en-US"/>
          </a:p>
        </p:txBody>
      </p:sp>
    </p:spTree>
    <p:extLst>
      <p:ext uri="{BB962C8B-B14F-4D97-AF65-F5344CB8AC3E}">
        <p14:creationId xmlns:p14="http://schemas.microsoft.com/office/powerpoint/2010/main" val="346676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minimale administratieve lasten voor de burgers en de ondernemingen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suggesties</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vermijden van overlappende of ongecoördineerde besluitvorming </a:t>
            </a:r>
          </a:p>
          <a:p>
            <a:pPr marL="6457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à"/>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transparantie tussen de onderscheiden beleidsniveaus over respectievelijk beleid en regelgeving</a:t>
            </a:r>
          </a:p>
          <a:p>
            <a:pPr marL="360000" marR="0" lvl="1"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weloverwogen uitvoeringsorganisatie en het beheer ervan</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beheersen van het aantal uitvoeringsinstellingen</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streven naar intergouvernementele organisaties met waarborg van een geïntegreerde en loyale uitvoering van het respectievelijke beleid</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vertegenwoordigers van onderscheiden overheidsniveaus in beheersorganen van de intergouvernementele organisaties</a:t>
            </a:r>
          </a:p>
          <a:p>
            <a:pPr marL="900000" marR="0" lvl="3" indent="-180000" algn="l" defTabSz="914400" rtl="0" eaLnBrk="1" fontAlgn="auto" latinLnBrk="0" hangingPunct="1">
              <a:lnSpc>
                <a:spcPct val="90000"/>
              </a:lnSpc>
              <a:spcBef>
                <a:spcPts val="500"/>
              </a:spcBef>
              <a:spcAft>
                <a:spcPts val="0"/>
              </a:spcAft>
              <a:buClrTx/>
              <a:buSzTx/>
              <a:buFontTx/>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gemeenschappelijke financiering volgens vastgelegde parameters</a:t>
            </a: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20000" marR="0" lvl="2" indent="-18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dienstenintegratie: </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binnen een thematische sector, verticale overheidsniveau-overschrijdende informatiebeheerprocessen</a:t>
            </a:r>
          </a:p>
          <a:p>
            <a:pPr marL="5400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2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800" dirty="0" err="1"/>
              <a:t>sociale</a:t>
            </a:r>
            <a:r>
              <a:rPr lang="en-US" sz="1800" dirty="0"/>
              <a:t> </a:t>
            </a:r>
            <a:r>
              <a:rPr lang="en-US" sz="1800" dirty="0" err="1"/>
              <a:t>verzekeringen</a:t>
            </a:r>
            <a:endParaRPr lang="en-US" sz="1800" dirty="0"/>
          </a:p>
          <a:p>
            <a:pPr marL="1200150" lvl="2" indent="-285750">
              <a:buFont typeface="Arial" panose="020B0604020202020204" pitchFamily="34" charset="0"/>
              <a:buChar char="•"/>
            </a:pPr>
            <a:r>
              <a:rPr lang="en-US" sz="1800" dirty="0" err="1"/>
              <a:t>inkomensvervangend</a:t>
            </a:r>
            <a:r>
              <a:rPr lang="en-US" sz="1800" dirty="0"/>
              <a:t> (</a:t>
            </a:r>
            <a:r>
              <a:rPr lang="en-US" sz="1800" dirty="0" err="1"/>
              <a:t>ziekte</a:t>
            </a:r>
            <a:r>
              <a:rPr lang="en-US" sz="1800" dirty="0"/>
              <a:t> </a:t>
            </a:r>
            <a:r>
              <a:rPr lang="en-US" sz="1800" dirty="0" err="1"/>
              <a:t>en</a:t>
            </a:r>
            <a:r>
              <a:rPr lang="en-US" sz="1800" dirty="0"/>
              <a:t> </a:t>
            </a:r>
            <a:r>
              <a:rPr lang="en-US" sz="1800" dirty="0" err="1"/>
              <a:t>invaliditeit</a:t>
            </a:r>
            <a:r>
              <a:rPr lang="en-US" sz="1800" dirty="0"/>
              <a:t>, </a:t>
            </a:r>
            <a:r>
              <a:rPr lang="en-US" sz="1800" dirty="0" err="1"/>
              <a:t>arbeidsongeval</a:t>
            </a:r>
            <a:r>
              <a:rPr lang="en-US" sz="1800" dirty="0"/>
              <a:t>, </a:t>
            </a:r>
            <a:r>
              <a:rPr lang="en-US" sz="1800" dirty="0" err="1"/>
              <a:t>beroepsziekte</a:t>
            </a:r>
            <a:r>
              <a:rPr lang="en-US" sz="1800" dirty="0"/>
              <a:t>, </a:t>
            </a:r>
            <a:r>
              <a:rPr lang="en-US" sz="1800" dirty="0" err="1"/>
              <a:t>werkloosheid</a:t>
            </a:r>
            <a:r>
              <a:rPr lang="en-US" sz="1800" dirty="0"/>
              <a:t>, </a:t>
            </a:r>
            <a:r>
              <a:rPr lang="en-US" sz="1800" dirty="0" err="1"/>
              <a:t>ouderdom</a:t>
            </a:r>
            <a:r>
              <a:rPr lang="en-US" sz="1800" dirty="0"/>
              <a:t>, </a:t>
            </a:r>
            <a:r>
              <a:rPr lang="en-US" sz="1800" dirty="0" err="1"/>
              <a:t>overlijden</a:t>
            </a:r>
            <a:r>
              <a:rPr lang="en-US" sz="1800" dirty="0"/>
              <a:t>)</a:t>
            </a:r>
          </a:p>
          <a:p>
            <a:pPr marL="1200150" lvl="2" indent="-285750">
              <a:buFont typeface="Arial" panose="020B0604020202020204" pitchFamily="34" charset="0"/>
              <a:buChar char="•"/>
            </a:pPr>
            <a:r>
              <a:rPr lang="en-US" sz="1800" dirty="0" err="1"/>
              <a:t>kostendekkend</a:t>
            </a:r>
            <a:r>
              <a:rPr lang="en-US" sz="1800" dirty="0"/>
              <a:t> (</a:t>
            </a:r>
            <a:r>
              <a:rPr lang="en-US" sz="1800" dirty="0" err="1"/>
              <a:t>kinderlast</a:t>
            </a:r>
            <a:r>
              <a:rPr lang="en-US" sz="1800" dirty="0"/>
              <a:t>, </a:t>
            </a:r>
            <a:r>
              <a:rPr lang="en-US" sz="1800" dirty="0" err="1"/>
              <a:t>geneeskundige</a:t>
            </a:r>
            <a:r>
              <a:rPr lang="en-US" sz="1800" dirty="0"/>
              <a:t> </a:t>
            </a:r>
            <a:r>
              <a:rPr lang="en-US" sz="1800" dirty="0" err="1"/>
              <a:t>verzorging</a:t>
            </a:r>
            <a:r>
              <a:rPr lang="en-US" sz="1800" dirty="0"/>
              <a:t>)</a:t>
            </a:r>
          </a:p>
          <a:p>
            <a:pPr lvl="2"/>
            <a:endParaRPr lang="en-US" sz="1200" dirty="0"/>
          </a:p>
          <a:p>
            <a:pPr lvl="2"/>
            <a:r>
              <a:rPr lang="en-US" sz="1200" dirty="0" err="1"/>
              <a:t>bijstand</a:t>
            </a:r>
            <a:r>
              <a:rPr lang="en-US" sz="1200" dirty="0"/>
              <a:t> </a:t>
            </a:r>
          </a:p>
          <a:p>
            <a:pPr marL="1085850" lvl="2" indent="-171450">
              <a:buFont typeface="Arial" panose="020B0604020202020204" pitchFamily="34" charset="0"/>
              <a:buChar char="•"/>
            </a:pPr>
            <a:r>
              <a:rPr lang="en-US" sz="1200" dirty="0" err="1"/>
              <a:t>gewaarborgde</a:t>
            </a:r>
            <a:r>
              <a:rPr lang="en-US" sz="1200" dirty="0"/>
              <a:t> </a:t>
            </a:r>
            <a:r>
              <a:rPr lang="en-US" sz="1200" dirty="0" err="1"/>
              <a:t>gezinsbijslag</a:t>
            </a:r>
            <a:endParaRPr lang="en-US" sz="1200" dirty="0"/>
          </a:p>
          <a:p>
            <a:pPr marL="1085850" lvl="2" indent="-171450">
              <a:buFont typeface="Arial" panose="020B0604020202020204" pitchFamily="34" charset="0"/>
              <a:buChar char="•"/>
            </a:pPr>
            <a:r>
              <a:rPr lang="en-US" sz="1200" dirty="0"/>
              <a:t>IGO</a:t>
            </a:r>
          </a:p>
          <a:p>
            <a:pPr marL="1085850" lvl="2" indent="-171450">
              <a:buFont typeface="Arial" panose="020B0604020202020204" pitchFamily="34" charset="0"/>
              <a:buChar char="•"/>
            </a:pPr>
            <a:r>
              <a:rPr lang="en-US" sz="1200" dirty="0" err="1"/>
              <a:t>tegemoetkoming</a:t>
            </a:r>
            <a:r>
              <a:rPr lang="en-US" sz="1200" dirty="0"/>
              <a:t> </a:t>
            </a:r>
            <a:r>
              <a:rPr lang="en-US" sz="1200" dirty="0" err="1"/>
              <a:t>aan</a:t>
            </a:r>
            <a:r>
              <a:rPr lang="en-US" sz="1200" dirty="0"/>
              <a:t> </a:t>
            </a:r>
            <a:r>
              <a:rPr lang="en-US" sz="1200" dirty="0" err="1"/>
              <a:t>gehandicapten</a:t>
            </a:r>
            <a:endParaRPr lang="en-US" sz="1200" dirty="0"/>
          </a:p>
          <a:p>
            <a:pPr marL="1085850" lvl="2" indent="-171450">
              <a:buFont typeface="Arial" panose="020B0604020202020204" pitchFamily="34" charset="0"/>
              <a:buChar char="•"/>
            </a:pPr>
            <a:r>
              <a:rPr lang="en-US" sz="1200" dirty="0" err="1"/>
              <a:t>leefloon</a:t>
            </a:r>
            <a:endParaRPr lang="en-US" sz="1200"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6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carte </a:t>
            </a:r>
            <a:r>
              <a:rPr lang="fr-FR" dirty="0" err="1"/>
              <a:t>isi</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attribuée aux personnes ne possédant pas de titre d’identité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mais qui bénéficient néanmoins de la sécurité sociale belge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(enfant, travailleur frontalier)</a:t>
            </a:r>
          </a:p>
          <a:p>
            <a:endParaRPr lang="en-US" dirty="0"/>
          </a:p>
          <a:p>
            <a:r>
              <a:rPr lang="fr-FR" dirty="0"/>
              <a:t>MyBEnefits </a:t>
            </a:r>
          </a:p>
          <a:p>
            <a:pPr marL="171450" indent="-171450">
              <a:buFont typeface="Arial" panose="020B0604020202020204" pitchFamily="34" charset="0"/>
              <a:buChar char="•"/>
            </a:pPr>
            <a:r>
              <a:rPr lang="fr-FR" dirty="0"/>
              <a:t>permet à un citoyen d’attester de ses statuts sociaux </a:t>
            </a:r>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6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vele beperkingen</a:t>
            </a:r>
          </a:p>
          <a:p>
            <a:pPr marL="171450" indent="-171450">
              <a:buFont typeface="Arial" panose="020B0604020202020204" pitchFamily="34" charset="0"/>
              <a:buChar char="•"/>
            </a:pPr>
            <a:r>
              <a:rPr lang="nl-NL" dirty="0"/>
              <a:t>burgers zijn er niet zeker van dat ze gezondheidszorg kunnen krijgen tegen Belgische verzekeringstarieven in andere EU-lidstaten </a:t>
            </a:r>
            <a:br>
              <a:rPr lang="nl-NL" dirty="0"/>
            </a:br>
            <a:r>
              <a:rPr lang="nl-NL" dirty="0"/>
              <a:t>als ze de EZVK niet kunnen laten zien op het moment van zorgverlening</a:t>
            </a:r>
          </a:p>
          <a:p>
            <a:pPr marL="171450" indent="-171450">
              <a:buFont typeface="Arial" panose="020B0604020202020204" pitchFamily="34" charset="0"/>
              <a:buChar char="•"/>
            </a:pPr>
            <a:r>
              <a:rPr lang="nl-NL" dirty="0"/>
              <a:t>burgers die vergeten zijn een papieren EZVK aan te vragen voor vertrek naar een andere EU-lidstaat kunnen geen elektronische EZVK downloaden</a:t>
            </a:r>
            <a:endParaRPr lang="nl-BE" dirty="0"/>
          </a:p>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2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600D-736F-4798-A80B-BDFC399B1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93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342791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22165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CB2"/>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D353B685-A2AB-4518-B31A-1C8B277EB988}" type="slidenum">
              <a:rPr lang="en-GB"/>
              <a:pPr>
                <a:defRPr/>
              </a:pPr>
              <a:t>‹#›</a:t>
            </a:fld>
            <a:endParaRPr lang="en-GB"/>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44146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solidFill>
                  <a:prstClr val="black"/>
                </a:solidFill>
              </a:rPr>
              <a:t>03/2022</a:t>
            </a:r>
            <a:endParaRPr lang="en-GB" dirty="0">
              <a:solidFill>
                <a:prstClr val="black"/>
              </a:solidFill>
            </a:endParaRPr>
          </a:p>
        </p:txBody>
      </p:sp>
    </p:spTree>
    <p:extLst>
      <p:ext uri="{BB962C8B-B14F-4D97-AF65-F5344CB8AC3E}">
        <p14:creationId xmlns:p14="http://schemas.microsoft.com/office/powerpoint/2010/main" val="11192266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latin typeface="+mj-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104" y="207844"/>
            <a:ext cx="2540579" cy="1222654"/>
          </a:xfrm>
          <a:prstGeom prst="rect">
            <a:avLst/>
          </a:prstGeom>
        </p:spPr>
      </p:pic>
    </p:spTree>
    <p:extLst>
      <p:ext uri="{BB962C8B-B14F-4D97-AF65-F5344CB8AC3E}">
        <p14:creationId xmlns:p14="http://schemas.microsoft.com/office/powerpoint/2010/main" val="1614868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lvl3pPr>
            <a:lvl4pPr marL="900000" indent="-180000">
              <a:buFontTx/>
              <a:buChar char="-"/>
              <a:defRPr sz="1400"/>
            </a:lvl4pPr>
            <a:lvl5pPr marL="1152000" indent="-180000">
              <a:buFont typeface="Arial" panose="020B0604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332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lvl3pPr>
            <a:lvl4pPr marL="1255713" indent="-179388">
              <a:buFont typeface="Calibri" panose="020F0502020204030204" pitchFamily="34" charset="0"/>
              <a:buChar char="-"/>
              <a:defRPr sz="1400"/>
            </a:lvl4pPr>
            <a:lvl5pPr marL="1703388" indent="-179388">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272904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23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696655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164964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85262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3" name="Content Placeholder 2"/>
          <p:cNvSpPr>
            <a:spLocks noGrp="1"/>
          </p:cNvSpPr>
          <p:nvPr>
            <p:ph idx="1"/>
          </p:nvPr>
        </p:nvSpPr>
        <p:spPr>
          <a:xfrm>
            <a:off x="838200" y="1718045"/>
            <a:ext cx="10515600" cy="4351338"/>
          </a:xfrm>
        </p:spPr>
        <p:txBody>
          <a:bodyPr/>
          <a:lstStyle>
            <a:lvl1pPr>
              <a:defRPr sz="2000" baseline="0">
                <a:solidFill>
                  <a:schemeClr val="tx1"/>
                </a:solidFill>
                <a:latin typeface="Calibri" panose="020F0502020204030204" pitchFamily="34" charset="0"/>
              </a:defRPr>
            </a:lvl1pPr>
            <a:lvl2pPr marL="540000" indent="-180000">
              <a:buFont typeface="Calibri" panose="020F0502020204030204" pitchFamily="34" charset="0"/>
              <a:buChar char="-"/>
              <a:defRPr sz="1800">
                <a:solidFill>
                  <a:schemeClr val="tx1"/>
                </a:solidFill>
              </a:defRPr>
            </a:lvl2pPr>
            <a:lvl3pPr marL="720000" indent="-180000">
              <a:defRPr sz="1600">
                <a:solidFill>
                  <a:schemeClr val="tx1"/>
                </a:solidFill>
              </a:defRPr>
            </a:lvl3pPr>
            <a:lvl4pPr marL="900000" indent="-180000">
              <a:buFontTx/>
              <a:buChar char="-"/>
              <a:defRPr sz="1400">
                <a:solidFill>
                  <a:schemeClr val="tx1"/>
                </a:solidFill>
              </a:defRPr>
            </a:lvl4pPr>
            <a:lvl5pPr marL="1152000" indent="-180000">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8"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
        <p:nvSpPr>
          <p:cNvPr id="11" name="Rectangle 10"/>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22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07710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20173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05749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257545"/>
            <a:ext cx="10515600" cy="1325563"/>
          </a:xfrm>
        </p:spPr>
        <p:txBody>
          <a:bodyPr>
            <a:normAutofit/>
          </a:bodyPr>
          <a:lstStyle>
            <a:lvl1pPr>
              <a:defRPr sz="3600" baseline="0">
                <a:solidFill>
                  <a:srgbClr val="008CB2"/>
                </a:solidFill>
              </a:defRPr>
            </a:lvl1pPr>
          </a:lstStyle>
          <a:p>
            <a:r>
              <a:rPr lang="en-US" dirty="0"/>
              <a:t>Click to edit Master title style</a:t>
            </a:r>
          </a:p>
        </p:txBody>
      </p:sp>
      <p:sp>
        <p:nvSpPr>
          <p:cNvPr id="10" name="Content Placeholder 2"/>
          <p:cNvSpPr>
            <a:spLocks noGrp="1"/>
          </p:cNvSpPr>
          <p:nvPr>
            <p:ph sz="half" idx="10" hasCustomPrompt="1"/>
          </p:nvPr>
        </p:nvSpPr>
        <p:spPr>
          <a:xfrm>
            <a:off x="6163236" y="1834585"/>
            <a:ext cx="5181600" cy="4351338"/>
          </a:xfrm>
        </p:spPr>
        <p:txBody>
          <a:bodyPr/>
          <a:lstStyle>
            <a:lvl1pPr>
              <a:defRPr sz="2000">
                <a:solidFill>
                  <a:schemeClr val="tx1"/>
                </a:solidFill>
              </a:defRPr>
            </a:lvl1pPr>
            <a:lvl2pPr marL="538163" indent="-179388">
              <a:buFont typeface="Calibri" panose="020F0502020204030204" pitchFamily="34" charset="0"/>
              <a:buChar char="-"/>
              <a:defRPr sz="1800">
                <a:solidFill>
                  <a:schemeClr val="tx1"/>
                </a:solidFill>
              </a:defRPr>
            </a:lvl2pPr>
            <a:lvl3pPr marL="896938" indent="-179388">
              <a:defRPr sz="1600">
                <a:solidFill>
                  <a:schemeClr val="tx1"/>
                </a:solidFill>
              </a:defRPr>
            </a:lvl3pPr>
            <a:lvl4pPr marL="1255713" indent="-179388">
              <a:buFont typeface="Calibri" panose="020F0502020204030204" pitchFamily="34" charset="0"/>
              <a:buChar char="-"/>
              <a:defRPr sz="1400">
                <a:solidFill>
                  <a:schemeClr val="tx1"/>
                </a:solidFill>
              </a:defRPr>
            </a:lvl4pPr>
            <a:lvl5pPr marL="1703388" indent="-179388">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sp>
        <p:nvSpPr>
          <p:cNvPr id="13" name="Slide Number Placeholder 5"/>
          <p:cNvSpPr txBox="1">
            <a:spLocks/>
          </p:cNvSpPr>
          <p:nvPr userDrawn="1"/>
        </p:nvSpPr>
        <p:spPr>
          <a:xfrm>
            <a:off x="11364688" y="6478599"/>
            <a:ext cx="750888"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A7F1E79-8225-48A0-95BD-5254C3720E2D}" type="slidenum">
              <a:rPr lang="en-GB" smtClean="0"/>
              <a:pPr>
                <a:defRPr/>
              </a:pPr>
              <a:t>‹#›</a:t>
            </a:fld>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7250" y="6491299"/>
            <a:ext cx="371475" cy="352425"/>
          </a:xfrm>
          <a:prstGeom prst="rect">
            <a:avLst/>
          </a:prstGeom>
          <a:ln>
            <a:noFill/>
          </a:ln>
        </p:spPr>
      </p:pic>
    </p:spTree>
    <p:extLst>
      <p:ext uri="{BB962C8B-B14F-4D97-AF65-F5344CB8AC3E}">
        <p14:creationId xmlns:p14="http://schemas.microsoft.com/office/powerpoint/2010/main" val="12840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46374" y="6768444"/>
            <a:ext cx="10078781" cy="61405"/>
          </a:xfrm>
          <a:prstGeom prst="rect">
            <a:avLst/>
          </a:prstGeom>
          <a:solidFill>
            <a:srgbClr val="008CB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23299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20608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417932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5208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F73099-74A1-4CFF-B069-171C23667E48}" type="slidenum">
              <a:rPr lang="en-US" smtClean="0"/>
              <a:t>‹#›</a:t>
            </a:fld>
            <a:endParaRPr lang="en-US"/>
          </a:p>
        </p:txBody>
      </p:sp>
    </p:spTree>
    <p:extLst>
      <p:ext uri="{BB962C8B-B14F-4D97-AF65-F5344CB8AC3E}">
        <p14:creationId xmlns:p14="http://schemas.microsoft.com/office/powerpoint/2010/main" val="377155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a:t>
            </a:fld>
            <a:endParaRPr lang="en-US"/>
          </a:p>
        </p:txBody>
      </p:sp>
    </p:spTree>
    <p:extLst>
      <p:ext uri="{BB962C8B-B14F-4D97-AF65-F5344CB8AC3E}">
        <p14:creationId xmlns:p14="http://schemas.microsoft.com/office/powerpoint/2010/main" val="415319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73099-74A1-4CFF-B069-171C23667E48}" type="slidenum">
              <a:rPr lang="en-US" smtClean="0"/>
              <a:t>‹#›</a:t>
            </a:fld>
            <a:endParaRPr lang="en-US"/>
          </a:p>
        </p:txBody>
      </p:sp>
    </p:spTree>
    <p:extLst>
      <p:ext uri="{BB962C8B-B14F-4D97-AF65-F5344CB8AC3E}">
        <p14:creationId xmlns:p14="http://schemas.microsoft.com/office/powerpoint/2010/main" val="42713969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mybenefits.fgov.be/" TargetMode="External"/><Relationship Id="rId2" Type="http://schemas.openxmlformats.org/officeDocument/2006/relationships/hyperlink" Target="https://www.ksz-bcss.fgov.be/" TargetMode="External"/><Relationship Id="rId1" Type="http://schemas.openxmlformats.org/officeDocument/2006/relationships/slideLayout" Target="../slideLayouts/slideLayout2.xml"/><Relationship Id="rId5" Type="http://schemas.openxmlformats.org/officeDocument/2006/relationships/hyperlink" Target="https://www.socialsecurity.be" TargetMode="External"/><Relationship Id="rId4" Type="http://schemas.openxmlformats.org/officeDocument/2006/relationships/hyperlink" Target="https://www.ksz-bcss.fgov.be/fr/dwh/homepage"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malsresearch.be/tag/ed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ksz-bcss.fgov.be/nl/gegevensbescherming/gegevens-en-dienstencatalogus-sociale-sector%23h2_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sz-bcss.fgov.be/nl/over-de-ksz/beheer/algemeen-coordinatiecomite%23prioriteite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www.mybenefits.fgov.be/" TargetMode="External"/><Relationship Id="rId4" Type="http://schemas.openxmlformats.org/officeDocument/2006/relationships/image" Target="../media/image49.jpe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gcloud.belgium.be/" TargetMode="External"/><Relationship Id="rId1" Type="http://schemas.openxmlformats.org/officeDocument/2006/relationships/slideLayout" Target="../slideLayouts/slideLayout2.xml"/><Relationship Id="rId5" Type="http://schemas.openxmlformats.org/officeDocument/2006/relationships/hyperlink" Target="https://www.gcloud.belgium.be/fr/index.html" TargetMode="External"/><Relationship Id="rId4" Type="http://schemas.openxmlformats.org/officeDocument/2006/relationships/image" Target="../media/image63.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microsoft.com/office/2007/relationships/hdphoto" Target="../media/hdphoto2.wdp"/><Relationship Id="rId4" Type="http://schemas.openxmlformats.org/officeDocument/2006/relationships/image" Target="../media/image65.png"/><Relationship Id="rId9" Type="http://schemas.openxmlformats.org/officeDocument/2006/relationships/image" Target="../media/image70.png"/></Relationships>
</file>

<file path=ppt/slides/_rels/slide9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sp>
        <p:nvSpPr>
          <p:cNvPr id="6" name="Title 3"/>
          <p:cNvSpPr txBox="1">
            <a:spLocks/>
          </p:cNvSpPr>
          <p:nvPr/>
        </p:nvSpPr>
        <p:spPr>
          <a:xfrm>
            <a:off x="1524000" y="2235200"/>
            <a:ext cx="9888414" cy="2387600"/>
          </a:xfrm>
          <a:prstGeom prst="rect">
            <a:avLst/>
          </a:prstGeom>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3400" b="1" i="0" u="none" strike="noStrike" kern="1200" cap="none" spc="0"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b="1" i="0" u="none" strike="noStrike" cap="none"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Electronic services delivery</a:t>
            </a:r>
            <a:br>
              <a:rPr kumimoji="0" lang="en-GB" b="1" i="0" u="none" strike="noStrike" cap="none"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r>
              <a:rPr kumimoji="0" lang="en-GB" sz="2800" b="1" i="0" u="none" strike="noStrike" cap="none"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t>the model of the Crossroads Bank</a:t>
            </a:r>
            <a:br>
              <a:rPr kumimoji="0" lang="en-GB" sz="3400" b="1" i="0" u="none" strike="noStrike" cap="none"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rPr>
            </a:br>
            <a:endParaRPr kumimoji="0" lang="en-GB" sz="3400" b="1" i="0" u="none" strike="noStrike" cap="none" normalizeH="0" baseline="0" noProof="0" dirty="0">
              <a:ln>
                <a:noFill/>
              </a:ln>
              <a:solidFill>
                <a:prstClr val="white"/>
              </a:solidFill>
              <a:effectLst/>
              <a:uLnTx/>
              <a:uFillTx/>
              <a:latin typeface="Microsoft JhengHei Light" panose="020B0304030504040204" pitchFamily="34" charset="-120"/>
              <a:ea typeface="Microsoft JhengHei Light" panose="020B0304030504040204" pitchFamily="34" charset="-120"/>
              <a:cs typeface="Malgun Gothic Semilight" panose="020B0502040204020203" pitchFamily="34" charset="-128"/>
            </a:endParaRPr>
          </a:p>
        </p:txBody>
      </p:sp>
      <p:sp>
        <p:nvSpPr>
          <p:cNvPr id="7" name="Subtitle 4"/>
          <p:cNvSpPr txBox="1">
            <a:spLocks/>
          </p:cNvSpPr>
          <p:nvPr/>
        </p:nvSpPr>
        <p:spPr>
          <a:xfrm>
            <a:off x="1524000" y="409076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0511" y="354410"/>
            <a:ext cx="3048695" cy="1467184"/>
          </a:xfrm>
          <a:prstGeom prst="rect">
            <a:avLst/>
          </a:prstGeom>
        </p:spPr>
      </p:pic>
    </p:spTree>
    <p:extLst>
      <p:ext uri="{BB962C8B-B14F-4D97-AF65-F5344CB8AC3E}">
        <p14:creationId xmlns:p14="http://schemas.microsoft.com/office/powerpoint/2010/main" val="46684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922E0C-AAD8-4F4C-9160-B81DEB717D09}"/>
              </a:ext>
            </a:extLst>
          </p:cNvPr>
          <p:cNvSpPr/>
          <p:nvPr/>
        </p:nvSpPr>
        <p:spPr>
          <a:xfrm>
            <a:off x="669119" y="1834585"/>
            <a:ext cx="5643588" cy="42189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en-GB"/>
              <a:t>model of the Crossroads Bank</a:t>
            </a:r>
          </a:p>
        </p:txBody>
      </p:sp>
      <p:sp>
        <p:nvSpPr>
          <p:cNvPr id="4" name="Content Placeholder 3">
            <a:extLst>
              <a:ext uri="{FF2B5EF4-FFF2-40B4-BE49-F238E27FC236}">
                <a16:creationId xmlns:a16="http://schemas.microsoft.com/office/drawing/2014/main" id="{CAB36C23-AD40-488A-B616-9987723B70F5}"/>
              </a:ext>
            </a:extLst>
          </p:cNvPr>
          <p:cNvSpPr>
            <a:spLocks noGrp="1"/>
          </p:cNvSpPr>
          <p:nvPr>
            <p:ph sz="half" idx="10"/>
          </p:nvPr>
        </p:nvSpPr>
        <p:spPr>
          <a:xfrm>
            <a:off x="6539696" y="1834585"/>
            <a:ext cx="4805140" cy="4351338"/>
          </a:xfrm>
        </p:spPr>
        <p:txBody>
          <a:bodyPr>
            <a:normAutofit lnSpcReduction="10000"/>
          </a:bodyPr>
          <a:lstStyle/>
          <a:p>
            <a:r>
              <a:rPr lang="en-GB" dirty="0"/>
              <a:t>organising </a:t>
            </a:r>
            <a:r>
              <a:rPr lang="en-GB" b="1" dirty="0"/>
              <a:t>process optimisation</a:t>
            </a:r>
            <a:r>
              <a:rPr lang="en-GB" dirty="0"/>
              <a:t> and well-secured and efficient electronic </a:t>
            </a:r>
            <a:r>
              <a:rPr lang="en-GB" b="1" dirty="0"/>
              <a:t>data exchange</a:t>
            </a:r>
            <a:r>
              <a:rPr lang="en-GB" dirty="0"/>
              <a:t> between many actors</a:t>
            </a:r>
          </a:p>
          <a:p>
            <a:r>
              <a:rPr lang="en-GB" dirty="0"/>
              <a:t>with respect for their </a:t>
            </a:r>
            <a:r>
              <a:rPr lang="en-GB" b="1" dirty="0"/>
              <a:t>autonomy</a:t>
            </a:r>
            <a:r>
              <a:rPr lang="en-GB" dirty="0"/>
              <a:t> and the tasks assigned to them</a:t>
            </a:r>
          </a:p>
          <a:p>
            <a:r>
              <a:rPr lang="en-GB" b="1" dirty="0"/>
              <a:t>without</a:t>
            </a:r>
            <a:r>
              <a:rPr lang="en-GB" dirty="0"/>
              <a:t> a massive </a:t>
            </a:r>
            <a:r>
              <a:rPr lang="en-GB" b="1" dirty="0"/>
              <a:t>central</a:t>
            </a:r>
            <a:r>
              <a:rPr lang="en-GB" dirty="0"/>
              <a:t> storage of personal data</a:t>
            </a:r>
          </a:p>
          <a:p>
            <a:r>
              <a:rPr lang="en-GB" dirty="0"/>
              <a:t>for the purpose of providing </a:t>
            </a:r>
            <a:r>
              <a:rPr lang="en-GB" b="1" dirty="0"/>
              <a:t>integrated electronic services</a:t>
            </a:r>
            <a:r>
              <a:rPr lang="en-GB" dirty="0"/>
              <a:t> that meet the expectations of users (citizens, businesses, professionals, etc.)</a:t>
            </a:r>
          </a:p>
          <a:p>
            <a:r>
              <a:rPr lang="en-GB" dirty="0"/>
              <a:t>coordinated, stimulated and organised by a </a:t>
            </a:r>
            <a:r>
              <a:rPr lang="en-GB" b="1" dirty="0"/>
              <a:t>service integrator with a crossroads function</a:t>
            </a:r>
          </a:p>
        </p:txBody>
      </p:sp>
      <p:sp>
        <p:nvSpPr>
          <p:cNvPr id="6" name="Rectangle: Rounded Corners 5">
            <a:extLst>
              <a:ext uri="{FF2B5EF4-FFF2-40B4-BE49-F238E27FC236}">
                <a16:creationId xmlns:a16="http://schemas.microsoft.com/office/drawing/2014/main" id="{F0A43464-075A-4F05-B182-94D60CAC04DC}"/>
              </a:ext>
            </a:extLst>
          </p:cNvPr>
          <p:cNvSpPr/>
          <p:nvPr/>
        </p:nvSpPr>
        <p:spPr>
          <a:xfrm>
            <a:off x="894467" y="2388013"/>
            <a:ext cx="5181600" cy="3214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Content Placeholder 2"/>
          <p:cNvSpPr>
            <a:spLocks noGrp="1"/>
          </p:cNvSpPr>
          <p:nvPr>
            <p:ph sz="half" idx="1"/>
          </p:nvPr>
        </p:nvSpPr>
        <p:spPr>
          <a:xfrm>
            <a:off x="894467" y="2388013"/>
            <a:ext cx="5181600" cy="3214133"/>
          </a:xfrm>
        </p:spPr>
        <p:txBody>
          <a:bodyPr>
            <a:normAutofit/>
          </a:bodyPr>
          <a:lstStyle/>
          <a:p>
            <a:pPr marL="0" indent="0">
              <a:buNone/>
            </a:pPr>
            <a:endParaRPr lang="fr-FR" dirty="0"/>
          </a:p>
          <a:p>
            <a:pPr marL="0" indent="0">
              <a:buNone/>
            </a:pPr>
            <a:r>
              <a:rPr lang="en-GB"/>
              <a:t>based on common principles of</a:t>
            </a:r>
          </a:p>
          <a:p>
            <a:pPr lvl="1"/>
            <a:r>
              <a:rPr lang="en-GB" b="1">
                <a:sym typeface="Arial" charset="0"/>
              </a:rPr>
              <a:t>information modelling</a:t>
            </a:r>
          </a:p>
          <a:p>
            <a:pPr lvl="1"/>
            <a:r>
              <a:rPr lang="en-GB" b="1"/>
              <a:t>unique collection and re-use of information</a:t>
            </a:r>
          </a:p>
          <a:p>
            <a:pPr lvl="1"/>
            <a:r>
              <a:rPr lang="en-GB" b="1">
                <a:sym typeface="Arial" charset="0"/>
              </a:rPr>
              <a:t>information management</a:t>
            </a:r>
          </a:p>
          <a:p>
            <a:pPr lvl="1"/>
            <a:r>
              <a:rPr lang="en-GB" b="1">
                <a:sym typeface="Arial" charset="0"/>
              </a:rPr>
              <a:t>electronic exchange of information</a:t>
            </a:r>
          </a:p>
          <a:p>
            <a:pPr lvl="1"/>
            <a:r>
              <a:rPr lang="en-GB" b="1">
                <a:sym typeface="Arial" charset="0"/>
              </a:rPr>
              <a:t>information security and privacy protection</a:t>
            </a:r>
          </a:p>
        </p:txBody>
      </p:sp>
    </p:spTree>
    <p:extLst>
      <p:ext uri="{BB962C8B-B14F-4D97-AF65-F5344CB8AC3E}">
        <p14:creationId xmlns:p14="http://schemas.microsoft.com/office/powerpoint/2010/main" val="34894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rgbClr val="0087BE"/>
                </a:solidFill>
              </a:rPr>
              <a:t>Status G-Cloud service portfolio </a:t>
            </a:r>
            <a:r>
              <a:rPr lang="en-GB" sz="1200">
                <a:solidFill>
                  <a:srgbClr val="5591C3"/>
                </a:solidFill>
              </a:rPr>
              <a:t>(26/11/2021) </a:t>
            </a:r>
          </a:p>
        </p:txBody>
      </p:sp>
      <p:grpSp>
        <p:nvGrpSpPr>
          <p:cNvPr id="6" name="Group 5"/>
          <p:cNvGrpSpPr/>
          <p:nvPr/>
        </p:nvGrpSpPr>
        <p:grpSpPr>
          <a:xfrm>
            <a:off x="998221" y="1188428"/>
            <a:ext cx="8967031" cy="5551190"/>
            <a:chOff x="931546" y="1283678"/>
            <a:chExt cx="8967031" cy="55511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6429634"/>
              <a:ext cx="5777657" cy="4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931546" y="1283678"/>
              <a:ext cx="8967031" cy="5161084"/>
            </a:xfrm>
            <a:prstGeom prst="rect">
              <a:avLst/>
            </a:prstGeom>
          </p:spPr>
        </p:pic>
      </p:grpSp>
    </p:spTree>
    <p:extLst>
      <p:ext uri="{BB962C8B-B14F-4D97-AF65-F5344CB8AC3E}">
        <p14:creationId xmlns:p14="http://schemas.microsoft.com/office/powerpoint/2010/main" val="3672857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Datawarehouse labor market</a:t>
            </a:r>
          </a:p>
        </p:txBody>
      </p:sp>
      <p:sp>
        <p:nvSpPr>
          <p:cNvPr id="3" name="Content Placeholder 2"/>
          <p:cNvSpPr>
            <a:spLocks noGrp="1"/>
          </p:cNvSpPr>
          <p:nvPr>
            <p:ph idx="1"/>
          </p:nvPr>
        </p:nvSpPr>
        <p:spPr/>
        <p:txBody>
          <a:bodyPr>
            <a:normAutofit/>
          </a:bodyPr>
          <a:lstStyle/>
          <a:p>
            <a:r>
              <a:rPr lang="en-GB"/>
              <a:t>created to respond effectively to data requests from research centres and public authorities</a:t>
            </a:r>
          </a:p>
          <a:p>
            <a:r>
              <a:rPr lang="en-GB"/>
              <a:t>initially created on the basis of data from social security institutions, the national register and the Bis register and completed using self-defined concepts</a:t>
            </a:r>
          </a:p>
          <a:p>
            <a:r>
              <a:rPr lang="en-GB"/>
              <a:t>put into production at the beginning of 2001</a:t>
            </a:r>
          </a:p>
          <a:p>
            <a:r>
              <a:rPr lang="en-GB"/>
              <a:t>over the years increase of the number of bodies providing data</a:t>
            </a:r>
          </a:p>
          <a:p>
            <a:pPr lvl="1"/>
            <a:r>
              <a:rPr lang="en-GB"/>
              <a:t>relevant data from all actors in the social sector</a:t>
            </a:r>
          </a:p>
          <a:p>
            <a:pPr lvl="1"/>
            <a:r>
              <a:rPr lang="en-GB"/>
              <a:t>relevant data from other actors (e.g.  FPS Finances, ADSEI, ...)</a:t>
            </a:r>
          </a:p>
          <a:p>
            <a:pPr lvl="1"/>
            <a:r>
              <a:rPr lang="en-GB"/>
              <a:t>each time after deliberation of the information security committee (ISC)</a:t>
            </a:r>
          </a:p>
          <a:p>
            <a:pPr marL="0" indent="0" eaLnBrk="1" hangingPunct="1">
              <a:buNone/>
              <a:defRPr/>
            </a:pPr>
            <a:endParaRPr lang="en-US" altLang="en-US" sz="2200" dirty="0">
              <a:solidFill>
                <a:srgbClr val="000000"/>
              </a:solidFill>
              <a:cs typeface="Arial" charset="0"/>
              <a:sym typeface="Arial" charset="0"/>
            </a:endParaRPr>
          </a:p>
          <a:p>
            <a:endParaRPr lang="fr-FR" sz="2200" dirty="0"/>
          </a:p>
          <a:p>
            <a:pPr lvl="1"/>
            <a:endParaRPr lang="fr-FR" dirty="0"/>
          </a:p>
          <a:p>
            <a:pPr lvl="1"/>
            <a:endParaRPr lang="fr-FR" dirty="0"/>
          </a:p>
          <a:p>
            <a:endParaRPr lang="en-US" sz="2200" dirty="0"/>
          </a:p>
        </p:txBody>
      </p:sp>
    </p:spTree>
    <p:extLst>
      <p:ext uri="{BB962C8B-B14F-4D97-AF65-F5344CB8AC3E}">
        <p14:creationId xmlns:p14="http://schemas.microsoft.com/office/powerpoint/2010/main" val="2181430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Datawarehouse labor market</a:t>
            </a:r>
          </a:p>
        </p:txBody>
      </p:sp>
      <p:sp>
        <p:nvSpPr>
          <p:cNvPr id="3" name="Content Placeholder 2"/>
          <p:cNvSpPr>
            <a:spLocks noGrp="1"/>
          </p:cNvSpPr>
          <p:nvPr>
            <p:ph idx="1"/>
          </p:nvPr>
        </p:nvSpPr>
        <p:spPr/>
        <p:txBody>
          <a:bodyPr/>
          <a:lstStyle/>
          <a:p>
            <a:pPr>
              <a:defRPr/>
            </a:pPr>
            <a:r>
              <a:rPr lang="en-GB"/>
              <a:t>support to bodies in charge of policy preparation and evaluation and researchers in accessing the data warehouse for their ad hoc needs</a:t>
            </a:r>
          </a:p>
          <a:p>
            <a:pPr>
              <a:defRPr/>
            </a:pPr>
            <a:r>
              <a:rPr lang="en-GB"/>
              <a:t>adoption of a standard methodology for codification and anonymisation of data</a:t>
            </a:r>
          </a:p>
          <a:p>
            <a:pPr>
              <a:defRPr/>
            </a:pPr>
            <a:r>
              <a:rPr lang="en-GB"/>
              <a:t>enlargement of the basic statistics, i.e. frequently requested statistics that are automatically created and distributed, and their consultation by using 5 web applications</a:t>
            </a:r>
          </a:p>
          <a:p>
            <a:pPr lvl="1">
              <a:defRPr/>
            </a:pPr>
            <a:r>
              <a:rPr lang="en-GB"/>
              <a:t>online statistics/local figures    </a:t>
            </a:r>
          </a:p>
          <a:p>
            <a:pPr lvl="1">
              <a:defRPr/>
            </a:pPr>
            <a:r>
              <a:rPr lang="en-GB"/>
              <a:t>online statistics/global figures  </a:t>
            </a:r>
          </a:p>
          <a:p>
            <a:pPr lvl="1">
              <a:defRPr/>
            </a:pPr>
            <a:r>
              <a:rPr lang="en-GB"/>
              <a:t>online statistics/socio-economic mobility</a:t>
            </a:r>
          </a:p>
          <a:p>
            <a:pPr lvl="1">
              <a:defRPr/>
            </a:pPr>
            <a:r>
              <a:rPr lang="en-GB"/>
              <a:t>online statistics/family composition </a:t>
            </a:r>
          </a:p>
          <a:p>
            <a:pPr lvl="1">
              <a:defRPr/>
            </a:pPr>
            <a:r>
              <a:rPr lang="en-GB"/>
              <a:t>online statistics/socio-economic mobility on the short-term </a:t>
            </a:r>
          </a:p>
          <a:p>
            <a:pPr>
              <a:defRPr/>
            </a:pPr>
            <a:r>
              <a:rPr lang="en-GB"/>
              <a:t>no content management of the data by the CBSS</a:t>
            </a:r>
          </a:p>
          <a:p>
            <a:pPr marL="0" indent="0">
              <a:buNone/>
            </a:pPr>
            <a:endParaRPr lang="en-US" dirty="0"/>
          </a:p>
        </p:txBody>
      </p:sp>
    </p:spTree>
    <p:extLst>
      <p:ext uri="{BB962C8B-B14F-4D97-AF65-F5344CB8AC3E}">
        <p14:creationId xmlns:p14="http://schemas.microsoft.com/office/powerpoint/2010/main" val="1887481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Services for employers</a:t>
            </a:r>
          </a:p>
        </p:txBody>
      </p:sp>
      <p:sp>
        <p:nvSpPr>
          <p:cNvPr id="3" name="Content Placeholder 2"/>
          <p:cNvSpPr>
            <a:spLocks noGrp="1"/>
          </p:cNvSpPr>
          <p:nvPr>
            <p:ph idx="1"/>
          </p:nvPr>
        </p:nvSpPr>
        <p:spPr/>
        <p:txBody>
          <a:bodyPr/>
          <a:lstStyle/>
          <a:p>
            <a:r>
              <a:rPr lang="en-GB"/>
              <a:t>&gt; 50 electronic services for businesses, in the form of the exchange of electronic messages from application to application, as well as in the form of 40 interconnected portal transactions </a:t>
            </a:r>
          </a:p>
          <a:p>
            <a:r>
              <a:rPr lang="en-GB"/>
              <a:t>declarations will be limited to 3 moments  </a:t>
            </a:r>
          </a:p>
          <a:p>
            <a:pPr lvl="1"/>
            <a:r>
              <a:rPr lang="en-GB"/>
              <a:t>the immediate declaration of employment and dismissal (DIMONA)</a:t>
            </a:r>
          </a:p>
          <a:p>
            <a:pPr lvl="1"/>
            <a:r>
              <a:rPr lang="en-GB"/>
              <a:t>the quarterly declaration of wage and working time data (DmfA)</a:t>
            </a:r>
          </a:p>
          <a:p>
            <a:pPr lvl="1"/>
            <a:r>
              <a:rPr lang="en-GB"/>
              <a:t>the occurrence of a social risk (DSR)</a:t>
            </a:r>
          </a:p>
          <a:p>
            <a:r>
              <a:rPr lang="en-GB"/>
              <a:t>&gt; 45 million electronic declarations by employers in 2023</a:t>
            </a:r>
          </a:p>
        </p:txBody>
      </p:sp>
    </p:spTree>
    <p:extLst>
      <p:ext uri="{BB962C8B-B14F-4D97-AF65-F5344CB8AC3E}">
        <p14:creationId xmlns:p14="http://schemas.microsoft.com/office/powerpoint/2010/main" val="3788716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Dimona</a:t>
            </a:r>
          </a:p>
        </p:txBody>
      </p:sp>
      <p:sp>
        <p:nvSpPr>
          <p:cNvPr id="3" name="Content Placeholder 2"/>
          <p:cNvSpPr>
            <a:spLocks noGrp="1"/>
          </p:cNvSpPr>
          <p:nvPr>
            <p:ph idx="1"/>
          </p:nvPr>
        </p:nvSpPr>
        <p:spPr/>
        <p:txBody>
          <a:bodyPr/>
          <a:lstStyle/>
          <a:p>
            <a:r>
              <a:rPr lang="en-GB" dirty="0"/>
              <a:t>immediate declaration of entry and exit of an employee by the employer  </a:t>
            </a:r>
          </a:p>
          <a:p>
            <a:r>
              <a:rPr lang="en-GB" dirty="0"/>
              <a:t>only electronically, 24/24 and 7/7 via</a:t>
            </a:r>
          </a:p>
          <a:p>
            <a:pPr lvl="1"/>
            <a:r>
              <a:rPr lang="en-GB" dirty="0"/>
              <a:t>the social security portal</a:t>
            </a:r>
          </a:p>
          <a:p>
            <a:pPr lvl="1"/>
            <a:r>
              <a:rPr lang="en-GB" dirty="0"/>
              <a:t>FTP/MQSeries</a:t>
            </a:r>
          </a:p>
          <a:p>
            <a:pPr lvl="1"/>
            <a:r>
              <a:rPr lang="en-GB" dirty="0"/>
              <a:t>Isabel network</a:t>
            </a:r>
          </a:p>
          <a:p>
            <a:pPr lvl="1"/>
            <a:r>
              <a:rPr lang="en-GB" dirty="0"/>
              <a:t>vocal server</a:t>
            </a:r>
          </a:p>
          <a:p>
            <a:pPr lvl="1"/>
            <a:r>
              <a:rPr lang="en-GB" dirty="0"/>
              <a:t>mobile phone</a:t>
            </a:r>
          </a:p>
          <a:p>
            <a:pPr lvl="1"/>
            <a:r>
              <a:rPr lang="en-GB" dirty="0"/>
              <a:t>Google Assistant (in test)</a:t>
            </a:r>
          </a:p>
          <a:p>
            <a:r>
              <a:rPr lang="en-GB" dirty="0"/>
              <a:t>at reception of this declaration, the employee's identity is verified so that all actors in the social sector would use a correct and uniform identification key of the employee</a:t>
            </a:r>
          </a:p>
          <a:p>
            <a:pPr marL="0" indent="0">
              <a:buNone/>
            </a:pPr>
            <a:endParaRPr lang="en-US" dirty="0"/>
          </a:p>
        </p:txBody>
      </p:sp>
    </p:spTree>
    <p:extLst>
      <p:ext uri="{BB962C8B-B14F-4D97-AF65-F5344CB8AC3E}">
        <p14:creationId xmlns:p14="http://schemas.microsoft.com/office/powerpoint/2010/main" val="3045235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DmfA</a:t>
            </a:r>
          </a:p>
        </p:txBody>
      </p:sp>
      <p:sp>
        <p:nvSpPr>
          <p:cNvPr id="3" name="Content Placeholder 2"/>
          <p:cNvSpPr>
            <a:spLocks noGrp="1"/>
          </p:cNvSpPr>
          <p:nvPr>
            <p:ph idx="1"/>
          </p:nvPr>
        </p:nvSpPr>
        <p:spPr/>
        <p:txBody>
          <a:bodyPr>
            <a:normAutofit/>
          </a:bodyPr>
          <a:lstStyle/>
          <a:p>
            <a:pPr algn="just">
              <a:defRPr/>
            </a:pPr>
            <a:r>
              <a:rPr lang="en-GB" dirty="0"/>
              <a:t>electronic declaration by the employer of his employees' wage and working time data</a:t>
            </a:r>
          </a:p>
          <a:p>
            <a:pPr algn="just">
              <a:defRPr/>
            </a:pPr>
            <a:r>
              <a:rPr lang="en-GB" dirty="0"/>
              <a:t>with multifunctional status (harmonised concepts)</a:t>
            </a:r>
          </a:p>
          <a:p>
            <a:pPr algn="just">
              <a:defRPr/>
            </a:pPr>
            <a:r>
              <a:rPr lang="en-GB" dirty="0"/>
              <a:t>the declared data are available electronically over the social security network to all social sector actors who need them to carry out their missions</a:t>
            </a:r>
          </a:p>
          <a:p>
            <a:pPr algn="just">
              <a:defRPr/>
            </a:pPr>
            <a:r>
              <a:rPr lang="en-GB" dirty="0"/>
              <a:t>this declaration can be consulted and corrected online later by the employer by means of an electronic certificate for his employees and the period in which he employed them</a:t>
            </a:r>
          </a:p>
          <a:p>
            <a:pPr marL="0" indent="0">
              <a:buNone/>
              <a:defRPr/>
            </a:pPr>
            <a:endParaRPr lang="en-US" dirty="0"/>
          </a:p>
        </p:txBody>
      </p:sp>
    </p:spTree>
    <p:extLst>
      <p:ext uri="{BB962C8B-B14F-4D97-AF65-F5344CB8AC3E}">
        <p14:creationId xmlns:p14="http://schemas.microsoft.com/office/powerpoint/2010/main" val="41609009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DSR</a:t>
            </a:r>
          </a:p>
        </p:txBody>
      </p:sp>
      <p:sp>
        <p:nvSpPr>
          <p:cNvPr id="3" name="Content Placeholder 2"/>
          <p:cNvSpPr>
            <a:spLocks noGrp="1"/>
          </p:cNvSpPr>
          <p:nvPr>
            <p:ph idx="1"/>
          </p:nvPr>
        </p:nvSpPr>
        <p:spPr/>
        <p:txBody>
          <a:bodyPr>
            <a:normAutofit/>
          </a:bodyPr>
          <a:lstStyle/>
          <a:p>
            <a:r>
              <a:rPr lang="en-GB"/>
              <a:t>data collection is limited to the information not yet available in the social security network (abolition or at least simplification of forms)</a:t>
            </a:r>
          </a:p>
          <a:p>
            <a:r>
              <a:rPr lang="en-GB"/>
              <a:t>is standardised for the sectors involved in the declaration of social risk (disability, maternity, accident at work, occupational disease, unemployment)</a:t>
            </a:r>
          </a:p>
          <a:p>
            <a:r>
              <a:rPr lang="en-GB"/>
              <a:t>the declaration can be made </a:t>
            </a:r>
          </a:p>
          <a:p>
            <a:pPr lvl="1"/>
            <a:r>
              <a:rPr lang="en-GB"/>
              <a:t>electronically (24/24 et 7/7) through</a:t>
            </a:r>
          </a:p>
          <a:p>
            <a:pPr lvl="2"/>
            <a:r>
              <a:rPr lang="en-GB"/>
              <a:t>the social security portal</a:t>
            </a:r>
          </a:p>
          <a:p>
            <a:pPr lvl="2"/>
            <a:r>
              <a:rPr lang="en-GB"/>
              <a:t>FTP/MQSeries</a:t>
            </a:r>
          </a:p>
          <a:p>
            <a:pPr lvl="2"/>
            <a:r>
              <a:rPr lang="en-GB"/>
              <a:t>the Isabel network</a:t>
            </a:r>
          </a:p>
          <a:p>
            <a:pPr lvl="1"/>
            <a:r>
              <a:rPr lang="en-GB"/>
              <a:t>on paper for some scenarios (temporarily)</a:t>
            </a:r>
          </a:p>
          <a:p>
            <a:r>
              <a:rPr lang="en-GB"/>
              <a:t>according to unambiguous instructions</a:t>
            </a:r>
          </a:p>
          <a:p>
            <a:pPr marL="0" indent="0">
              <a:lnSpc>
                <a:spcPct val="90000"/>
              </a:lnSpc>
              <a:buNone/>
              <a:defRPr/>
            </a:pPr>
            <a:endParaRPr lang="en-US" dirty="0"/>
          </a:p>
        </p:txBody>
      </p:sp>
    </p:spTree>
    <p:extLst>
      <p:ext uri="{BB962C8B-B14F-4D97-AF65-F5344CB8AC3E}">
        <p14:creationId xmlns:p14="http://schemas.microsoft.com/office/powerpoint/2010/main" val="18324542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Services for citizens </a:t>
            </a:r>
          </a:p>
        </p:txBody>
      </p:sp>
      <p:sp>
        <p:nvSpPr>
          <p:cNvPr id="3" name="Content Placeholder 2"/>
          <p:cNvSpPr>
            <a:spLocks noGrp="1"/>
          </p:cNvSpPr>
          <p:nvPr>
            <p:ph idx="1"/>
          </p:nvPr>
        </p:nvSpPr>
        <p:spPr/>
        <p:txBody>
          <a:bodyPr/>
          <a:lstStyle/>
          <a:p>
            <a:r>
              <a:rPr lang="en-GB" dirty="0"/>
              <a:t>as far as possible, citizens obtain their rights automatically by means of electronic service delivery between social sector actors  </a:t>
            </a:r>
          </a:p>
          <a:p>
            <a:r>
              <a:rPr lang="en-GB" dirty="0"/>
              <a:t>for the rights that can not be provided automatically, integrated electronic services are progressively offered through the portals of the social sector actors</a:t>
            </a:r>
          </a:p>
          <a:p>
            <a:r>
              <a:rPr lang="en-GB" dirty="0"/>
              <a:t> 29 services are operational through an integrated portal and/or mobile applications</a:t>
            </a:r>
          </a:p>
        </p:txBody>
      </p:sp>
    </p:spTree>
    <p:extLst>
      <p:ext uri="{BB962C8B-B14F-4D97-AF65-F5344CB8AC3E}">
        <p14:creationId xmlns:p14="http://schemas.microsoft.com/office/powerpoint/2010/main" val="36539186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Services for third parties - examples </a:t>
            </a:r>
          </a:p>
        </p:txBody>
      </p:sp>
      <p:sp>
        <p:nvSpPr>
          <p:cNvPr id="3" name="Content Placeholder 2"/>
          <p:cNvSpPr>
            <a:spLocks noGrp="1"/>
          </p:cNvSpPr>
          <p:nvPr>
            <p:ph idx="1"/>
          </p:nvPr>
        </p:nvSpPr>
        <p:spPr/>
        <p:txBody>
          <a:bodyPr>
            <a:normAutofit/>
          </a:bodyPr>
          <a:lstStyle/>
          <a:p>
            <a:r>
              <a:rPr lang="en-GB"/>
              <a:t>transaction for building owners on the social security portal</a:t>
            </a:r>
          </a:p>
          <a:p>
            <a:pPr lvl="1"/>
            <a:r>
              <a:rPr lang="en-GB"/>
              <a:t>electronic consultation of the fact that an employer is in order with its social security obligations and verification of the existence or non-existence of a several liability or a withholding obligation</a:t>
            </a:r>
          </a:p>
          <a:p>
            <a:r>
              <a:rPr lang="en-GB"/>
              <a:t>transactions for municipalities on the social security portal</a:t>
            </a:r>
          </a:p>
          <a:p>
            <a:pPr lvl="1"/>
            <a:r>
              <a:rPr lang="en-GB"/>
              <a:t>My Handicap and Handiweb: electronic submission of an application for disability benefits to the FPS Social Security</a:t>
            </a:r>
          </a:p>
          <a:p>
            <a:pPr lvl="1"/>
            <a:r>
              <a:rPr lang="en-GB"/>
              <a:t>E-Creabis: online consultation and, if necessary, creation of the unique social security identification number in the National Register or the CBSS registers</a:t>
            </a:r>
          </a:p>
          <a:p>
            <a:pPr lvl="1"/>
            <a:r>
              <a:rPr lang="en-GB"/>
              <a:t>electronic submission of a pension application (FPS)</a:t>
            </a:r>
          </a:p>
          <a:p>
            <a:pPr lvl="1"/>
            <a:r>
              <a:rPr lang="en-GB"/>
              <a:t>submission of a will regarding euthanasia</a:t>
            </a:r>
          </a:p>
        </p:txBody>
      </p:sp>
    </p:spTree>
    <p:extLst>
      <p:ext uri="{BB962C8B-B14F-4D97-AF65-F5344CB8AC3E}">
        <p14:creationId xmlns:p14="http://schemas.microsoft.com/office/powerpoint/2010/main" val="3864042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Services for third parties - examples</a:t>
            </a:r>
          </a:p>
        </p:txBody>
      </p:sp>
      <p:sp>
        <p:nvSpPr>
          <p:cNvPr id="3" name="Content Placeholder 2"/>
          <p:cNvSpPr>
            <a:spLocks noGrp="1"/>
          </p:cNvSpPr>
          <p:nvPr>
            <p:ph idx="1"/>
          </p:nvPr>
        </p:nvSpPr>
        <p:spPr/>
        <p:txBody>
          <a:bodyPr/>
          <a:lstStyle/>
          <a:p>
            <a:r>
              <a:rPr lang="en-GB"/>
              <a:t>transaction for bailiffs  </a:t>
            </a:r>
          </a:p>
          <a:p>
            <a:pPr lvl="1"/>
            <a:r>
              <a:rPr lang="en-GB"/>
              <a:t>fourth way - social notification: public or ministerial officials are enabled to transmit their notifications and information by electronic means</a:t>
            </a:r>
          </a:p>
          <a:p>
            <a:r>
              <a:rPr lang="en-GB"/>
              <a:t>My Handicap</a:t>
            </a:r>
          </a:p>
          <a:p>
            <a:pPr lvl="1"/>
            <a:r>
              <a:rPr lang="en-GB"/>
              <a:t>the competent persons for persons with disabilities can submit a request for a citizen and consult the file of a person with disabilities</a:t>
            </a:r>
          </a:p>
          <a:p>
            <a:r>
              <a:rPr lang="en-GB"/>
              <a:t>Limosa</a:t>
            </a:r>
          </a:p>
          <a:p>
            <a:pPr lvl="1"/>
            <a:r>
              <a:rPr lang="en-GB"/>
              <a:t>multifunctional and unique declaration of all activities of foreign workers, self-employed persons or trainees on Belgian territory</a:t>
            </a:r>
          </a:p>
        </p:txBody>
      </p:sp>
    </p:spTree>
    <p:extLst>
      <p:ext uri="{BB962C8B-B14F-4D97-AF65-F5344CB8AC3E}">
        <p14:creationId xmlns:p14="http://schemas.microsoft.com/office/powerpoint/2010/main" val="18853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Crossroads Bank model / common principles</a:t>
            </a:r>
          </a:p>
        </p:txBody>
      </p:sp>
      <p:sp>
        <p:nvSpPr>
          <p:cNvPr id="3" name="Content Placeholder 2"/>
          <p:cNvSpPr>
            <a:spLocks noGrp="1"/>
          </p:cNvSpPr>
          <p:nvPr>
            <p:ph idx="1"/>
          </p:nvPr>
        </p:nvSpPr>
        <p:spPr/>
        <p:txBody>
          <a:bodyPr>
            <a:normAutofit lnSpcReduction="10000"/>
          </a:bodyPr>
          <a:lstStyle/>
          <a:p>
            <a:r>
              <a:rPr lang="en-GB" sz="2200" b="1" dirty="0"/>
              <a:t>information modelling</a:t>
            </a:r>
          </a:p>
          <a:p>
            <a:pPr lvl="1"/>
            <a:r>
              <a:rPr lang="en-GB" sz="1900" dirty="0"/>
              <a:t>in a way that is as close as possible to reality</a:t>
            </a:r>
          </a:p>
          <a:p>
            <a:pPr lvl="1"/>
            <a:r>
              <a:rPr lang="en-GB" sz="1900" dirty="0"/>
              <a:t>so that it can be used in a multifunctional way</a:t>
            </a:r>
          </a:p>
          <a:p>
            <a:pPr lvl="1"/>
            <a:r>
              <a:rPr lang="en-GB" sz="1900" dirty="0"/>
              <a:t>which considers as far as possible the expected needs for use of the information</a:t>
            </a:r>
          </a:p>
          <a:p>
            <a:pPr lvl="1"/>
            <a:r>
              <a:rPr lang="en-GB" sz="1900" dirty="0"/>
              <a:t>can be flexibly extended and adapted if reality or usage needs change (reduce or increase)</a:t>
            </a:r>
          </a:p>
          <a:p>
            <a:pPr lvl="1"/>
            <a:endParaRPr lang="nl-NL" sz="500" dirty="0"/>
          </a:p>
          <a:p>
            <a:r>
              <a:rPr lang="en-GB" sz="2200" b="1" dirty="0"/>
              <a:t>one-time collection of factual information from citizens and companies in coordination between all actors</a:t>
            </a:r>
          </a:p>
          <a:p>
            <a:pPr lvl="1"/>
            <a:r>
              <a:rPr lang="en-GB" sz="1900" dirty="0"/>
              <a:t>information is only collected for well-defined purposes and in a proportional way to these purposes</a:t>
            </a:r>
          </a:p>
          <a:p>
            <a:pPr lvl="1"/>
            <a:r>
              <a:rPr lang="en-GB" sz="1900" dirty="0"/>
              <a:t>all information is collected once, as close as possible to the authentic source </a:t>
            </a:r>
          </a:p>
          <a:p>
            <a:pPr lvl="1"/>
            <a:r>
              <a:rPr lang="en-GB" sz="1900" dirty="0"/>
              <a:t>through a channel chosen by the citizens and companies</a:t>
            </a:r>
          </a:p>
          <a:p>
            <a:pPr lvl="1"/>
            <a:r>
              <a:rPr lang="en-GB" sz="1900" dirty="0"/>
              <a:t>preferably by electronic means and with uniform basic services </a:t>
            </a:r>
          </a:p>
          <a:p>
            <a:pPr lvl="1"/>
            <a:r>
              <a:rPr lang="en-GB" sz="1900" dirty="0"/>
              <a:t>with the possibility of quality control by the person from whom the information is collected prior to the transfer of information</a:t>
            </a:r>
          </a:p>
          <a:p>
            <a:endParaRPr lang="nl-BE" dirty="0"/>
          </a:p>
          <a:p>
            <a:endParaRPr lang="fr-FR" dirty="0">
              <a:latin typeface="Calibri" panose="020F0502020204030204" pitchFamily="34" charset="0"/>
            </a:endParaRPr>
          </a:p>
        </p:txBody>
      </p:sp>
    </p:spTree>
    <p:extLst>
      <p:ext uri="{BB962C8B-B14F-4D97-AF65-F5344CB8AC3E}">
        <p14:creationId xmlns:p14="http://schemas.microsoft.com/office/powerpoint/2010/main" val="42687428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Social security portal</a:t>
            </a:r>
          </a:p>
        </p:txBody>
      </p:sp>
      <p:sp>
        <p:nvSpPr>
          <p:cNvPr id="3" name="Content Placeholder 2"/>
          <p:cNvSpPr>
            <a:spLocks noGrp="1"/>
          </p:cNvSpPr>
          <p:nvPr>
            <p:ph idx="1"/>
          </p:nvPr>
        </p:nvSpPr>
        <p:spPr/>
        <p:txBody>
          <a:bodyPr>
            <a:normAutofit/>
          </a:bodyPr>
          <a:lstStyle/>
          <a:p>
            <a:r>
              <a:rPr lang="en-GB"/>
              <a:t>access point to all social security information and online services</a:t>
            </a:r>
          </a:p>
          <a:p>
            <a:r>
              <a:rPr lang="en-GB"/>
              <a:t>1 international component + 3 target groups  </a:t>
            </a:r>
          </a:p>
          <a:p>
            <a:pPr lvl="1"/>
            <a:r>
              <a:rPr lang="en-GB"/>
              <a:t>citizens</a:t>
            </a:r>
          </a:p>
          <a:p>
            <a:pPr lvl="1"/>
            <a:r>
              <a:rPr lang="en-GB"/>
              <a:t>companies (employers, self-employed, mandate holders, social service providers, trustees, companies working with contractors, etc.)</a:t>
            </a:r>
          </a:p>
          <a:p>
            <a:pPr lvl="1"/>
            <a:r>
              <a:rPr lang="en-GB"/>
              <a:t>civil servants and other social security professionals</a:t>
            </a:r>
          </a:p>
          <a:p>
            <a:r>
              <a:rPr lang="en-GB"/>
              <a:t>the portal provides an overview of the aims of each online service and the level of security required to access it</a:t>
            </a:r>
          </a:p>
          <a:p>
            <a:r>
              <a:rPr lang="en-GB"/>
              <a:t>the CBSS is playing the role of driving force in its development and ensuring the coordination of the informational component</a:t>
            </a:r>
          </a:p>
          <a:p>
            <a:pPr marL="0" indent="0">
              <a:buNone/>
            </a:pPr>
            <a:endParaRPr lang="en-US" dirty="0"/>
          </a:p>
        </p:txBody>
      </p:sp>
    </p:spTree>
    <p:extLst>
      <p:ext uri="{BB962C8B-B14F-4D97-AF65-F5344CB8AC3E}">
        <p14:creationId xmlns:p14="http://schemas.microsoft.com/office/powerpoint/2010/main" val="33225684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7. Conclusion</a:t>
              </a:r>
            </a:p>
          </p:txBody>
        </p:sp>
      </p:grpSp>
    </p:spTree>
    <p:extLst>
      <p:ext uri="{BB962C8B-B14F-4D97-AF65-F5344CB8AC3E}">
        <p14:creationId xmlns:p14="http://schemas.microsoft.com/office/powerpoint/2010/main" val="113589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Achieved benefits </a:t>
            </a:r>
          </a:p>
        </p:txBody>
      </p:sp>
      <p:sp>
        <p:nvSpPr>
          <p:cNvPr id="3" name="Content Placeholder 2"/>
          <p:cNvSpPr>
            <a:spLocks noGrp="1"/>
          </p:cNvSpPr>
          <p:nvPr>
            <p:ph idx="1"/>
          </p:nvPr>
        </p:nvSpPr>
        <p:spPr>
          <a:xfrm>
            <a:off x="838200" y="1718044"/>
            <a:ext cx="10515600" cy="4568455"/>
          </a:xfrm>
        </p:spPr>
        <p:txBody>
          <a:bodyPr>
            <a:normAutofit/>
          </a:bodyPr>
          <a:lstStyle/>
          <a:p>
            <a:r>
              <a:rPr lang="en-GB" dirty="0"/>
              <a:t>increased efficiency </a:t>
            </a:r>
          </a:p>
          <a:p>
            <a:pPr lvl="1"/>
            <a:r>
              <a:rPr lang="en-GB" dirty="0"/>
              <a:t>reduced burdens and costs, e.g.</a:t>
            </a:r>
          </a:p>
          <a:p>
            <a:pPr lvl="2"/>
            <a:r>
              <a:rPr lang="en-GB" dirty="0"/>
              <a:t>one-time collection of information using harmonised concepts and instructions </a:t>
            </a:r>
          </a:p>
          <a:p>
            <a:pPr lvl="2"/>
            <a:r>
              <a:rPr lang="en-GB" dirty="0"/>
              <a:t>as much as possible electronic exchange of data from application to application, without manual re-entry</a:t>
            </a:r>
          </a:p>
          <a:p>
            <a:pPr lvl="2"/>
            <a:r>
              <a:rPr lang="en-GB" dirty="0"/>
              <a:t>distribution of tasks concerning information management and validation</a:t>
            </a:r>
          </a:p>
          <a:p>
            <a:pPr lvl="2"/>
            <a:r>
              <a:rPr lang="en-GB" dirty="0"/>
              <a:t>fewer unnecessary contacts afterwards  </a:t>
            </a:r>
          </a:p>
          <a:p>
            <a:pPr lvl="2"/>
            <a:r>
              <a:rPr lang="en-GB" dirty="0"/>
              <a:t>cooperation on application development (assembly engineering) through availability of reusable services and components</a:t>
            </a:r>
          </a:p>
          <a:p>
            <a:pPr lvl="1"/>
            <a:r>
              <a:rPr lang="en-GB" dirty="0"/>
              <a:t>more services for the same total cost, e.g. </a:t>
            </a:r>
          </a:p>
          <a:p>
            <a:pPr lvl="2"/>
            <a:r>
              <a:rPr lang="en-GB" dirty="0"/>
              <a:t>all services available at any time, from any place and via any device</a:t>
            </a:r>
          </a:p>
          <a:p>
            <a:pPr lvl="2"/>
            <a:r>
              <a:rPr lang="en-GB" dirty="0"/>
              <a:t>integrated services</a:t>
            </a:r>
          </a:p>
          <a:p>
            <a:pPr lvl="1"/>
            <a:r>
              <a:rPr lang="en-GB" dirty="0"/>
              <a:t>faster service delivery</a:t>
            </a:r>
          </a:p>
          <a:p>
            <a:pPr lvl="2"/>
            <a:r>
              <a:rPr lang="en-GB" dirty="0"/>
              <a:t>reduction of travel and waiting time  </a:t>
            </a:r>
          </a:p>
          <a:p>
            <a:pPr lvl="2"/>
            <a:r>
              <a:rPr lang="en-GB" dirty="0"/>
              <a:t>direct interaction with the competent service</a:t>
            </a:r>
          </a:p>
          <a:p>
            <a:pPr lvl="2"/>
            <a:r>
              <a:rPr lang="en-GB" dirty="0"/>
              <a:t>real time feedback for the user </a:t>
            </a:r>
          </a:p>
          <a:p>
            <a:pPr lvl="1"/>
            <a:endParaRPr lang="en-US" dirty="0"/>
          </a:p>
        </p:txBody>
      </p:sp>
    </p:spTree>
    <p:extLst>
      <p:ext uri="{BB962C8B-B14F-4D97-AF65-F5344CB8AC3E}">
        <p14:creationId xmlns:p14="http://schemas.microsoft.com/office/powerpoint/2010/main" val="4024578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Achieved benefits</a:t>
            </a:r>
          </a:p>
        </p:txBody>
      </p:sp>
      <p:sp>
        <p:nvSpPr>
          <p:cNvPr id="3" name="Content Placeholder 2"/>
          <p:cNvSpPr>
            <a:spLocks noGrp="1"/>
          </p:cNvSpPr>
          <p:nvPr>
            <p:ph idx="1"/>
          </p:nvPr>
        </p:nvSpPr>
        <p:spPr/>
        <p:txBody>
          <a:bodyPr>
            <a:normAutofit/>
          </a:bodyPr>
          <a:lstStyle/>
          <a:p>
            <a:r>
              <a:rPr lang="en-GB"/>
              <a:t>effectiveness gains</a:t>
            </a:r>
          </a:p>
          <a:p>
            <a:pPr lvl="1"/>
            <a:r>
              <a:rPr lang="en-GB"/>
              <a:t>better quality of service delivery, e.g.  </a:t>
            </a:r>
          </a:p>
          <a:p>
            <a:pPr lvl="2"/>
            <a:r>
              <a:rPr lang="en-GB"/>
              <a:t>more accurate services  </a:t>
            </a:r>
          </a:p>
          <a:p>
            <a:pPr lvl="2"/>
            <a:r>
              <a:rPr lang="en-GB"/>
              <a:t>more personalised services </a:t>
            </a:r>
          </a:p>
          <a:p>
            <a:pPr lvl="2"/>
            <a:r>
              <a:rPr lang="en-GB"/>
              <a:t>more transparent services</a:t>
            </a:r>
          </a:p>
          <a:p>
            <a:pPr lvl="2"/>
            <a:r>
              <a:rPr lang="en-GB"/>
              <a:t>more secure service delivery with better protection of privacy </a:t>
            </a:r>
          </a:p>
          <a:p>
            <a:pPr lvl="2"/>
            <a:r>
              <a:rPr lang="en-GB"/>
              <a:t>possibility for the user to perform quality control of the service delivery process, e.g. through the possibility of electronic consultation of the status of the service delivery process</a:t>
            </a:r>
          </a:p>
          <a:p>
            <a:pPr lvl="1"/>
            <a:r>
              <a:rPr lang="en-GB"/>
              <a:t>less fraud possibilities </a:t>
            </a:r>
          </a:p>
          <a:p>
            <a:pPr lvl="1"/>
            <a:r>
              <a:rPr lang="en-GB"/>
              <a:t>new types of services, e.g. </a:t>
            </a:r>
          </a:p>
          <a:p>
            <a:pPr lvl="2"/>
            <a:r>
              <a:rPr lang="en-GB"/>
              <a:t>as far as possible automatic granting of rights</a:t>
            </a:r>
          </a:p>
          <a:p>
            <a:pPr lvl="2"/>
            <a:r>
              <a:rPr lang="en-GB"/>
              <a:t>automatic information on possible rights, which cannot be granted automatically  </a:t>
            </a:r>
          </a:p>
          <a:p>
            <a:pPr lvl="2"/>
            <a:r>
              <a:rPr lang="en-GB"/>
              <a:t>active search for non-take-up of some rights via data warehousing techniques</a:t>
            </a:r>
          </a:p>
          <a:p>
            <a:pPr lvl="2"/>
            <a:r>
              <a:rPr lang="en-GB"/>
              <a:t>direct control on own data</a:t>
            </a:r>
          </a:p>
          <a:p>
            <a:pPr lvl="2"/>
            <a:r>
              <a:rPr lang="en-GB"/>
              <a:t>personalized simulation environments</a:t>
            </a:r>
          </a:p>
          <a:p>
            <a:pPr lvl="1"/>
            <a:endParaRPr lang="en-US" dirty="0"/>
          </a:p>
        </p:txBody>
      </p:sp>
    </p:spTree>
    <p:extLst>
      <p:ext uri="{BB962C8B-B14F-4D97-AF65-F5344CB8AC3E}">
        <p14:creationId xmlns:p14="http://schemas.microsoft.com/office/powerpoint/2010/main" val="21873923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Critical success factors</a:t>
            </a:r>
          </a:p>
        </p:txBody>
      </p:sp>
      <p:sp>
        <p:nvSpPr>
          <p:cNvPr id="15" name="Hexagon 14"/>
          <p:cNvSpPr>
            <a:spLocks noChangeAspect="1"/>
          </p:cNvSpPr>
          <p:nvPr/>
        </p:nvSpPr>
        <p:spPr>
          <a:xfrm>
            <a:off x="2603777" y="2225441"/>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cooperation with confidence</a:t>
            </a:r>
          </a:p>
        </p:txBody>
      </p:sp>
      <p:sp>
        <p:nvSpPr>
          <p:cNvPr id="16" name="Hexagon 15"/>
          <p:cNvSpPr>
            <a:spLocks noChangeAspect="1"/>
          </p:cNvSpPr>
          <p:nvPr/>
        </p:nvSpPr>
        <p:spPr>
          <a:xfrm>
            <a:off x="4114800" y="2998098"/>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active search for synergies</a:t>
            </a:r>
          </a:p>
        </p:txBody>
      </p:sp>
      <p:sp>
        <p:nvSpPr>
          <p:cNvPr id="17" name="Hexagon 16"/>
          <p:cNvSpPr>
            <a:spLocks noChangeAspect="1"/>
          </p:cNvSpPr>
          <p:nvPr/>
        </p:nvSpPr>
        <p:spPr>
          <a:xfrm>
            <a:off x="2592348" y="373402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compliance with basic principles</a:t>
            </a:r>
          </a:p>
        </p:txBody>
      </p:sp>
      <p:sp>
        <p:nvSpPr>
          <p:cNvPr id="18" name="Hexagon 17"/>
          <p:cNvSpPr>
            <a:spLocks noChangeAspect="1"/>
          </p:cNvSpPr>
          <p:nvPr/>
        </p:nvSpPr>
        <p:spPr>
          <a:xfrm>
            <a:off x="4114800" y="4509120"/>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solid ICT architecture</a:t>
            </a:r>
          </a:p>
        </p:txBody>
      </p:sp>
      <p:sp>
        <p:nvSpPr>
          <p:cNvPr id="19" name="Hexagon 18"/>
          <p:cNvSpPr>
            <a:spLocks noChangeAspect="1"/>
          </p:cNvSpPr>
          <p:nvPr/>
        </p:nvSpPr>
        <p:spPr>
          <a:xfrm>
            <a:off x="5637252" y="374545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latin typeface="Calibri Light" panose="020F0302020204030204" pitchFamily="34" charset="0"/>
              </a:rPr>
              <a:t>focus on </a:t>
            </a:r>
          </a:p>
          <a:p>
            <a:pPr algn="ctr"/>
            <a:r>
              <a:rPr lang="en-GB" sz="1600" dirty="0">
                <a:latin typeface="Calibri Light" panose="020F0302020204030204" pitchFamily="34" charset="0"/>
              </a:rPr>
              <a:t>key tasks</a:t>
            </a:r>
          </a:p>
        </p:txBody>
      </p:sp>
      <p:sp>
        <p:nvSpPr>
          <p:cNvPr id="20" name="Hexagon 19"/>
          <p:cNvSpPr>
            <a:spLocks noChangeAspect="1"/>
          </p:cNvSpPr>
          <p:nvPr/>
        </p:nvSpPr>
        <p:spPr>
          <a:xfrm>
            <a:off x="5614392" y="2225442"/>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latin typeface="Calibri Light" panose="020F0302020204030204" pitchFamily="34" charset="0"/>
              </a:rPr>
              <a:t>chain</a:t>
            </a:r>
          </a:p>
          <a:p>
            <a:pPr algn="ctr"/>
            <a:r>
              <a:rPr lang="en-GB" sz="1600" dirty="0">
                <a:latin typeface="Calibri Light" panose="020F0302020204030204" pitchFamily="34" charset="0"/>
              </a:rPr>
              <a:t>process</a:t>
            </a:r>
          </a:p>
          <a:p>
            <a:pPr algn="ctr"/>
            <a:r>
              <a:rPr lang="en-GB" sz="1600" dirty="0">
                <a:latin typeface="Calibri Light" panose="020F0302020204030204" pitchFamily="34" charset="0"/>
              </a:rPr>
              <a:t>optimisation </a:t>
            </a:r>
          </a:p>
        </p:txBody>
      </p:sp>
      <p:sp>
        <p:nvSpPr>
          <p:cNvPr id="21" name="Hexagon 20"/>
          <p:cNvSpPr>
            <a:spLocks noChangeAspect="1"/>
          </p:cNvSpPr>
          <p:nvPr/>
        </p:nvSpPr>
        <p:spPr>
          <a:xfrm>
            <a:off x="7130058" y="2975238"/>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latin typeface="Calibri Light" panose="020F0302020204030204" pitchFamily="34" charset="0"/>
              </a:rPr>
              <a:t>agile development and training  </a:t>
            </a:r>
          </a:p>
        </p:txBody>
      </p:sp>
      <p:sp>
        <p:nvSpPr>
          <p:cNvPr id="22" name="Hexagon 21"/>
          <p:cNvSpPr>
            <a:spLocks noChangeAspect="1"/>
          </p:cNvSpPr>
          <p:nvPr/>
        </p:nvSpPr>
        <p:spPr>
          <a:xfrm>
            <a:off x="7130058" y="1459721"/>
            <a:ext cx="1829646"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balance stability – change </a:t>
            </a:r>
          </a:p>
        </p:txBody>
      </p:sp>
      <p:sp>
        <p:nvSpPr>
          <p:cNvPr id="23" name="Hexagon 22"/>
          <p:cNvSpPr>
            <a:spLocks noChangeAspect="1"/>
          </p:cNvSpPr>
          <p:nvPr/>
        </p:nvSpPr>
        <p:spPr>
          <a:xfrm>
            <a:off x="4106333" y="1493589"/>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focus on added value</a:t>
            </a:r>
          </a:p>
        </p:txBody>
      </p:sp>
      <p:sp>
        <p:nvSpPr>
          <p:cNvPr id="24" name="Hexagon 23"/>
          <p:cNvSpPr>
            <a:spLocks noChangeAspect="1"/>
          </p:cNvSpPr>
          <p:nvPr/>
        </p:nvSpPr>
        <p:spPr>
          <a:xfrm>
            <a:off x="7159704" y="4490755"/>
            <a:ext cx="1800000" cy="1440000"/>
          </a:xfrm>
          <a:prstGeom prst="hexagon">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a:latin typeface="Calibri Light" panose="020F0302020204030204" pitchFamily="34" charset="0"/>
              </a:rPr>
              <a:t>GDPR</a:t>
            </a:r>
          </a:p>
        </p:txBody>
      </p:sp>
    </p:spTree>
    <p:extLst>
      <p:ext uri="{BB962C8B-B14F-4D97-AF65-F5344CB8AC3E}">
        <p14:creationId xmlns:p14="http://schemas.microsoft.com/office/powerpoint/2010/main" val="41110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More information</a:t>
            </a:r>
          </a:p>
        </p:txBody>
      </p:sp>
      <p:sp>
        <p:nvSpPr>
          <p:cNvPr id="3" name="Content Placeholder 2"/>
          <p:cNvSpPr>
            <a:spLocks noGrp="1"/>
          </p:cNvSpPr>
          <p:nvPr>
            <p:ph idx="1"/>
          </p:nvPr>
        </p:nvSpPr>
        <p:spPr/>
        <p:txBody>
          <a:bodyPr>
            <a:normAutofit lnSpcReduction="10000"/>
          </a:bodyPr>
          <a:lstStyle/>
          <a:p>
            <a:r>
              <a:rPr lang="en-GB" dirty="0"/>
              <a:t>website CBSS</a:t>
            </a:r>
          </a:p>
          <a:p>
            <a:pPr>
              <a:buFont typeface="Wingdings" panose="05000000000000000000" pitchFamily="2" charset="2"/>
              <a:buChar char="à"/>
            </a:pPr>
            <a:r>
              <a:rPr lang="en-GB" dirty="0"/>
              <a:t> </a:t>
            </a:r>
            <a:r>
              <a:rPr lang="en-GB" dirty="0">
                <a:hlinkClick r:id="rId2"/>
              </a:rPr>
              <a:t>https://www.ksz-bcss.fgov.be</a:t>
            </a:r>
          </a:p>
          <a:p>
            <a:pPr marL="0" indent="0">
              <a:buNone/>
            </a:pPr>
            <a:endParaRPr lang="en-US" dirty="0"/>
          </a:p>
          <a:p>
            <a:r>
              <a:rPr lang="en-GB" dirty="0"/>
              <a:t>website </a:t>
            </a:r>
            <a:r>
              <a:rPr lang="en-GB" dirty="0" err="1"/>
              <a:t>MyBEnefits</a:t>
            </a:r>
            <a:endParaRPr lang="en-GB" dirty="0"/>
          </a:p>
          <a:p>
            <a:pPr marL="0" indent="0">
              <a:buNone/>
            </a:pPr>
            <a:r>
              <a:rPr lang="en-GB" dirty="0">
                <a:sym typeface="Wingdings" panose="05000000000000000000" pitchFamily="2" charset="2"/>
              </a:rPr>
              <a:t></a:t>
            </a:r>
            <a:r>
              <a:rPr lang="en-GB" dirty="0"/>
              <a:t> </a:t>
            </a:r>
            <a:r>
              <a:rPr lang="en-GB" dirty="0">
                <a:hlinkClick r:id="rId3"/>
              </a:rPr>
              <a:t>https://mybenefits.fgov.be</a:t>
            </a:r>
          </a:p>
          <a:p>
            <a:endParaRPr lang="en-US" dirty="0"/>
          </a:p>
          <a:p>
            <a:r>
              <a:rPr lang="en-GB" dirty="0"/>
              <a:t>website Datawarehouse </a:t>
            </a:r>
            <a:r>
              <a:rPr lang="en-GB" dirty="0" err="1"/>
              <a:t>arbeidsmarkt</a:t>
            </a:r>
            <a:r>
              <a:rPr lang="en-GB" dirty="0"/>
              <a:t> </a:t>
            </a:r>
            <a:r>
              <a:rPr lang="en-GB" dirty="0" err="1"/>
              <a:t>en</a:t>
            </a:r>
            <a:r>
              <a:rPr lang="en-GB" dirty="0"/>
              <a:t> </a:t>
            </a:r>
            <a:r>
              <a:rPr lang="en-GB" dirty="0" err="1"/>
              <a:t>sociale</a:t>
            </a:r>
            <a:r>
              <a:rPr lang="en-GB" dirty="0"/>
              <a:t> </a:t>
            </a:r>
            <a:r>
              <a:rPr lang="en-GB" dirty="0" err="1"/>
              <a:t>bescherming</a:t>
            </a:r>
            <a:r>
              <a:rPr lang="en-GB" dirty="0"/>
              <a:t> </a:t>
            </a:r>
          </a:p>
          <a:p>
            <a:pPr marL="0" indent="0">
              <a:buNone/>
            </a:pPr>
            <a:r>
              <a:rPr lang="en-GB" dirty="0">
                <a:sym typeface="Wingdings" panose="05000000000000000000" pitchFamily="2" charset="2"/>
              </a:rPr>
              <a:t></a:t>
            </a:r>
            <a:r>
              <a:rPr lang="en-GB" dirty="0"/>
              <a:t> </a:t>
            </a:r>
            <a:r>
              <a:rPr lang="en-GB" dirty="0">
                <a:hlinkClick r:id="rId4"/>
              </a:rPr>
              <a:t>https://www.ksz-bcss.fgov.be/fr/dwh/homepage</a:t>
            </a:r>
          </a:p>
          <a:p>
            <a:endParaRPr lang="en-US" dirty="0"/>
          </a:p>
          <a:p>
            <a:r>
              <a:rPr lang="en-GB" dirty="0"/>
              <a:t>social security portal</a:t>
            </a:r>
          </a:p>
          <a:p>
            <a:pPr marL="0" indent="0">
              <a:buNone/>
            </a:pPr>
            <a:r>
              <a:rPr lang="en-GB" dirty="0">
                <a:sym typeface="Wingdings" panose="05000000000000000000" pitchFamily="2" charset="2"/>
              </a:rPr>
              <a:t></a:t>
            </a:r>
            <a:r>
              <a:rPr lang="en-GB" dirty="0"/>
              <a:t> </a:t>
            </a:r>
            <a:r>
              <a:rPr lang="en-GB" dirty="0">
                <a:hlinkClick r:id="rId5"/>
              </a:rPr>
              <a:t>https://www.socialsecurity.be</a:t>
            </a:r>
          </a:p>
          <a:p>
            <a:endParaRPr lang="en-US" dirty="0">
              <a:sym typeface="Wingdings" panose="05000000000000000000" pitchFamily="2" charset="2"/>
            </a:endParaRPr>
          </a:p>
          <a:p>
            <a:endParaRPr lang="en-US" dirty="0"/>
          </a:p>
          <a:p>
            <a:endParaRPr lang="en-US" dirty="0"/>
          </a:p>
        </p:txBody>
      </p:sp>
    </p:spTree>
    <p:extLst>
      <p:ext uri="{BB962C8B-B14F-4D97-AF65-F5344CB8AC3E}">
        <p14:creationId xmlns:p14="http://schemas.microsoft.com/office/powerpoint/2010/main" val="2202531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Abbreviations</a:t>
            </a:r>
          </a:p>
        </p:txBody>
      </p:sp>
      <p:sp>
        <p:nvSpPr>
          <p:cNvPr id="3" name="Content Placeholder 2"/>
          <p:cNvSpPr>
            <a:spLocks noGrp="1"/>
          </p:cNvSpPr>
          <p:nvPr>
            <p:ph idx="1"/>
          </p:nvPr>
        </p:nvSpPr>
        <p:spPr>
          <a:xfrm>
            <a:off x="838200" y="1523485"/>
            <a:ext cx="10515600" cy="4351338"/>
          </a:xfrm>
        </p:spPr>
        <p:txBody>
          <a:bodyPr>
            <a:noAutofit/>
          </a:bodyPr>
          <a:lstStyle/>
          <a:p>
            <a:pPr>
              <a:lnSpc>
                <a:spcPct val="100000"/>
              </a:lnSpc>
              <a:spcBef>
                <a:spcPts val="0"/>
              </a:spcBef>
            </a:pPr>
            <a:r>
              <a:rPr lang="en-GB" sz="1600" dirty="0">
                <a:ea typeface="Calibri" panose="020F0502020204030204" pitchFamily="34" charset="0"/>
              </a:rPr>
              <a:t>APA </a:t>
            </a:r>
            <a:r>
              <a:rPr lang="en-GB" sz="1600" dirty="0"/>
              <a:t>- allowance for assistance to the elderly </a:t>
            </a:r>
          </a:p>
          <a:p>
            <a:pPr>
              <a:lnSpc>
                <a:spcPct val="100000"/>
              </a:lnSpc>
              <a:spcBef>
                <a:spcPts val="0"/>
              </a:spcBef>
            </a:pPr>
            <a:r>
              <a:rPr lang="en-GB" sz="1600" dirty="0">
                <a:ea typeface="Calibri" panose="020F0502020204030204" pitchFamily="34" charset="0"/>
              </a:rPr>
              <a:t>ARR - </a:t>
            </a:r>
            <a:r>
              <a:rPr lang="en-GB" sz="1600" dirty="0"/>
              <a:t>income replacement allowance </a:t>
            </a:r>
          </a:p>
          <a:p>
            <a:pPr>
              <a:lnSpc>
                <a:spcPct val="100000"/>
              </a:lnSpc>
              <a:spcBef>
                <a:spcPts val="0"/>
              </a:spcBef>
              <a:spcAft>
                <a:spcPts val="0"/>
              </a:spcAft>
            </a:pPr>
            <a:r>
              <a:rPr lang="en-GB" sz="1600" dirty="0">
                <a:ea typeface="Calibri" panose="020F0502020204030204" pitchFamily="34" charset="0"/>
              </a:rPr>
              <a:t>DUNIA - </a:t>
            </a:r>
            <a:r>
              <a:rPr lang="en-GB" sz="1600" dirty="0" err="1">
                <a:ea typeface="Calibri" panose="020F0502020204030204" pitchFamily="34" charset="0"/>
              </a:rPr>
              <a:t>déclaration</a:t>
            </a:r>
            <a:r>
              <a:rPr lang="en-GB" sz="1600" dirty="0">
                <a:ea typeface="Calibri" panose="020F0502020204030204" pitchFamily="34" charset="0"/>
              </a:rPr>
              <a:t> </a:t>
            </a:r>
            <a:r>
              <a:rPr lang="en-GB" sz="1600" dirty="0" err="1">
                <a:ea typeface="Calibri" panose="020F0502020204030204" pitchFamily="34" charset="0"/>
              </a:rPr>
              <a:t>uniforme</a:t>
            </a:r>
            <a:r>
              <a:rPr lang="en-GB" sz="1600" dirty="0">
                <a:ea typeface="Calibri" panose="020F0502020204030204" pitchFamily="34" charset="0"/>
              </a:rPr>
              <a:t> – </a:t>
            </a:r>
            <a:r>
              <a:rPr lang="en-GB" sz="1600" dirty="0" err="1">
                <a:ea typeface="Calibri" panose="020F0502020204030204" pitchFamily="34" charset="0"/>
              </a:rPr>
              <a:t>uniforme</a:t>
            </a:r>
            <a:r>
              <a:rPr lang="en-GB" sz="1600" dirty="0">
                <a:ea typeface="Calibri" panose="020F0502020204030204" pitchFamily="34" charset="0"/>
              </a:rPr>
              <a:t> </a:t>
            </a:r>
            <a:r>
              <a:rPr lang="en-GB" sz="1600" dirty="0" err="1">
                <a:ea typeface="Calibri" panose="020F0502020204030204" pitchFamily="34" charset="0"/>
              </a:rPr>
              <a:t>aangifte</a:t>
            </a:r>
            <a:endParaRPr lang="en-GB" sz="1600" dirty="0">
              <a:ea typeface="Calibri" panose="020F0502020204030204" pitchFamily="34" charset="0"/>
            </a:endParaRPr>
          </a:p>
          <a:p>
            <a:pPr>
              <a:lnSpc>
                <a:spcPct val="100000"/>
              </a:lnSpc>
              <a:spcBef>
                <a:spcPts val="0"/>
              </a:spcBef>
            </a:pPr>
            <a:r>
              <a:rPr lang="en-GB" sz="1600" dirty="0">
                <a:ea typeface="Calibri" panose="020F0502020204030204" pitchFamily="34" charset="0"/>
              </a:rPr>
              <a:t>GDPR – General data protection regulation</a:t>
            </a:r>
          </a:p>
          <a:p>
            <a:pPr>
              <a:lnSpc>
                <a:spcPct val="100000"/>
              </a:lnSpc>
              <a:spcBef>
                <a:spcPts val="0"/>
              </a:spcBef>
              <a:spcAft>
                <a:spcPts val="0"/>
              </a:spcAft>
            </a:pPr>
            <a:r>
              <a:rPr lang="en-GB" sz="1600" dirty="0">
                <a:ea typeface="Calibri" panose="020F0502020204030204" pitchFamily="34" charset="0"/>
              </a:rPr>
              <a:t>GEB - </a:t>
            </a:r>
            <a:r>
              <a:rPr lang="en-GB" sz="1600" dirty="0" err="1">
                <a:ea typeface="Calibri" panose="020F0502020204030204" pitchFamily="34" charset="0"/>
              </a:rPr>
              <a:t>gegevensbeschermingseffectbeoordeling</a:t>
            </a:r>
            <a:r>
              <a:rPr lang="en-GB" sz="1600" dirty="0">
                <a:ea typeface="Calibri" panose="020F0502020204030204" pitchFamily="34" charset="0"/>
              </a:rPr>
              <a:t> </a:t>
            </a:r>
          </a:p>
          <a:p>
            <a:pPr>
              <a:lnSpc>
                <a:spcPct val="100000"/>
              </a:lnSpc>
              <a:spcBef>
                <a:spcPts val="0"/>
              </a:spcBef>
              <a:spcAft>
                <a:spcPts val="0"/>
              </a:spcAft>
            </a:pPr>
            <a:r>
              <a:rPr lang="en-GB" sz="1600" dirty="0">
                <a:ea typeface="Calibri" panose="020F0502020204030204" pitchFamily="34" charset="0"/>
              </a:rPr>
              <a:t>GGC - </a:t>
            </a:r>
            <a:r>
              <a:rPr lang="en-GB" sz="1600" dirty="0" err="1">
                <a:ea typeface="Calibri" panose="020F0502020204030204" pitchFamily="34" charset="0"/>
              </a:rPr>
              <a:t>Gemeenschappelijke</a:t>
            </a:r>
            <a:r>
              <a:rPr lang="en-GB" sz="1600" dirty="0">
                <a:ea typeface="Calibri" panose="020F0502020204030204" pitchFamily="34" charset="0"/>
              </a:rPr>
              <a:t> </a:t>
            </a:r>
            <a:r>
              <a:rPr lang="en-GB" sz="1600" dirty="0" err="1">
                <a:ea typeface="Calibri" panose="020F0502020204030204" pitchFamily="34" charset="0"/>
              </a:rPr>
              <a:t>Gemeenschapscommissie</a:t>
            </a:r>
            <a:r>
              <a:rPr lang="en-GB" sz="1600" dirty="0">
                <a:ea typeface="Calibri" panose="020F0502020204030204" pitchFamily="34" charset="0"/>
              </a:rPr>
              <a:t>  </a:t>
            </a:r>
          </a:p>
          <a:p>
            <a:pPr>
              <a:lnSpc>
                <a:spcPct val="100000"/>
              </a:lnSpc>
              <a:spcBef>
                <a:spcPts val="0"/>
              </a:spcBef>
              <a:spcAft>
                <a:spcPts val="0"/>
              </a:spcAft>
            </a:pPr>
            <a:r>
              <a:rPr lang="en-GB" sz="1600" dirty="0" err="1">
                <a:ea typeface="Calibri" panose="020F0502020204030204" pitchFamily="34" charset="0"/>
              </a:rPr>
              <a:t>isi</a:t>
            </a:r>
            <a:r>
              <a:rPr lang="en-GB" sz="1600" dirty="0">
                <a:ea typeface="Calibri" panose="020F0502020204030204" pitchFamily="34" charset="0"/>
              </a:rPr>
              <a:t>+ - social identification</a:t>
            </a:r>
          </a:p>
          <a:p>
            <a:pPr>
              <a:lnSpc>
                <a:spcPct val="100000"/>
              </a:lnSpc>
              <a:spcBef>
                <a:spcPts val="0"/>
              </a:spcBef>
              <a:spcAft>
                <a:spcPts val="0"/>
              </a:spcAft>
            </a:pPr>
            <a:r>
              <a:rPr lang="en-GB" sz="1600" dirty="0">
                <a:ea typeface="Calibri" panose="020F0502020204030204" pitchFamily="34" charset="0"/>
              </a:rPr>
              <a:t>ISC – information security committee</a:t>
            </a:r>
          </a:p>
          <a:p>
            <a:pPr>
              <a:lnSpc>
                <a:spcPct val="100000"/>
              </a:lnSpc>
              <a:spcBef>
                <a:spcPts val="0"/>
              </a:spcBef>
            </a:pPr>
            <a:r>
              <a:rPr lang="en-GB" sz="1600" dirty="0">
                <a:ea typeface="Calibri" panose="020F0502020204030204" pitchFamily="34" charset="0"/>
              </a:rPr>
              <a:t>IT - </a:t>
            </a:r>
            <a:r>
              <a:rPr lang="en-GB" sz="1600" dirty="0" err="1">
                <a:ea typeface="Calibri" panose="020F0502020204030204" pitchFamily="34" charset="0"/>
              </a:rPr>
              <a:t>integratietegemoetkoming</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PISS – public institution for social security</a:t>
            </a:r>
          </a:p>
          <a:p>
            <a:pPr>
              <a:lnSpc>
                <a:spcPct val="100000"/>
              </a:lnSpc>
              <a:spcBef>
                <a:spcPts val="0"/>
              </a:spcBef>
              <a:spcAft>
                <a:spcPts val="0"/>
              </a:spcAft>
            </a:pPr>
            <a:r>
              <a:rPr lang="en-GB" sz="1600" dirty="0">
                <a:ea typeface="Calibri" panose="020F0502020204030204" pitchFamily="34" charset="0"/>
              </a:rPr>
              <a:t>ORINT - </a:t>
            </a:r>
            <a:r>
              <a:rPr lang="en-GB" sz="1600" dirty="0" err="1">
                <a:ea typeface="Calibri" panose="020F0502020204030204" pitchFamily="34" charset="0"/>
              </a:rPr>
              <a:t>Interregionaal</a:t>
            </a:r>
            <a:r>
              <a:rPr lang="en-GB" sz="1600" dirty="0">
                <a:ea typeface="Calibri" panose="020F0502020204030204" pitchFamily="34" charset="0"/>
              </a:rPr>
              <a:t> </a:t>
            </a:r>
            <a:r>
              <a:rPr lang="en-GB" sz="1600" dirty="0" err="1">
                <a:ea typeface="Calibri" panose="020F0502020204030204" pitchFamily="34" charset="0"/>
              </a:rPr>
              <a:t>Orgaan</a:t>
            </a:r>
            <a:r>
              <a:rPr lang="en-GB" sz="1600" dirty="0">
                <a:ea typeface="Calibri" panose="020F0502020204030204" pitchFamily="34" charset="0"/>
              </a:rPr>
              <a:t> </a:t>
            </a:r>
            <a:r>
              <a:rPr lang="en-GB" sz="1600" dirty="0" err="1">
                <a:ea typeface="Calibri" panose="020F0502020204030204" pitchFamily="34" charset="0"/>
              </a:rPr>
              <a:t>voor</a:t>
            </a:r>
            <a:r>
              <a:rPr lang="en-GB" sz="1600" dirty="0">
                <a:ea typeface="Calibri" panose="020F0502020204030204" pitchFamily="34" charset="0"/>
              </a:rPr>
              <a:t> de </a:t>
            </a:r>
            <a:r>
              <a:rPr lang="en-GB" sz="1600" dirty="0" err="1">
                <a:ea typeface="Calibri" panose="020F0502020204030204" pitchFamily="34" charset="0"/>
              </a:rPr>
              <a:t>Gezinsbijslag</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VAZG - </a:t>
            </a:r>
            <a:r>
              <a:rPr lang="en-GB" sz="1600" dirty="0" err="1">
                <a:ea typeface="Calibri" panose="020F0502020204030204" pitchFamily="34" charset="0"/>
              </a:rPr>
              <a:t>Vlaams</a:t>
            </a:r>
            <a:r>
              <a:rPr lang="en-GB" sz="1600" dirty="0">
                <a:ea typeface="Calibri" panose="020F0502020204030204" pitchFamily="34" charset="0"/>
              </a:rPr>
              <a:t> </a:t>
            </a:r>
            <a:r>
              <a:rPr lang="en-GB" sz="1600" dirty="0" err="1">
                <a:ea typeface="Calibri" panose="020F0502020204030204" pitchFamily="34" charset="0"/>
              </a:rPr>
              <a:t>agentschap</a:t>
            </a:r>
            <a:r>
              <a:rPr lang="en-GB" sz="1600" dirty="0">
                <a:ea typeface="Calibri" panose="020F0502020204030204" pitchFamily="34" charset="0"/>
              </a:rPr>
              <a:t> Zorg </a:t>
            </a:r>
            <a:r>
              <a:rPr lang="en-GB" sz="1600" dirty="0" err="1">
                <a:ea typeface="Calibri" panose="020F0502020204030204" pitchFamily="34" charset="0"/>
              </a:rPr>
              <a:t>en</a:t>
            </a:r>
            <a:r>
              <a:rPr lang="en-GB" sz="1600" dirty="0">
                <a:ea typeface="Calibri" panose="020F0502020204030204" pitchFamily="34" charset="0"/>
              </a:rPr>
              <a:t> </a:t>
            </a:r>
            <a:r>
              <a:rPr lang="en-GB" sz="1600" dirty="0" err="1">
                <a:ea typeface="Calibri" panose="020F0502020204030204" pitchFamily="34" charset="0"/>
              </a:rPr>
              <a:t>Gezondheid</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VGC - </a:t>
            </a:r>
            <a:r>
              <a:rPr lang="en-GB" sz="1600" dirty="0" err="1">
                <a:ea typeface="Calibri" panose="020F0502020204030204" pitchFamily="34" charset="0"/>
              </a:rPr>
              <a:t>Vlaamse</a:t>
            </a:r>
            <a:r>
              <a:rPr lang="en-GB" sz="1600" dirty="0">
                <a:ea typeface="Calibri" panose="020F0502020204030204" pitchFamily="34" charset="0"/>
              </a:rPr>
              <a:t> </a:t>
            </a:r>
            <a:r>
              <a:rPr lang="en-GB" sz="1600" dirty="0" err="1">
                <a:ea typeface="Calibri" panose="020F0502020204030204" pitchFamily="34" charset="0"/>
              </a:rPr>
              <a:t>Gemeenschapscommissie</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VLABEL - </a:t>
            </a:r>
            <a:r>
              <a:rPr lang="en-GB" sz="1600" dirty="0" err="1">
                <a:ea typeface="Calibri" panose="020F0502020204030204" pitchFamily="34" charset="0"/>
              </a:rPr>
              <a:t>Vlaamse</a:t>
            </a:r>
            <a:r>
              <a:rPr lang="en-GB" sz="1600" dirty="0">
                <a:ea typeface="Calibri" panose="020F0502020204030204" pitchFamily="34" charset="0"/>
              </a:rPr>
              <a:t> </a:t>
            </a:r>
            <a:r>
              <a:rPr lang="en-GB" sz="1600" dirty="0" err="1">
                <a:ea typeface="Calibri" panose="020F0502020204030204" pitchFamily="34" charset="0"/>
              </a:rPr>
              <a:t>Belastingdienst</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VLAIO - </a:t>
            </a:r>
            <a:r>
              <a:rPr lang="en-GB" sz="1600" dirty="0" err="1">
                <a:ea typeface="Calibri" panose="020F0502020204030204" pitchFamily="34" charset="0"/>
              </a:rPr>
              <a:t>agentschap</a:t>
            </a:r>
            <a:r>
              <a:rPr lang="en-GB" sz="1600" dirty="0">
                <a:ea typeface="Calibri" panose="020F0502020204030204" pitchFamily="34" charset="0"/>
              </a:rPr>
              <a:t> </a:t>
            </a:r>
            <a:r>
              <a:rPr lang="en-GB" sz="1600" dirty="0" err="1">
                <a:ea typeface="Calibri" panose="020F0502020204030204" pitchFamily="34" charset="0"/>
              </a:rPr>
              <a:t>Innoveren</a:t>
            </a:r>
            <a:r>
              <a:rPr lang="en-GB" sz="1600" dirty="0">
                <a:ea typeface="Calibri" panose="020F0502020204030204" pitchFamily="34" charset="0"/>
              </a:rPr>
              <a:t> &amp; </a:t>
            </a:r>
            <a:r>
              <a:rPr lang="en-GB" sz="1600" dirty="0" err="1">
                <a:ea typeface="Calibri" panose="020F0502020204030204" pitchFamily="34" charset="0"/>
              </a:rPr>
              <a:t>Ondernemen</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VSB - </a:t>
            </a:r>
            <a:r>
              <a:rPr lang="en-GB" sz="1600" dirty="0" err="1">
                <a:ea typeface="Calibri" panose="020F0502020204030204" pitchFamily="34" charset="0"/>
              </a:rPr>
              <a:t>Vlaamse</a:t>
            </a:r>
            <a:r>
              <a:rPr lang="en-GB" sz="1600" dirty="0">
                <a:ea typeface="Calibri" panose="020F0502020204030204" pitchFamily="34" charset="0"/>
              </a:rPr>
              <a:t> </a:t>
            </a:r>
            <a:r>
              <a:rPr lang="en-GB" sz="1600" dirty="0" err="1">
                <a:ea typeface="Calibri" panose="020F0502020204030204" pitchFamily="34" charset="0"/>
              </a:rPr>
              <a:t>sociale</a:t>
            </a:r>
            <a:r>
              <a:rPr lang="en-GB" sz="1600" dirty="0">
                <a:ea typeface="Calibri" panose="020F0502020204030204" pitchFamily="34" charset="0"/>
              </a:rPr>
              <a:t> </a:t>
            </a:r>
            <a:r>
              <a:rPr lang="en-GB" sz="1600" dirty="0" err="1">
                <a:ea typeface="Calibri" panose="020F0502020204030204" pitchFamily="34" charset="0"/>
              </a:rPr>
              <a:t>bescherming</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VUTG - </a:t>
            </a:r>
            <a:r>
              <a:rPr lang="en-GB" sz="1600" dirty="0" err="1">
                <a:ea typeface="Calibri" panose="020F0502020204030204" pitchFamily="34" charset="0"/>
              </a:rPr>
              <a:t>Vlaams</a:t>
            </a:r>
            <a:r>
              <a:rPr lang="en-GB" sz="1600" dirty="0">
                <a:ea typeface="Calibri" panose="020F0502020204030204" pitchFamily="34" charset="0"/>
              </a:rPr>
              <a:t> </a:t>
            </a:r>
            <a:r>
              <a:rPr lang="en-GB" sz="1600" dirty="0" err="1">
                <a:ea typeface="Calibri" panose="020F0502020204030204" pitchFamily="34" charset="0"/>
              </a:rPr>
              <a:t>agentschap</a:t>
            </a:r>
            <a:r>
              <a:rPr lang="en-GB" sz="1600" dirty="0">
                <a:ea typeface="Calibri" panose="020F0502020204030204" pitchFamily="34" charset="0"/>
              </a:rPr>
              <a:t> </a:t>
            </a:r>
            <a:r>
              <a:rPr lang="en-GB" sz="1600" dirty="0" err="1">
                <a:ea typeface="Calibri" panose="020F0502020204030204" pitchFamily="34" charset="0"/>
              </a:rPr>
              <a:t>Uitbetaling</a:t>
            </a:r>
            <a:r>
              <a:rPr lang="en-GB" sz="1600" dirty="0">
                <a:ea typeface="Calibri" panose="020F0502020204030204" pitchFamily="34" charset="0"/>
              </a:rPr>
              <a:t> </a:t>
            </a:r>
            <a:r>
              <a:rPr lang="en-GB" sz="1600" dirty="0" err="1">
                <a:ea typeface="Calibri" panose="020F0502020204030204" pitchFamily="34" charset="0"/>
              </a:rPr>
              <a:t>Groeipakket</a:t>
            </a:r>
            <a:endParaRPr lang="en-GB" sz="1600" dirty="0">
              <a:ea typeface="Calibri" panose="020F0502020204030204" pitchFamily="34" charset="0"/>
            </a:endParaRPr>
          </a:p>
          <a:p>
            <a:pPr>
              <a:lnSpc>
                <a:spcPct val="100000"/>
              </a:lnSpc>
              <a:spcBef>
                <a:spcPts val="0"/>
              </a:spcBef>
              <a:spcAft>
                <a:spcPts val="0"/>
              </a:spcAft>
            </a:pPr>
            <a:r>
              <a:rPr lang="en-GB" sz="1600" dirty="0">
                <a:ea typeface="Calibri" panose="020F0502020204030204" pitchFamily="34" charset="0"/>
              </a:rPr>
              <a:t>ZBO - </a:t>
            </a:r>
            <a:r>
              <a:rPr lang="en-GB" sz="1600" dirty="0" err="1">
                <a:ea typeface="Calibri" panose="020F0502020204030204" pitchFamily="34" charset="0"/>
              </a:rPr>
              <a:t>zorgbudget</a:t>
            </a:r>
            <a:r>
              <a:rPr lang="en-GB" sz="1600" dirty="0">
                <a:ea typeface="Calibri" panose="020F0502020204030204" pitchFamily="34" charset="0"/>
              </a:rPr>
              <a:t> </a:t>
            </a:r>
            <a:r>
              <a:rPr lang="en-GB" sz="1600" dirty="0" err="1">
                <a:ea typeface="Calibri" panose="020F0502020204030204" pitchFamily="34" charset="0"/>
              </a:rPr>
              <a:t>voor</a:t>
            </a:r>
            <a:r>
              <a:rPr lang="en-GB" sz="1600" dirty="0">
                <a:ea typeface="Calibri" panose="020F0502020204030204" pitchFamily="34" charset="0"/>
              </a:rPr>
              <a:t> </a:t>
            </a:r>
            <a:r>
              <a:rPr lang="en-GB" sz="1600" dirty="0" err="1">
                <a:ea typeface="Calibri" panose="020F0502020204030204" pitchFamily="34" charset="0"/>
              </a:rPr>
              <a:t>ouderen</a:t>
            </a:r>
            <a:r>
              <a:rPr lang="en-GB" sz="1600" dirty="0">
                <a:ea typeface="Calibri" panose="020F0502020204030204" pitchFamily="34" charset="0"/>
              </a:rPr>
              <a:t> met </a:t>
            </a:r>
            <a:r>
              <a:rPr lang="en-GB" sz="1600" dirty="0" err="1">
                <a:ea typeface="Calibri" panose="020F0502020204030204" pitchFamily="34" charset="0"/>
              </a:rPr>
              <a:t>zorgnood</a:t>
            </a:r>
            <a:endParaRPr lang="en-GB" sz="1600" dirty="0">
              <a:ea typeface="Calibri" panose="020F0502020204030204" pitchFamily="34" charset="0"/>
            </a:endParaRPr>
          </a:p>
        </p:txBody>
      </p:sp>
    </p:spTree>
    <p:extLst>
      <p:ext uri="{BB962C8B-B14F-4D97-AF65-F5344CB8AC3E}">
        <p14:creationId xmlns:p14="http://schemas.microsoft.com/office/powerpoint/2010/main" val="7171546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374664"/>
        </a:solidFill>
        <a:effectLst/>
      </p:bgPr>
    </p:bg>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24082" y="2721114"/>
              <a:ext cx="6721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dirty="0">
                  <a:ln>
                    <a:noFill/>
                  </a:ln>
                  <a:solidFill>
                    <a:srgbClr val="374664"/>
                  </a:solidFill>
                  <a:effectLst/>
                  <a:uLnTx/>
                  <a:uFillTx/>
                  <a:latin typeface="Microsoft JhengHei Light" panose="020B0304030504040204" pitchFamily="34" charset="-120"/>
                  <a:ea typeface="Microsoft JhengHei Light" panose="020B0304030504040204" pitchFamily="34" charset="-120"/>
                  <a:cs typeface="+mn-cs"/>
                </a:rPr>
                <a:t>Thanks for your questions</a:t>
              </a:r>
            </a:p>
          </p:txBody>
        </p:sp>
      </p:grpSp>
    </p:spTree>
    <p:extLst>
      <p:ext uri="{BB962C8B-B14F-4D97-AF65-F5344CB8AC3E}">
        <p14:creationId xmlns:p14="http://schemas.microsoft.com/office/powerpoint/2010/main" val="387878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Crossroads Bank model / common principles</a:t>
            </a:r>
          </a:p>
        </p:txBody>
      </p:sp>
      <p:sp>
        <p:nvSpPr>
          <p:cNvPr id="3" name="Content Placeholder 2"/>
          <p:cNvSpPr>
            <a:spLocks noGrp="1"/>
          </p:cNvSpPr>
          <p:nvPr>
            <p:ph idx="1"/>
          </p:nvPr>
        </p:nvSpPr>
        <p:spPr/>
        <p:txBody>
          <a:bodyPr>
            <a:normAutofit/>
          </a:bodyPr>
          <a:lstStyle/>
          <a:p>
            <a:r>
              <a:rPr lang="en-GB" b="1"/>
              <a:t>information management</a:t>
            </a:r>
          </a:p>
          <a:p>
            <a:pPr lvl="1"/>
            <a:r>
              <a:rPr lang="en-GB"/>
              <a:t>distribution of tasks between the actors in the social sector regarding collection, validation, management, information storage in authentic sources  and data exchange initiative (pull and push)</a:t>
            </a:r>
          </a:p>
          <a:p>
            <a:pPr lvl="1"/>
            <a:r>
              <a:rPr lang="en-GB"/>
              <a:t>information can be flexibly assembled according to ever changing needs</a:t>
            </a:r>
          </a:p>
          <a:p>
            <a:pPr lvl="1"/>
            <a:r>
              <a:rPr lang="en-GB"/>
              <a:t>obligation to report suspected errors in the information to the actor in charge of its validation</a:t>
            </a:r>
          </a:p>
          <a:p>
            <a:pPr lvl="1"/>
            <a:r>
              <a:rPr lang="en-GB"/>
              <a:t>the actor that has to validate information, has to examine the reported probable improprieties, to correct them when necessary and to communicate the correct information to every known interested bodies</a:t>
            </a:r>
          </a:p>
          <a:p>
            <a:pPr lvl="1"/>
            <a:r>
              <a:rPr lang="en-GB"/>
              <a:t>information will be retained and managed as long as there exists a business need, a legislative or policy requirement, or, preferably anonimized or encoded, when it has historical or archival importance</a:t>
            </a:r>
          </a:p>
        </p:txBody>
      </p:sp>
    </p:spTree>
    <p:extLst>
      <p:ext uri="{BB962C8B-B14F-4D97-AF65-F5344CB8AC3E}">
        <p14:creationId xmlns:p14="http://schemas.microsoft.com/office/powerpoint/2010/main" val="15985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8044"/>
            <a:ext cx="10515600" cy="4887708"/>
          </a:xfrm>
        </p:spPr>
        <p:txBody>
          <a:bodyPr>
            <a:normAutofit/>
          </a:bodyPr>
          <a:lstStyle/>
          <a:p>
            <a:r>
              <a:rPr lang="en-GB" b="1"/>
              <a:t>electronic exchange of information</a:t>
            </a:r>
          </a:p>
          <a:p>
            <a:pPr lvl="1"/>
            <a:r>
              <a:rPr lang="en-GB"/>
              <a:t>once collected and validated, information is stored, managed and exchanged electronically to avoid transcribing and re-entering it manually</a:t>
            </a:r>
          </a:p>
          <a:p>
            <a:pPr lvl="1"/>
            <a:r>
              <a:rPr lang="en-GB"/>
              <a:t>information is exchanged only with the consent of the data subject or when required by the needs of the organisation, policy or regulation</a:t>
            </a:r>
          </a:p>
          <a:p>
            <a:pPr lvl="1"/>
            <a:r>
              <a:rPr lang="en-GB"/>
              <a:t>electronic information exchange can be initiated by</a:t>
            </a:r>
          </a:p>
          <a:p>
            <a:pPr lvl="2"/>
            <a:r>
              <a:rPr lang="en-GB"/>
              <a:t>the body holding the information or</a:t>
            </a:r>
          </a:p>
          <a:p>
            <a:pPr lvl="2"/>
            <a:r>
              <a:rPr lang="en-GB"/>
              <a:t>the body that needs the information or</a:t>
            </a:r>
          </a:p>
          <a:p>
            <a:pPr lvl="2"/>
            <a:r>
              <a:rPr lang="en-GB"/>
              <a:t>the service integrator </a:t>
            </a:r>
          </a:p>
          <a:p>
            <a:pPr lvl="1"/>
            <a:r>
              <a:rPr lang="en-GB"/>
              <a:t>electronic information exchange takes place on the basis of a functional and technical interoperabilty framework that evolves gradually but permanently according to open market standards and is independent of the information exchange method used</a:t>
            </a:r>
          </a:p>
          <a:p>
            <a:pPr lvl="1"/>
            <a:r>
              <a:rPr lang="en-GB"/>
              <a:t>proactive use of information for</a:t>
            </a:r>
          </a:p>
          <a:p>
            <a:pPr lvl="2"/>
            <a:r>
              <a:rPr lang="en-GB"/>
              <a:t>automatic granting of rights</a:t>
            </a:r>
          </a:p>
          <a:p>
            <a:pPr lvl="2"/>
            <a:r>
              <a:rPr lang="en-GB"/>
              <a:t>pre-filling when collecting information</a:t>
            </a:r>
          </a:p>
          <a:p>
            <a:pPr lvl="2"/>
            <a:r>
              <a:rPr lang="en-GB"/>
              <a:t>targeted communication of information to the persons concerned</a:t>
            </a:r>
          </a:p>
        </p:txBody>
      </p:sp>
      <p:sp>
        <p:nvSpPr>
          <p:cNvPr id="5" name="Title 1"/>
          <p:cNvSpPr>
            <a:spLocks noGrp="1"/>
          </p:cNvSpPr>
          <p:nvPr>
            <p:ph type="title"/>
          </p:nvPr>
        </p:nvSpPr>
        <p:spPr>
          <a:xfrm>
            <a:off x="838200" y="257545"/>
            <a:ext cx="10515600" cy="1325563"/>
          </a:xfrm>
          <a:noFill/>
        </p:spPr>
        <p:txBody>
          <a:bodyPr/>
          <a:lstStyle/>
          <a:p>
            <a:r>
              <a:rPr lang="en-GB"/>
              <a:t>Crossroads Bank model / common principles</a:t>
            </a:r>
          </a:p>
        </p:txBody>
      </p:sp>
    </p:spTree>
    <p:extLst>
      <p:ext uri="{BB962C8B-B14F-4D97-AF65-F5344CB8AC3E}">
        <p14:creationId xmlns:p14="http://schemas.microsoft.com/office/powerpoint/2010/main" val="354667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Crossroads Bank model / common principles</a:t>
            </a:r>
          </a:p>
        </p:txBody>
      </p:sp>
      <p:sp>
        <p:nvSpPr>
          <p:cNvPr id="3" name="Content Placeholder 2"/>
          <p:cNvSpPr>
            <a:spLocks noGrp="1"/>
          </p:cNvSpPr>
          <p:nvPr>
            <p:ph idx="1"/>
          </p:nvPr>
        </p:nvSpPr>
        <p:spPr/>
        <p:txBody>
          <a:bodyPr>
            <a:normAutofit/>
          </a:bodyPr>
          <a:lstStyle/>
          <a:p>
            <a:r>
              <a:rPr lang="en-GB" b="1"/>
              <a:t>information protection</a:t>
            </a:r>
          </a:p>
          <a:p>
            <a:pPr lvl="1"/>
            <a:r>
              <a:rPr lang="en-GB"/>
              <a:t>the security, integrity and confidentiality of processed information is ensured by an integrated set of structural, organisational, ICT technical, physical, personal and other security measures</a:t>
            </a:r>
          </a:p>
          <a:p>
            <a:pPr lvl="1"/>
            <a:r>
              <a:rPr lang="en-GB"/>
              <a:t>personal data are only used for purposes compatible with the purposes of the information collection</a:t>
            </a:r>
          </a:p>
          <a:p>
            <a:pPr lvl="1"/>
            <a:r>
              <a:rPr lang="en-GB"/>
              <a:t>personal data are only accessible to authorised users according to the needs of the organisation, the policy or regulation enforcement</a:t>
            </a:r>
          </a:p>
          <a:p>
            <a:pPr lvl="1"/>
            <a:r>
              <a:rPr lang="en-GB"/>
              <a:t>excluding the cases where access is provided by law, the access authorisation to personal data is granted by the Information Security Committee</a:t>
            </a:r>
          </a:p>
          <a:p>
            <a:pPr marL="0" indent="0">
              <a:buNone/>
            </a:pPr>
            <a:endParaRPr lang="fr-FR" sz="2000" dirty="0"/>
          </a:p>
        </p:txBody>
      </p:sp>
    </p:spTree>
    <p:extLst>
      <p:ext uri="{BB962C8B-B14F-4D97-AF65-F5344CB8AC3E}">
        <p14:creationId xmlns:p14="http://schemas.microsoft.com/office/powerpoint/2010/main" val="240800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Crossroads Bank model / common principles</a:t>
            </a:r>
          </a:p>
        </p:txBody>
      </p:sp>
      <p:sp>
        <p:nvSpPr>
          <p:cNvPr id="3" name="Content Placeholder 2"/>
          <p:cNvSpPr>
            <a:spLocks noGrp="1"/>
          </p:cNvSpPr>
          <p:nvPr>
            <p:ph idx="1"/>
          </p:nvPr>
        </p:nvSpPr>
        <p:spPr/>
        <p:txBody>
          <a:bodyPr>
            <a:normAutofit fontScale="92500" lnSpcReduction="10000"/>
          </a:bodyPr>
          <a:lstStyle/>
          <a:p>
            <a:r>
              <a:rPr lang="en-GB" sz="2200" b="1" dirty="0"/>
              <a:t>security &amp; privacy by design</a:t>
            </a:r>
          </a:p>
          <a:p>
            <a:pPr lvl="1"/>
            <a:r>
              <a:rPr lang="en-GB" sz="1900" dirty="0"/>
              <a:t>any communication of personal data to third parties requires an authorisation by the Information Security Committee</a:t>
            </a:r>
          </a:p>
          <a:p>
            <a:pPr lvl="1"/>
            <a:r>
              <a:rPr lang="en-GB" sz="1900" dirty="0"/>
              <a:t>the authorisations for the communication of personal data are available to the public</a:t>
            </a:r>
          </a:p>
          <a:p>
            <a:pPr lvl="1"/>
            <a:r>
              <a:rPr lang="en-GB" sz="1900" dirty="0"/>
              <a:t>every concrete electronic exchange of personal data is preventively checked for compliance with the authorisations in force by an authority other than the one making the information available or needing the information, in this case the service integrator with crossroads function</a:t>
            </a:r>
          </a:p>
          <a:p>
            <a:pPr lvl="1"/>
            <a:r>
              <a:rPr lang="en-GB" sz="1900" dirty="0"/>
              <a:t>every electronic exchange of personal data is logged, to be able to trace possible abuse afterwards</a:t>
            </a:r>
          </a:p>
          <a:p>
            <a:pPr lvl="1"/>
            <a:r>
              <a:rPr lang="en-GB" sz="1900" dirty="0"/>
              <a:t>whenever information is used for a decision, the information used is communicated together with the decision</a:t>
            </a:r>
          </a:p>
          <a:p>
            <a:pPr lvl="1"/>
            <a:r>
              <a:rPr lang="en-GB" sz="1900" dirty="0"/>
              <a:t>every person has the right to access his or her own personal data and to correct them if they are incorrect</a:t>
            </a:r>
          </a:p>
          <a:p>
            <a:pPr lvl="1"/>
            <a:r>
              <a:rPr lang="en-GB" sz="1900" dirty="0"/>
              <a:t>an information security department is established at each body participating in the electronic data flow, which has advisory, stimulating, documenting and controlling tasks</a:t>
            </a:r>
          </a:p>
          <a:p>
            <a:pPr lvl="1"/>
            <a:r>
              <a:rPr lang="en-GB" sz="1900" dirty="0"/>
              <a:t>set of structural, organisational, legal and technical measures, described in policies based on the ISO 27xxx standard</a:t>
            </a:r>
          </a:p>
        </p:txBody>
      </p:sp>
    </p:spTree>
    <p:extLst>
      <p:ext uri="{BB962C8B-B14F-4D97-AF65-F5344CB8AC3E}">
        <p14:creationId xmlns:p14="http://schemas.microsoft.com/office/powerpoint/2010/main" val="160059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Crossroads Bank model / service integrator</a:t>
            </a:r>
          </a:p>
        </p:txBody>
      </p:sp>
      <p:sp>
        <p:nvSpPr>
          <p:cNvPr id="3" name="Content Placeholder 2"/>
          <p:cNvSpPr>
            <a:spLocks noGrp="1"/>
          </p:cNvSpPr>
          <p:nvPr>
            <p:ph idx="1"/>
          </p:nvPr>
        </p:nvSpPr>
        <p:spPr/>
        <p:txBody>
          <a:bodyPr>
            <a:normAutofit/>
          </a:bodyPr>
          <a:lstStyle/>
          <a:p>
            <a:r>
              <a:rPr lang="en-GB" b="1"/>
              <a:t>service integrator</a:t>
            </a:r>
            <a:r>
              <a:rPr lang="en-GB"/>
              <a:t> with crossroads function and managed by the representatives of the actors of the sector concerned in order to </a:t>
            </a:r>
          </a:p>
          <a:p>
            <a:pPr lvl="1"/>
            <a:r>
              <a:rPr lang="en-GB"/>
              <a:t>gain their confidence</a:t>
            </a:r>
          </a:p>
          <a:p>
            <a:pPr lvl="1"/>
            <a:r>
              <a:rPr lang="en-GB"/>
              <a:t>ensure a customer-oriented functioning</a:t>
            </a:r>
          </a:p>
          <a:p>
            <a:r>
              <a:rPr lang="en-GB" b="1"/>
              <a:t>tasks</a:t>
            </a:r>
            <a:r>
              <a:rPr lang="en-GB"/>
              <a:t> of the service integrator</a:t>
            </a:r>
          </a:p>
          <a:p>
            <a:pPr lvl="1"/>
            <a:r>
              <a:rPr lang="en-GB"/>
              <a:t>define a </a:t>
            </a:r>
            <a:r>
              <a:rPr lang="en-GB" b="1"/>
              <a:t>vision</a:t>
            </a:r>
            <a:r>
              <a:rPr lang="en-GB"/>
              <a:t> for integrated e-services in the sector concerned</a:t>
            </a:r>
          </a:p>
          <a:p>
            <a:pPr lvl="1"/>
            <a:r>
              <a:rPr lang="en-GB"/>
              <a:t>define and promote the vision and </a:t>
            </a:r>
            <a:r>
              <a:rPr lang="en-GB" b="1"/>
              <a:t>common basic principles</a:t>
            </a:r>
            <a:r>
              <a:rPr lang="en-GB"/>
              <a:t> in the sector concerned</a:t>
            </a:r>
          </a:p>
          <a:p>
            <a:pPr lvl="1"/>
            <a:r>
              <a:rPr lang="en-GB"/>
              <a:t>coordinate the </a:t>
            </a:r>
            <a:r>
              <a:rPr lang="en-GB" b="1"/>
              <a:t>process optimisation</a:t>
            </a:r>
          </a:p>
          <a:p>
            <a:pPr lvl="1"/>
            <a:r>
              <a:rPr lang="en-GB"/>
              <a:t>program and project management</a:t>
            </a:r>
          </a:p>
          <a:p>
            <a:pPr lvl="1"/>
            <a:r>
              <a:rPr lang="en-GB"/>
              <a:t>define, implement and manage the </a:t>
            </a:r>
            <a:r>
              <a:rPr lang="en-GB" b="1"/>
              <a:t>collaboration platform</a:t>
            </a:r>
          </a:p>
          <a:p>
            <a:pPr lvl="2"/>
            <a:r>
              <a:rPr lang="en-GB"/>
              <a:t>technical: architecture and standards for a secure information exchange</a:t>
            </a:r>
          </a:p>
          <a:p>
            <a:pPr lvl="2"/>
            <a:r>
              <a:rPr lang="en-GB"/>
              <a:t>semantic: concept harmonisation and coordination of regulation changes</a:t>
            </a:r>
          </a:p>
          <a:p>
            <a:pPr lvl="2"/>
            <a:r>
              <a:rPr lang="en-GB"/>
              <a:t>business logic and orchestration</a:t>
            </a:r>
          </a:p>
          <a:p>
            <a:pPr lvl="2"/>
            <a:r>
              <a:rPr lang="en-GB"/>
              <a:t>promotion of service oriented applications</a:t>
            </a:r>
          </a:p>
        </p:txBody>
      </p:sp>
    </p:spTree>
    <p:extLst>
      <p:ext uri="{BB962C8B-B14F-4D97-AF65-F5344CB8AC3E}">
        <p14:creationId xmlns:p14="http://schemas.microsoft.com/office/powerpoint/2010/main" val="385760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Crossroads Bank model / service integrator</a:t>
            </a:r>
          </a:p>
        </p:txBody>
      </p:sp>
      <p:sp>
        <p:nvSpPr>
          <p:cNvPr id="3" name="Content Placeholder 2"/>
          <p:cNvSpPr>
            <a:spLocks noGrp="1"/>
          </p:cNvSpPr>
          <p:nvPr>
            <p:ph idx="1"/>
          </p:nvPr>
        </p:nvSpPr>
        <p:spPr/>
        <p:txBody>
          <a:bodyPr>
            <a:normAutofit/>
          </a:bodyPr>
          <a:lstStyle/>
          <a:p>
            <a:r>
              <a:rPr lang="en-GB" b="1"/>
              <a:t>tasks</a:t>
            </a:r>
            <a:r>
              <a:rPr lang="en-GB"/>
              <a:t> of the service integrator</a:t>
            </a:r>
          </a:p>
          <a:p>
            <a:pPr lvl="1"/>
            <a:r>
              <a:rPr lang="en-GB"/>
              <a:t>management of a </a:t>
            </a:r>
            <a:r>
              <a:rPr lang="en-GB" b="1"/>
              <a:t>reference directory</a:t>
            </a:r>
            <a:r>
              <a:rPr lang="en-GB"/>
              <a:t> (= basis for the organisation of the electronic information exchange between the actors of the sector concerned)</a:t>
            </a:r>
          </a:p>
          <a:p>
            <a:pPr lvl="2"/>
            <a:r>
              <a:rPr lang="en-GB"/>
              <a:t>content</a:t>
            </a:r>
          </a:p>
          <a:p>
            <a:pPr lvl="3"/>
            <a:r>
              <a:rPr lang="en-GB"/>
              <a:t>about which people, what kind of information is available where in relation to which periods</a:t>
            </a:r>
          </a:p>
          <a:p>
            <a:pPr lvl="3"/>
            <a:r>
              <a:rPr lang="en-GB"/>
              <a:t>which actors are allowed to obtain which information about which people in which circumstances </a:t>
            </a:r>
          </a:p>
          <a:p>
            <a:pPr lvl="3"/>
            <a:r>
              <a:rPr lang="en-GB"/>
              <a:t>which actors want to automatically obtain which information about which people in which circumstances</a:t>
            </a:r>
          </a:p>
          <a:p>
            <a:pPr lvl="2"/>
            <a:r>
              <a:rPr lang="en-GB"/>
              <a:t>functions</a:t>
            </a:r>
          </a:p>
          <a:p>
            <a:pPr lvl="3"/>
            <a:r>
              <a:rPr lang="en-GB"/>
              <a:t>preventive access control</a:t>
            </a:r>
          </a:p>
          <a:p>
            <a:pPr lvl="3"/>
            <a:r>
              <a:rPr lang="en-GB"/>
              <a:t>routing of information</a:t>
            </a:r>
          </a:p>
          <a:p>
            <a:pPr lvl="3"/>
            <a:r>
              <a:rPr lang="en-GB"/>
              <a:t>automatic notification of modified data</a:t>
            </a:r>
          </a:p>
          <a:p>
            <a:pPr lvl="1"/>
            <a:r>
              <a:rPr lang="en-GB" b="1"/>
              <a:t>change management, training</a:t>
            </a:r>
            <a:r>
              <a:rPr lang="en-GB"/>
              <a:t> and </a:t>
            </a:r>
            <a:r>
              <a:rPr lang="en-GB" b="1"/>
              <a:t>coaching</a:t>
            </a:r>
          </a:p>
          <a:p>
            <a:pPr lvl="1"/>
            <a:r>
              <a:rPr lang="en-GB"/>
              <a:t>acting as a </a:t>
            </a:r>
            <a:r>
              <a:rPr lang="en-GB" b="1"/>
              <a:t>trusted third party</a:t>
            </a:r>
            <a:r>
              <a:rPr lang="en-GB"/>
              <a:t> </a:t>
            </a:r>
            <a:r>
              <a:rPr lang="en-GB" b="1"/>
              <a:t>for data encryption and anonymisation</a:t>
            </a:r>
          </a:p>
        </p:txBody>
      </p:sp>
    </p:spTree>
    <p:extLst>
      <p:ext uri="{BB962C8B-B14F-4D97-AF65-F5344CB8AC3E}">
        <p14:creationId xmlns:p14="http://schemas.microsoft.com/office/powerpoint/2010/main" val="213786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4F2240-AB97-45D1-B23E-E30DE4D28C73}"/>
              </a:ext>
            </a:extLst>
          </p:cNvPr>
          <p:cNvSpPr/>
          <p:nvPr/>
        </p:nvSpPr>
        <p:spPr>
          <a:xfrm>
            <a:off x="6310717" y="1509251"/>
            <a:ext cx="5186520" cy="481289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2B02DAE-82CB-4407-ADF2-0D195EF9DDE9}"/>
              </a:ext>
            </a:extLst>
          </p:cNvPr>
          <p:cNvSpPr>
            <a:spLocks noChangeAspect="1"/>
          </p:cNvSpPr>
          <p:nvPr/>
        </p:nvSpPr>
        <p:spPr>
          <a:xfrm>
            <a:off x="694764" y="1504335"/>
            <a:ext cx="5181600" cy="4817807"/>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F34A618-6602-4867-8D22-0BAAC6C6F625}"/>
              </a:ext>
            </a:extLst>
          </p:cNvPr>
          <p:cNvSpPr/>
          <p:nvPr/>
        </p:nvSpPr>
        <p:spPr>
          <a:xfrm>
            <a:off x="833279" y="1680447"/>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noChangeAspect="1"/>
          </p:cNvSpPr>
          <p:nvPr>
            <p:ph sz="half" idx="1"/>
          </p:nvPr>
        </p:nvSpPr>
        <p:spPr/>
        <p:txBody>
          <a:bodyPr/>
          <a:lstStyle/>
          <a:p>
            <a:pPr marL="0" indent="0" algn="ctr">
              <a:buNone/>
            </a:pPr>
            <a:r>
              <a:rPr lang="en-GB" b="1" dirty="0"/>
              <a:t>effectiveness of policies</a:t>
            </a:r>
          </a:p>
          <a:p>
            <a:pPr lvl="1"/>
            <a:endParaRPr lang="nl-NL" dirty="0"/>
          </a:p>
          <a:p>
            <a:pPr lvl="1"/>
            <a:r>
              <a:rPr lang="en-GB" dirty="0"/>
              <a:t>information systems for</a:t>
            </a:r>
          </a:p>
          <a:p>
            <a:pPr lvl="2"/>
            <a:r>
              <a:rPr lang="en-GB" dirty="0"/>
              <a:t>policy support</a:t>
            </a:r>
          </a:p>
          <a:p>
            <a:pPr lvl="2"/>
            <a:r>
              <a:rPr lang="en-GB" dirty="0"/>
              <a:t>research</a:t>
            </a:r>
          </a:p>
          <a:p>
            <a:pPr lvl="2"/>
            <a:r>
              <a:rPr lang="en-GB" dirty="0"/>
              <a:t>policy evaluation</a:t>
            </a:r>
          </a:p>
          <a:p>
            <a:pPr lvl="1"/>
            <a:r>
              <a:rPr lang="en-GB" dirty="0"/>
              <a:t>strategic use of information systems</a:t>
            </a:r>
          </a:p>
          <a:p>
            <a:pPr lvl="2"/>
            <a:r>
              <a:rPr lang="en-GB" dirty="0"/>
              <a:t>to avoid non-take up (automatic granting)</a:t>
            </a:r>
          </a:p>
          <a:p>
            <a:pPr lvl="2"/>
            <a:r>
              <a:rPr lang="en-GB" dirty="0"/>
              <a:t>for social inclusion</a:t>
            </a:r>
          </a:p>
          <a:p>
            <a:pPr lvl="2"/>
            <a:r>
              <a:rPr lang="en-GB" dirty="0"/>
              <a:t>for fraud prevention and control</a:t>
            </a:r>
          </a:p>
          <a:p>
            <a:pPr lvl="2"/>
            <a:r>
              <a:rPr lang="en-GB" dirty="0"/>
              <a:t>for continuity in the allocation of rights</a:t>
            </a:r>
          </a:p>
          <a:p>
            <a:pPr lvl="2"/>
            <a:r>
              <a:rPr lang="en-GB" dirty="0"/>
              <a:t>…</a:t>
            </a:r>
          </a:p>
          <a:p>
            <a:pPr lvl="2"/>
            <a:endParaRPr lang="en-US" dirty="0"/>
          </a:p>
          <a:p>
            <a:pPr lvl="2"/>
            <a:endParaRPr lang="en-US" dirty="0"/>
          </a:p>
        </p:txBody>
      </p:sp>
      <p:sp>
        <p:nvSpPr>
          <p:cNvPr id="3" name="Title 2"/>
          <p:cNvSpPr>
            <a:spLocks noGrp="1"/>
          </p:cNvSpPr>
          <p:nvPr>
            <p:ph type="title"/>
          </p:nvPr>
        </p:nvSpPr>
        <p:spPr/>
        <p:txBody>
          <a:bodyPr/>
          <a:lstStyle/>
          <a:p>
            <a:r>
              <a:rPr lang="en-GB"/>
              <a:t>model of the Crossroads Bank</a:t>
            </a:r>
          </a:p>
        </p:txBody>
      </p:sp>
      <p:sp>
        <p:nvSpPr>
          <p:cNvPr id="8" name="Rectangle: Rounded Corners 7">
            <a:extLst>
              <a:ext uri="{FF2B5EF4-FFF2-40B4-BE49-F238E27FC236}">
                <a16:creationId xmlns:a16="http://schemas.microsoft.com/office/drawing/2014/main" id="{ABF7F0C6-3D5E-4AB3-A556-E2569002ABDF}"/>
              </a:ext>
            </a:extLst>
          </p:cNvPr>
          <p:cNvSpPr/>
          <p:nvPr/>
        </p:nvSpPr>
        <p:spPr>
          <a:xfrm>
            <a:off x="6501595" y="1695196"/>
            <a:ext cx="4859597" cy="4415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sz="half" idx="10"/>
          </p:nvPr>
        </p:nvSpPr>
        <p:spPr>
          <a:xfrm>
            <a:off x="6310716" y="1834585"/>
            <a:ext cx="5181600" cy="4351338"/>
          </a:xfrm>
        </p:spPr>
        <p:txBody>
          <a:bodyPr>
            <a:normAutofit lnSpcReduction="10000"/>
          </a:bodyPr>
          <a:lstStyle/>
          <a:p>
            <a:pPr marL="0" indent="0" algn="ctr">
              <a:buNone/>
            </a:pPr>
            <a:r>
              <a:rPr lang="en-GB" b="1"/>
              <a:t>efficiency of policy implementation</a:t>
            </a:r>
          </a:p>
          <a:p>
            <a:pPr lvl="1"/>
            <a:r>
              <a:rPr lang="en-GB" sz="1600"/>
              <a:t>operational excellence</a:t>
            </a:r>
          </a:p>
          <a:p>
            <a:pPr lvl="1"/>
            <a:r>
              <a:rPr lang="en-GB" sz="1600"/>
              <a:t>data management and protection</a:t>
            </a:r>
          </a:p>
          <a:p>
            <a:pPr lvl="2"/>
            <a:r>
              <a:rPr lang="en-GB"/>
              <a:t>collected and validated once</a:t>
            </a:r>
          </a:p>
          <a:p>
            <a:pPr lvl="2"/>
            <a:r>
              <a:rPr lang="en-GB"/>
              <a:t>correct and timely available</a:t>
            </a:r>
          </a:p>
          <a:p>
            <a:pPr lvl="2"/>
            <a:r>
              <a:rPr lang="en-GB"/>
              <a:t>reusable and shared</a:t>
            </a:r>
          </a:p>
          <a:p>
            <a:pPr lvl="1"/>
            <a:r>
              <a:rPr lang="en-GB" sz="1600"/>
              <a:t>processes</a:t>
            </a:r>
          </a:p>
          <a:p>
            <a:pPr lvl="2"/>
            <a:r>
              <a:rPr lang="en-GB"/>
              <a:t>event driven</a:t>
            </a:r>
          </a:p>
          <a:p>
            <a:pPr lvl="2"/>
            <a:r>
              <a:rPr lang="en-GB"/>
              <a:t>process chain</a:t>
            </a:r>
          </a:p>
          <a:p>
            <a:pPr lvl="2"/>
            <a:r>
              <a:rPr lang="en-GB"/>
              <a:t>distribution of tasks between actors in accordance with competence</a:t>
            </a:r>
          </a:p>
          <a:p>
            <a:pPr lvl="1"/>
            <a:r>
              <a:rPr lang="en-GB" sz="1600"/>
              <a:t>architecture</a:t>
            </a:r>
          </a:p>
          <a:p>
            <a:pPr lvl="2"/>
            <a:r>
              <a:rPr lang="en-GB"/>
              <a:t>Service Oriented Architecture</a:t>
            </a:r>
          </a:p>
          <a:p>
            <a:pPr lvl="2"/>
            <a:r>
              <a:rPr lang="en-GB"/>
              <a:t>modularity and encapsulation </a:t>
            </a:r>
          </a:p>
          <a:p>
            <a:pPr lvl="2"/>
            <a:r>
              <a:rPr lang="en-GB"/>
              <a:t>synergies through cloud and container technology </a:t>
            </a:r>
          </a:p>
          <a:p>
            <a:pPr lvl="2"/>
            <a:endParaRPr lang="en-US" dirty="0"/>
          </a:p>
        </p:txBody>
      </p:sp>
    </p:spTree>
    <p:extLst>
      <p:ext uri="{BB962C8B-B14F-4D97-AF65-F5344CB8AC3E}">
        <p14:creationId xmlns:p14="http://schemas.microsoft.com/office/powerpoint/2010/main" val="175660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5438" y="2643145"/>
              <a:ext cx="8459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3. Application in the social sector</a:t>
              </a:r>
            </a:p>
          </p:txBody>
        </p:sp>
      </p:grpSp>
    </p:spTree>
    <p:extLst>
      <p:ext uri="{BB962C8B-B14F-4D97-AF65-F5344CB8AC3E}">
        <p14:creationId xmlns:p14="http://schemas.microsoft.com/office/powerpoint/2010/main" val="34269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Structure of the presentation</a:t>
            </a:r>
          </a:p>
        </p:txBody>
      </p:sp>
      <p:sp>
        <p:nvSpPr>
          <p:cNvPr id="3" name="Content Placeholder 2"/>
          <p:cNvSpPr>
            <a:spLocks noGrp="1"/>
          </p:cNvSpPr>
          <p:nvPr>
            <p:ph idx="1"/>
          </p:nvPr>
        </p:nvSpPr>
        <p:spPr/>
        <p:txBody>
          <a:bodyPr/>
          <a:lstStyle/>
          <a:p>
            <a:pPr marL="457200" indent="-457200">
              <a:buFont typeface="+mj-lt"/>
              <a:buAutoNum type="arabicPeriod"/>
            </a:pPr>
            <a:r>
              <a:rPr lang="en-GB"/>
              <a:t>social sector: stakeholders, expectations</a:t>
            </a:r>
          </a:p>
          <a:p>
            <a:pPr marL="457200" indent="-457200">
              <a:buFont typeface="+mj-lt"/>
              <a:buAutoNum type="arabicPeriod"/>
            </a:pPr>
            <a:r>
              <a:rPr lang="en-GB"/>
              <a:t>model of the Crossroads Bank: principles, service integrator</a:t>
            </a:r>
          </a:p>
          <a:p>
            <a:pPr marL="457200" indent="-457200">
              <a:buFont typeface="+mj-lt"/>
              <a:buAutoNum type="arabicPeriod"/>
            </a:pPr>
            <a:r>
              <a:rPr lang="en-GB"/>
              <a:t>application in the social sector: Crossroads Bank for Social Security (CBSS)</a:t>
            </a:r>
          </a:p>
          <a:p>
            <a:pPr marL="457200" indent="-457200">
              <a:buFont typeface="+mj-lt"/>
              <a:buAutoNum type="arabicPeriod"/>
            </a:pPr>
            <a:r>
              <a:rPr lang="en-GB"/>
              <a:t>challenges</a:t>
            </a:r>
          </a:p>
          <a:p>
            <a:pPr marL="457200" indent="-457200">
              <a:buFont typeface="+mj-lt"/>
              <a:buAutoNum type="arabicPeriod"/>
            </a:pPr>
            <a:r>
              <a:rPr lang="en-GB"/>
              <a:t>Europe</a:t>
            </a:r>
          </a:p>
          <a:p>
            <a:pPr marL="457200" indent="-457200">
              <a:buFont typeface="+mj-lt"/>
              <a:buAutoNum type="arabicPeriod"/>
            </a:pPr>
            <a:r>
              <a:rPr lang="en-GB"/>
              <a:t>some projects</a:t>
            </a:r>
          </a:p>
          <a:p>
            <a:pPr marL="457200" indent="-457200">
              <a:buFont typeface="+mj-lt"/>
              <a:buAutoNum type="arabicPeriod"/>
            </a:pPr>
            <a:r>
              <a:rPr lang="en-GB"/>
              <a:t>conclusion: benefits achieved, critical success factors </a:t>
            </a:r>
          </a:p>
          <a:p>
            <a:pPr marL="0" indent="0">
              <a:buNone/>
            </a:pPr>
            <a:endParaRPr lang="en-US" dirty="0"/>
          </a:p>
        </p:txBody>
      </p:sp>
    </p:spTree>
    <p:extLst>
      <p:ext uri="{BB962C8B-B14F-4D97-AF65-F5344CB8AC3E}">
        <p14:creationId xmlns:p14="http://schemas.microsoft.com/office/powerpoint/2010/main" val="2627302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Crossroads Bank for Social Security</a:t>
            </a:r>
          </a:p>
        </p:txBody>
      </p:sp>
      <p:sp>
        <p:nvSpPr>
          <p:cNvPr id="3" name="Content Placeholder 2"/>
          <p:cNvSpPr>
            <a:spLocks noGrp="1"/>
          </p:cNvSpPr>
          <p:nvPr>
            <p:ph idx="1"/>
          </p:nvPr>
        </p:nvSpPr>
        <p:spPr>
          <a:xfrm>
            <a:off x="838200" y="1718044"/>
            <a:ext cx="10515600" cy="4582171"/>
          </a:xfrm>
        </p:spPr>
        <p:txBody>
          <a:bodyPr>
            <a:normAutofit/>
          </a:bodyPr>
          <a:lstStyle/>
          <a:p>
            <a:pPr algn="just"/>
            <a:r>
              <a:rPr lang="en-GB"/>
              <a:t>created at the FPS Social Security</a:t>
            </a:r>
          </a:p>
          <a:p>
            <a:pPr lvl="1" algn="just"/>
            <a:r>
              <a:rPr lang="en-GB"/>
              <a:t>law of 15 January 1990</a:t>
            </a:r>
          </a:p>
          <a:p>
            <a:pPr algn="just"/>
            <a:r>
              <a:rPr lang="en-GB"/>
              <a:t>joint management</a:t>
            </a:r>
          </a:p>
          <a:p>
            <a:pPr lvl="1" algn="just"/>
            <a:r>
              <a:rPr lang="en-GB"/>
              <a:t>law of 25 April 1963 on the management of public social security and social welfare institutions</a:t>
            </a:r>
          </a:p>
          <a:p>
            <a:pPr lvl="1" algn="just"/>
            <a:r>
              <a:rPr lang="en-GB"/>
              <a:t>management committee, including representatives of employees, employers and self-employed persons</a:t>
            </a:r>
          </a:p>
          <a:p>
            <a:pPr algn="just"/>
            <a:r>
              <a:rPr lang="en-GB"/>
              <a:t>certain autonomy </a:t>
            </a:r>
            <a:r>
              <a:rPr lang="en-GB" sz="2200"/>
              <a:t> </a:t>
            </a:r>
          </a:p>
          <a:p>
            <a:pPr lvl="1" algn="just"/>
            <a:r>
              <a:rPr lang="en-GB"/>
              <a:t>royal decree of 3 April 1997 containing measures to guarantee the accountability of public social security institutions</a:t>
            </a:r>
          </a:p>
          <a:p>
            <a:pPr lvl="1" algn="just"/>
            <a:r>
              <a:rPr lang="en-GB"/>
              <a:t>management agreement method</a:t>
            </a:r>
          </a:p>
          <a:p>
            <a:pPr lvl="2" algn="just"/>
            <a:r>
              <a:rPr lang="en-GB"/>
              <a:t>agreement between the government and the CBSS</a:t>
            </a:r>
          </a:p>
          <a:p>
            <a:pPr lvl="2" algn="just"/>
            <a:r>
              <a:rPr lang="en-GB"/>
              <a:t>includes specific rules and conditions under which the CBSS fulfils its missions  </a:t>
            </a:r>
          </a:p>
          <a:p>
            <a:pPr lvl="2" algn="just"/>
            <a:r>
              <a:rPr lang="en-GB"/>
              <a:t>the CBSS is a public social security institution</a:t>
            </a:r>
          </a:p>
          <a:p>
            <a:pPr lvl="2" algn="just"/>
            <a:endParaRPr lang="fr-BE" altLang="en-US" sz="1800" dirty="0"/>
          </a:p>
          <a:p>
            <a:endParaRPr lang="en-US" dirty="0"/>
          </a:p>
        </p:txBody>
      </p:sp>
    </p:spTree>
    <p:extLst>
      <p:ext uri="{BB962C8B-B14F-4D97-AF65-F5344CB8AC3E}">
        <p14:creationId xmlns:p14="http://schemas.microsoft.com/office/powerpoint/2010/main" val="2355230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Crossroads Bank for Social Security</a:t>
            </a:r>
          </a:p>
        </p:txBody>
      </p:sp>
      <p:sp>
        <p:nvSpPr>
          <p:cNvPr id="3" name="Content Placeholder 2"/>
          <p:cNvSpPr>
            <a:spLocks noGrp="1"/>
          </p:cNvSpPr>
          <p:nvPr>
            <p:ph idx="1"/>
          </p:nvPr>
        </p:nvSpPr>
        <p:spPr/>
        <p:txBody>
          <a:bodyPr>
            <a:normAutofit/>
          </a:bodyPr>
          <a:lstStyle/>
          <a:p>
            <a:r>
              <a:rPr lang="en-GB" dirty="0"/>
              <a:t>goal</a:t>
            </a:r>
          </a:p>
          <a:p>
            <a:pPr lvl="1"/>
            <a:r>
              <a:rPr lang="en-GB" dirty="0"/>
              <a:t>act as the driving force and coordinator of e-government in the social sector</a:t>
            </a:r>
          </a:p>
          <a:p>
            <a:pPr lvl="1"/>
            <a:r>
              <a:rPr lang="en-GB" dirty="0"/>
              <a:t>bring the actors in the field together and help improving the quality, effectiveness, efficiency and performance of the social sector</a:t>
            </a:r>
          </a:p>
          <a:p>
            <a:pPr lvl="1"/>
            <a:r>
              <a:rPr lang="en-GB" dirty="0"/>
              <a:t>continue to promote a revision of the processes and relationships between the 3 000 bodies active in the social sector (federal, regional, community and local bodies) and between these bodies, civil society organisations, citizens and companies</a:t>
            </a:r>
          </a:p>
          <a:p>
            <a:pPr lvl="1"/>
            <a:endParaRPr lang="fr-FR" sz="4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rPr>
              <a:t>innovation</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ability to anticipate major challenges and provide innovative responses to them</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pioneer of legislation on new technologies and implementation of new projects using these technologies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full service oriented platform (SOA)</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endParaRPr kumimoji="0" lang="fr-BE" altLang="en-US" sz="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G-cloud</a:t>
            </a:r>
          </a:p>
          <a:p>
            <a:pPr marL="0" indent="0">
              <a:buNone/>
            </a:pPr>
            <a:endParaRPr lang="en-US" dirty="0"/>
          </a:p>
        </p:txBody>
      </p:sp>
    </p:spTree>
    <p:extLst>
      <p:ext uri="{BB962C8B-B14F-4D97-AF65-F5344CB8AC3E}">
        <p14:creationId xmlns:p14="http://schemas.microsoft.com/office/powerpoint/2010/main" val="298299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noFill/>
        </p:spPr>
        <p:txBody>
          <a:bodyPr/>
          <a:lstStyle/>
          <a:p>
            <a:r>
              <a:rPr lang="en-GB"/>
              <a:t>Crossroads Bank for Social Security / results</a:t>
            </a:r>
          </a:p>
        </p:txBody>
      </p:sp>
      <p:sp>
        <p:nvSpPr>
          <p:cNvPr id="9" name="Rectangle: Rounded Corners 8">
            <a:extLst>
              <a:ext uri="{FF2B5EF4-FFF2-40B4-BE49-F238E27FC236}">
                <a16:creationId xmlns:a16="http://schemas.microsoft.com/office/drawing/2014/main" id="{7C13FBA7-BE12-4215-9997-8F537C72F7AC}"/>
              </a:ext>
            </a:extLst>
          </p:cNvPr>
          <p:cNvSpPr/>
          <p:nvPr/>
        </p:nvSpPr>
        <p:spPr>
          <a:xfrm>
            <a:off x="1229029" y="1354141"/>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dirty="0">
                <a:solidFill>
                  <a:prstClr val="black"/>
                </a:solidFill>
              </a:rPr>
              <a:t>a network between 3 000 social sector actors with basic services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5" y="135672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dirty="0">
                <a:solidFill>
                  <a:prstClr val="black"/>
                </a:solidFill>
              </a:rPr>
              <a:t>&gt; 1.8 billion messages exchanged between the actors in the sector in 2023</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31" y="2121001"/>
            <a:ext cx="4799597" cy="6676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unique identification of the citizens</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5" y="2114410"/>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unique identification of the companies</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32" y="2884717"/>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rationalization, unique collection and re-use of information</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2881926"/>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automatic granting of additional rights</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710604"/>
            <a:ext cx="4779936" cy="1200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220 structured messages and about 120 web services in production after process optimisation and authorisations from the Information Security Committee  </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691620"/>
            <a:ext cx="4819260" cy="12198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multifunctional declarations from employers to the whole social security sector from application to application including wage and working time data</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7" y="5001350"/>
            <a:ext cx="4799593"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abolition of almost all direct and indirect information exchanges on paper </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92864" y="6028714"/>
            <a:ext cx="4799593" cy="616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sz="1700">
                <a:solidFill>
                  <a:prstClr val="black"/>
                </a:solidFill>
              </a:rPr>
              <a:t>annual savings of € 1 billion in administrative burden for the social sector </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32" y="6038360"/>
            <a:ext cx="4799588" cy="6167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more effective fight against fraud</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5001350"/>
            <a:ext cx="4819260" cy="9324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prstClr val="black"/>
                </a:solidFill>
              </a:rPr>
              <a:t>common data centre for the PSSI, SOA environment, shared and integrated services, Cloud-environment</a:t>
            </a:r>
          </a:p>
        </p:txBody>
      </p:sp>
    </p:spTree>
    <p:extLst>
      <p:ext uri="{BB962C8B-B14F-4D97-AF65-F5344CB8AC3E}">
        <p14:creationId xmlns:p14="http://schemas.microsoft.com/office/powerpoint/2010/main" val="9015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Network with basic services</a:t>
            </a:r>
          </a:p>
        </p:txBody>
      </p:sp>
      <p:sp>
        <p:nvSpPr>
          <p:cNvPr id="3" name="Content Placeholder 2"/>
          <p:cNvSpPr>
            <a:spLocks noGrp="1"/>
          </p:cNvSpPr>
          <p:nvPr>
            <p:ph idx="1"/>
          </p:nvPr>
        </p:nvSpPr>
        <p:spPr>
          <a:xfrm>
            <a:off x="881064" y="1705346"/>
            <a:ext cx="10515600" cy="4351338"/>
          </a:xfrm>
        </p:spPr>
        <p:txBody>
          <a:bodyPr>
            <a:normAutofit/>
          </a:bodyPr>
          <a:lstStyle/>
          <a:p>
            <a:r>
              <a:rPr lang="en-GB"/>
              <a:t>technical network</a:t>
            </a:r>
          </a:p>
        </p:txBody>
      </p:sp>
      <p:grpSp>
        <p:nvGrpSpPr>
          <p:cNvPr id="93" name="Group 92"/>
          <p:cNvGrpSpPr/>
          <p:nvPr/>
        </p:nvGrpSpPr>
        <p:grpSpPr>
          <a:xfrm>
            <a:off x="2276565" y="1594105"/>
            <a:ext cx="7739063" cy="4926013"/>
            <a:chOff x="787400" y="1447800"/>
            <a:chExt cx="7739063" cy="4926013"/>
          </a:xfrm>
        </p:grpSpPr>
        <p:sp>
          <p:nvSpPr>
            <p:cNvPr id="94" name="Rectangle 110"/>
            <p:cNvSpPr>
              <a:spLocks noChangeArrowheads="1"/>
            </p:cNvSpPr>
            <p:nvPr/>
          </p:nvSpPr>
          <p:spPr bwMode="auto">
            <a:xfrm>
              <a:off x="7596188" y="3860800"/>
              <a:ext cx="65087" cy="137953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5" name="Rectangle 5"/>
            <p:cNvSpPr>
              <a:spLocks noChangeArrowheads="1"/>
            </p:cNvSpPr>
            <p:nvPr/>
          </p:nvSpPr>
          <p:spPr bwMode="auto">
            <a:xfrm>
              <a:off x="2493963"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6" name="Rectangle 6"/>
            <p:cNvSpPr>
              <a:spLocks noChangeArrowheads="1"/>
            </p:cNvSpPr>
            <p:nvPr/>
          </p:nvSpPr>
          <p:spPr bwMode="auto">
            <a:xfrm>
              <a:off x="2493963"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7" name="Rectangle 10"/>
            <p:cNvSpPr>
              <a:spLocks noChangeArrowheads="1"/>
            </p:cNvSpPr>
            <p:nvPr/>
          </p:nvSpPr>
          <p:spPr bwMode="auto">
            <a:xfrm>
              <a:off x="4614863" y="3849688"/>
              <a:ext cx="84137" cy="17018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98" name="Rectangle 11"/>
            <p:cNvSpPr>
              <a:spLocks noChangeArrowheads="1"/>
            </p:cNvSpPr>
            <p:nvPr/>
          </p:nvSpPr>
          <p:spPr bwMode="auto">
            <a:xfrm>
              <a:off x="6653213" y="2390775"/>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99" name="Rectangle 12"/>
            <p:cNvSpPr>
              <a:spLocks noChangeArrowheads="1"/>
            </p:cNvSpPr>
            <p:nvPr/>
          </p:nvSpPr>
          <p:spPr bwMode="auto">
            <a:xfrm>
              <a:off x="5238750" y="3119438"/>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00" name="Rectangle 14"/>
            <p:cNvSpPr>
              <a:spLocks noChangeArrowheads="1"/>
            </p:cNvSpPr>
            <p:nvPr/>
          </p:nvSpPr>
          <p:spPr bwMode="auto">
            <a:xfrm>
              <a:off x="5768975" y="3003079"/>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01" name="Freeform 15"/>
            <p:cNvSpPr>
              <a:spLocks/>
            </p:cNvSpPr>
            <p:nvPr/>
          </p:nvSpPr>
          <p:spPr bwMode="auto">
            <a:xfrm>
              <a:off x="5768975" y="2880842"/>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2" name="Freeform 16"/>
            <p:cNvSpPr>
              <a:spLocks/>
            </p:cNvSpPr>
            <p:nvPr/>
          </p:nvSpPr>
          <p:spPr bwMode="auto">
            <a:xfrm>
              <a:off x="6081713" y="2880842"/>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3" name="Rectangle 18"/>
            <p:cNvSpPr>
              <a:spLocks noChangeArrowheads="1"/>
            </p:cNvSpPr>
            <p:nvPr/>
          </p:nvSpPr>
          <p:spPr bwMode="auto">
            <a:xfrm>
              <a:off x="4292600"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04" name="Freeform 19"/>
            <p:cNvSpPr>
              <a:spLocks/>
            </p:cNvSpPr>
            <p:nvPr/>
          </p:nvSpPr>
          <p:spPr bwMode="auto">
            <a:xfrm>
              <a:off x="4292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5" name="Freeform 20"/>
            <p:cNvSpPr>
              <a:spLocks/>
            </p:cNvSpPr>
            <p:nvPr/>
          </p:nvSpPr>
          <p:spPr bwMode="auto">
            <a:xfrm>
              <a:off x="4916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6" name="Rectangle 22"/>
            <p:cNvSpPr>
              <a:spLocks noChangeArrowheads="1"/>
            </p:cNvSpPr>
            <p:nvPr/>
          </p:nvSpPr>
          <p:spPr bwMode="auto">
            <a:xfrm>
              <a:off x="4479925" y="4730750"/>
              <a:ext cx="312738"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07" name="Freeform 23"/>
            <p:cNvSpPr>
              <a:spLocks/>
            </p:cNvSpPr>
            <p:nvPr/>
          </p:nvSpPr>
          <p:spPr bwMode="auto">
            <a:xfrm>
              <a:off x="4479925"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8" name="Freeform 24"/>
            <p:cNvSpPr>
              <a:spLocks/>
            </p:cNvSpPr>
            <p:nvPr/>
          </p:nvSpPr>
          <p:spPr bwMode="auto">
            <a:xfrm>
              <a:off x="4792663" y="4608513"/>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09" name="Oval 25"/>
            <p:cNvSpPr>
              <a:spLocks noChangeArrowheads="1"/>
            </p:cNvSpPr>
            <p:nvPr/>
          </p:nvSpPr>
          <p:spPr bwMode="auto">
            <a:xfrm>
              <a:off x="2203450" y="5146675"/>
              <a:ext cx="665163" cy="485775"/>
            </a:xfrm>
            <a:prstGeom prst="ellipse">
              <a:avLst/>
            </a:prstGeom>
            <a:solidFill>
              <a:srgbClr val="00ABDA"/>
            </a:solidFill>
            <a:ln>
              <a:noFill/>
            </a:ln>
            <a:effectLst/>
          </p:spPr>
          <p:txBody>
            <a:bodyPr wrap="none" anchor="ctr"/>
            <a:lstStyle/>
            <a:p>
              <a:pPr algn="ctr">
                <a:defRPr/>
              </a:pPr>
              <a:r>
                <a:rPr lang="en-GB" sz="1600" b="1">
                  <a:solidFill>
                    <a:schemeClr val="tx1">
                      <a:lumMod val="75000"/>
                      <a:lumOff val="25000"/>
                    </a:schemeClr>
                  </a:solidFill>
                  <a:sym typeface="Arial" charset="0"/>
                </a:rPr>
                <a:t>NEO</a:t>
              </a:r>
            </a:p>
          </p:txBody>
        </p:sp>
        <p:sp>
          <p:nvSpPr>
            <p:cNvPr id="110" name="Line 26"/>
            <p:cNvSpPr>
              <a:spLocks noChangeShapeType="1"/>
            </p:cNvSpPr>
            <p:nvPr/>
          </p:nvSpPr>
          <p:spPr bwMode="auto">
            <a:xfrm flipV="1">
              <a:off x="2300288"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1" name="Line 27"/>
            <p:cNvSpPr>
              <a:spLocks noChangeShapeType="1"/>
            </p:cNvSpPr>
            <p:nvPr/>
          </p:nvSpPr>
          <p:spPr bwMode="auto">
            <a:xfrm flipV="1">
              <a:off x="2300288" y="2055813"/>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2" name="Line 28"/>
            <p:cNvSpPr>
              <a:spLocks noChangeShapeType="1"/>
            </p:cNvSpPr>
            <p:nvPr/>
          </p:nvSpPr>
          <p:spPr bwMode="auto">
            <a:xfrm>
              <a:off x="2366963" y="2541588"/>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3" name="Line 29"/>
            <p:cNvSpPr>
              <a:spLocks noChangeShapeType="1"/>
            </p:cNvSpPr>
            <p:nvPr/>
          </p:nvSpPr>
          <p:spPr bwMode="auto">
            <a:xfrm>
              <a:off x="2300288" y="2646363"/>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14" name="Oval 30"/>
            <p:cNvSpPr>
              <a:spLocks noChangeArrowheads="1"/>
            </p:cNvSpPr>
            <p:nvPr/>
          </p:nvSpPr>
          <p:spPr bwMode="auto">
            <a:xfrm>
              <a:off x="798513" y="2065338"/>
              <a:ext cx="1579562" cy="841375"/>
            </a:xfrm>
            <a:prstGeom prst="ellipse">
              <a:avLst/>
            </a:prstGeom>
            <a:solidFill>
              <a:srgbClr val="CECECE"/>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GB" sz="1800">
                  <a:solidFill>
                    <a:srgbClr val="000000"/>
                  </a:solidFill>
                  <a:latin typeface="+mn-lt"/>
                  <a:sym typeface="Arial" charset="0"/>
                </a:rPr>
                <a:t>Users</a:t>
              </a:r>
            </a:p>
          </p:txBody>
        </p:sp>
        <p:sp>
          <p:nvSpPr>
            <p:cNvPr id="115" name="Rectangle 32"/>
            <p:cNvSpPr>
              <a:spLocks noChangeArrowheads="1"/>
            </p:cNvSpPr>
            <p:nvPr/>
          </p:nvSpPr>
          <p:spPr bwMode="auto">
            <a:xfrm>
              <a:off x="2130425" y="4194175"/>
              <a:ext cx="623888"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16" name="Freeform 33"/>
            <p:cNvSpPr>
              <a:spLocks/>
            </p:cNvSpPr>
            <p:nvPr/>
          </p:nvSpPr>
          <p:spPr bwMode="auto">
            <a:xfrm>
              <a:off x="2130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7" name="Freeform 34"/>
            <p:cNvSpPr>
              <a:spLocks/>
            </p:cNvSpPr>
            <p:nvPr/>
          </p:nvSpPr>
          <p:spPr bwMode="auto">
            <a:xfrm>
              <a:off x="2754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18" name="Rectangle 35"/>
            <p:cNvSpPr>
              <a:spLocks noChangeArrowheads="1"/>
            </p:cNvSpPr>
            <p:nvPr/>
          </p:nvSpPr>
          <p:spPr bwMode="auto">
            <a:xfrm>
              <a:off x="7597864" y="2633663"/>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19" name="Rectangle 36"/>
            <p:cNvSpPr>
              <a:spLocks noChangeArrowheads="1"/>
            </p:cNvSpPr>
            <p:nvPr/>
          </p:nvSpPr>
          <p:spPr bwMode="auto">
            <a:xfrm>
              <a:off x="7288213" y="2328863"/>
              <a:ext cx="623887"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20" name="Freeform 37"/>
            <p:cNvSpPr>
              <a:spLocks/>
            </p:cNvSpPr>
            <p:nvPr/>
          </p:nvSpPr>
          <p:spPr bwMode="auto">
            <a:xfrm>
              <a:off x="7288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1" name="Freeform 38"/>
            <p:cNvSpPr>
              <a:spLocks/>
            </p:cNvSpPr>
            <p:nvPr/>
          </p:nvSpPr>
          <p:spPr bwMode="auto">
            <a:xfrm>
              <a:off x="7912100"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2" name="Rectangle 43"/>
            <p:cNvSpPr>
              <a:spLocks noChangeArrowheads="1"/>
            </p:cNvSpPr>
            <p:nvPr/>
          </p:nvSpPr>
          <p:spPr bwMode="auto">
            <a:xfrm>
              <a:off x="7288213"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23" name="Freeform 44"/>
            <p:cNvSpPr>
              <a:spLocks/>
            </p:cNvSpPr>
            <p:nvPr/>
          </p:nvSpPr>
          <p:spPr bwMode="auto">
            <a:xfrm>
              <a:off x="7288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4" name="Freeform 45"/>
            <p:cNvSpPr>
              <a:spLocks/>
            </p:cNvSpPr>
            <p:nvPr/>
          </p:nvSpPr>
          <p:spPr bwMode="auto">
            <a:xfrm>
              <a:off x="7912100"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5" name="Rectangle 47"/>
            <p:cNvSpPr>
              <a:spLocks noChangeArrowheads="1"/>
            </p:cNvSpPr>
            <p:nvPr/>
          </p:nvSpPr>
          <p:spPr bwMode="auto">
            <a:xfrm>
              <a:off x="7446963" y="4730750"/>
              <a:ext cx="312737"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26" name="Freeform 48"/>
            <p:cNvSpPr>
              <a:spLocks/>
            </p:cNvSpPr>
            <p:nvPr/>
          </p:nvSpPr>
          <p:spPr bwMode="auto">
            <a:xfrm>
              <a:off x="744696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7" name="Freeform 49"/>
            <p:cNvSpPr>
              <a:spLocks/>
            </p:cNvSpPr>
            <p:nvPr/>
          </p:nvSpPr>
          <p:spPr bwMode="auto">
            <a:xfrm>
              <a:off x="7759700" y="4608513"/>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28" name="Rectangle 51"/>
            <p:cNvSpPr>
              <a:spLocks noChangeArrowheads="1"/>
            </p:cNvSpPr>
            <p:nvPr/>
          </p:nvSpPr>
          <p:spPr bwMode="auto">
            <a:xfrm>
              <a:off x="2317750"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29" name="Freeform 52"/>
            <p:cNvSpPr>
              <a:spLocks/>
            </p:cNvSpPr>
            <p:nvPr/>
          </p:nvSpPr>
          <p:spPr bwMode="auto">
            <a:xfrm>
              <a:off x="2317750"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0" name="Freeform 53"/>
            <p:cNvSpPr>
              <a:spLocks/>
            </p:cNvSpPr>
            <p:nvPr/>
          </p:nvSpPr>
          <p:spPr bwMode="auto">
            <a:xfrm>
              <a:off x="2628900"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1" name="Rectangle 55"/>
            <p:cNvSpPr>
              <a:spLocks noChangeArrowheads="1"/>
            </p:cNvSpPr>
            <p:nvPr/>
          </p:nvSpPr>
          <p:spPr bwMode="auto">
            <a:xfrm>
              <a:off x="5238750" y="1660525"/>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2" name="Rectangle 57"/>
            <p:cNvSpPr>
              <a:spLocks noChangeArrowheads="1"/>
            </p:cNvSpPr>
            <p:nvPr/>
          </p:nvSpPr>
          <p:spPr bwMode="auto">
            <a:xfrm>
              <a:off x="5768975" y="1570038"/>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GB" sz="1500" b="1">
                  <a:solidFill>
                    <a:schemeClr val="tx1">
                      <a:lumMod val="75000"/>
                      <a:lumOff val="25000"/>
                    </a:schemeClr>
                  </a:solidFill>
                  <a:sym typeface="Arial" charset="0"/>
                </a:rPr>
                <a:t>R</a:t>
              </a:r>
            </a:p>
          </p:txBody>
        </p:sp>
        <p:sp>
          <p:nvSpPr>
            <p:cNvPr id="133" name="Freeform 58"/>
            <p:cNvSpPr>
              <a:spLocks/>
            </p:cNvSpPr>
            <p:nvPr/>
          </p:nvSpPr>
          <p:spPr bwMode="auto">
            <a:xfrm>
              <a:off x="5768975" y="1447800"/>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4" name="Freeform 59"/>
            <p:cNvSpPr>
              <a:spLocks/>
            </p:cNvSpPr>
            <p:nvPr/>
          </p:nvSpPr>
          <p:spPr bwMode="auto">
            <a:xfrm>
              <a:off x="6081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6" name="Rectangle 62"/>
            <p:cNvSpPr>
              <a:spLocks noChangeArrowheads="1"/>
            </p:cNvSpPr>
            <p:nvPr/>
          </p:nvSpPr>
          <p:spPr bwMode="auto">
            <a:xfrm>
              <a:off x="5238750" y="2146300"/>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37" name="Rectangle 64"/>
            <p:cNvSpPr>
              <a:spLocks noChangeArrowheads="1"/>
            </p:cNvSpPr>
            <p:nvPr/>
          </p:nvSpPr>
          <p:spPr bwMode="auto">
            <a:xfrm>
              <a:off x="5768975" y="2055813"/>
              <a:ext cx="312738" cy="303212"/>
            </a:xfrm>
            <a:prstGeom prst="rect">
              <a:avLst/>
            </a:prstGeom>
            <a:solidFill>
              <a:srgbClr val="FA7D00"/>
            </a:solidFill>
            <a:ln>
              <a:noFill/>
            </a:ln>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GB" sz="1500" b="1">
                  <a:solidFill>
                    <a:schemeClr val="tx1">
                      <a:lumMod val="75000"/>
                      <a:lumOff val="25000"/>
                    </a:schemeClr>
                  </a:solidFill>
                  <a:sym typeface="Arial" charset="0"/>
                </a:rPr>
                <a:t>R</a:t>
              </a:r>
            </a:p>
          </p:txBody>
        </p:sp>
        <p:sp>
          <p:nvSpPr>
            <p:cNvPr id="138" name="Freeform 65"/>
            <p:cNvSpPr>
              <a:spLocks/>
            </p:cNvSpPr>
            <p:nvPr/>
          </p:nvSpPr>
          <p:spPr bwMode="auto">
            <a:xfrm>
              <a:off x="5768975" y="1933575"/>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39" name="Freeform 66"/>
            <p:cNvSpPr>
              <a:spLocks/>
            </p:cNvSpPr>
            <p:nvPr/>
          </p:nvSpPr>
          <p:spPr bwMode="auto">
            <a:xfrm>
              <a:off x="6081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1" name="Rectangle 69"/>
            <p:cNvSpPr>
              <a:spLocks noChangeArrowheads="1"/>
            </p:cNvSpPr>
            <p:nvPr/>
          </p:nvSpPr>
          <p:spPr bwMode="auto">
            <a:xfrm>
              <a:off x="5238750" y="2633663"/>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42" name="Rectangle 71"/>
            <p:cNvSpPr>
              <a:spLocks noChangeArrowheads="1"/>
            </p:cNvSpPr>
            <p:nvPr/>
          </p:nvSpPr>
          <p:spPr bwMode="auto">
            <a:xfrm>
              <a:off x="5768975" y="2541588"/>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43" name="Freeform 72"/>
            <p:cNvSpPr>
              <a:spLocks/>
            </p:cNvSpPr>
            <p:nvPr/>
          </p:nvSpPr>
          <p:spPr bwMode="auto">
            <a:xfrm>
              <a:off x="5768975" y="2420938"/>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4" name="Freeform 73"/>
            <p:cNvSpPr>
              <a:spLocks/>
            </p:cNvSpPr>
            <p:nvPr/>
          </p:nvSpPr>
          <p:spPr bwMode="auto">
            <a:xfrm>
              <a:off x="6081713" y="2420938"/>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47" name="Rectangle 76"/>
            <p:cNvSpPr>
              <a:spLocks noChangeArrowheads="1"/>
            </p:cNvSpPr>
            <p:nvPr/>
          </p:nvSpPr>
          <p:spPr bwMode="auto">
            <a:xfrm>
              <a:off x="6611938" y="1498600"/>
              <a:ext cx="36512" cy="194310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48" name="Rectangle 77"/>
            <p:cNvSpPr>
              <a:spLocks noChangeArrowheads="1"/>
            </p:cNvSpPr>
            <p:nvPr/>
          </p:nvSpPr>
          <p:spPr bwMode="auto">
            <a:xfrm>
              <a:off x="1454150" y="4092575"/>
              <a:ext cx="82550"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0" name="Rectangle 79"/>
            <p:cNvSpPr>
              <a:spLocks noChangeArrowheads="1"/>
            </p:cNvSpPr>
            <p:nvPr/>
          </p:nvSpPr>
          <p:spPr bwMode="auto">
            <a:xfrm>
              <a:off x="1454150" y="3849688"/>
              <a:ext cx="82550"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1" name="Rectangle 81"/>
            <p:cNvSpPr>
              <a:spLocks noChangeArrowheads="1"/>
            </p:cNvSpPr>
            <p:nvPr/>
          </p:nvSpPr>
          <p:spPr bwMode="auto">
            <a:xfrm>
              <a:off x="1131888" y="4194175"/>
              <a:ext cx="623887" cy="303213"/>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52" name="Freeform 82"/>
            <p:cNvSpPr>
              <a:spLocks/>
            </p:cNvSpPr>
            <p:nvPr/>
          </p:nvSpPr>
          <p:spPr bwMode="auto">
            <a:xfrm>
              <a:off x="1131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3" name="Freeform 83"/>
            <p:cNvSpPr>
              <a:spLocks/>
            </p:cNvSpPr>
            <p:nvPr/>
          </p:nvSpPr>
          <p:spPr bwMode="auto">
            <a:xfrm>
              <a:off x="1755775"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4" name="Rectangle 85"/>
            <p:cNvSpPr>
              <a:spLocks noChangeArrowheads="1"/>
            </p:cNvSpPr>
            <p:nvPr/>
          </p:nvSpPr>
          <p:spPr bwMode="auto">
            <a:xfrm>
              <a:off x="1319213" y="47307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55" name="Freeform 86"/>
            <p:cNvSpPr>
              <a:spLocks/>
            </p:cNvSpPr>
            <p:nvPr/>
          </p:nvSpPr>
          <p:spPr bwMode="auto">
            <a:xfrm>
              <a:off x="1319213" y="46085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6" name="Freeform 87"/>
            <p:cNvSpPr>
              <a:spLocks/>
            </p:cNvSpPr>
            <p:nvPr/>
          </p:nvSpPr>
          <p:spPr bwMode="auto">
            <a:xfrm>
              <a:off x="1630363" y="46085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57" name="Rectangle 88"/>
            <p:cNvSpPr>
              <a:spLocks noChangeArrowheads="1"/>
            </p:cNvSpPr>
            <p:nvPr/>
          </p:nvSpPr>
          <p:spPr bwMode="auto">
            <a:xfrm>
              <a:off x="1638248" y="5065713"/>
              <a:ext cx="72000" cy="1133475"/>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58" name="AutoShape 89"/>
            <p:cNvSpPr>
              <a:spLocks noChangeArrowheads="1"/>
            </p:cNvSpPr>
            <p:nvPr/>
          </p:nvSpPr>
          <p:spPr bwMode="auto">
            <a:xfrm>
              <a:off x="1454150" y="5065713"/>
              <a:ext cx="249238" cy="161925"/>
            </a:xfrm>
            <a:prstGeom prst="parallelogram">
              <a:avLst>
                <a:gd name="adj" fmla="val 8748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59" name="Rectangle 91"/>
            <p:cNvSpPr>
              <a:spLocks noChangeArrowheads="1"/>
            </p:cNvSpPr>
            <p:nvPr/>
          </p:nvSpPr>
          <p:spPr bwMode="auto">
            <a:xfrm>
              <a:off x="1319213" y="5429250"/>
              <a:ext cx="311150" cy="304800"/>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60" name="Freeform 92"/>
            <p:cNvSpPr>
              <a:spLocks/>
            </p:cNvSpPr>
            <p:nvPr/>
          </p:nvSpPr>
          <p:spPr bwMode="auto">
            <a:xfrm>
              <a:off x="1319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1" name="Freeform 93"/>
            <p:cNvSpPr>
              <a:spLocks/>
            </p:cNvSpPr>
            <p:nvPr/>
          </p:nvSpPr>
          <p:spPr bwMode="auto">
            <a:xfrm>
              <a:off x="1630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2" name="Oval 94"/>
            <p:cNvSpPr>
              <a:spLocks noChangeArrowheads="1"/>
            </p:cNvSpPr>
            <p:nvPr/>
          </p:nvSpPr>
          <p:spPr bwMode="auto">
            <a:xfrm>
              <a:off x="1314550" y="5875338"/>
              <a:ext cx="665162" cy="487362"/>
            </a:xfrm>
            <a:prstGeom prst="ellipse">
              <a:avLst/>
            </a:prstGeom>
            <a:solidFill>
              <a:srgbClr val="00ABDA"/>
            </a:solidFill>
            <a:ln>
              <a:noFill/>
            </a:ln>
            <a:effectLst/>
          </p:spPr>
          <p:txBody>
            <a:bodyPr wrap="none" anchor="ctr"/>
            <a:lstStyle/>
            <a:p>
              <a:pPr algn="ctr">
                <a:defRPr/>
              </a:pPr>
              <a:r>
                <a:rPr lang="en-GB" sz="1600" b="1">
                  <a:solidFill>
                    <a:schemeClr val="tx1">
                      <a:lumMod val="75000"/>
                      <a:lumOff val="25000"/>
                    </a:schemeClr>
                  </a:solidFill>
                  <a:sym typeface="Arial" charset="0"/>
                </a:rPr>
                <a:t>NIC</a:t>
              </a:r>
            </a:p>
          </p:txBody>
        </p:sp>
        <p:sp>
          <p:nvSpPr>
            <p:cNvPr id="163" name="Rectangle 97"/>
            <p:cNvSpPr>
              <a:spLocks noChangeArrowheads="1"/>
            </p:cNvSpPr>
            <p:nvPr/>
          </p:nvSpPr>
          <p:spPr bwMode="auto">
            <a:xfrm>
              <a:off x="787400" y="3787775"/>
              <a:ext cx="7739063" cy="619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64" name="Rectangle 100"/>
            <p:cNvSpPr>
              <a:spLocks noChangeArrowheads="1"/>
            </p:cNvSpPr>
            <p:nvPr/>
          </p:nvSpPr>
          <p:spPr bwMode="auto">
            <a:xfrm>
              <a:off x="931863" y="3355975"/>
              <a:ext cx="1824037" cy="363538"/>
            </a:xfrm>
            <a:prstGeom prst="rect">
              <a:avLst/>
            </a:prstGeom>
            <a:noFill/>
            <a:ln>
              <a:noFill/>
            </a:ln>
            <a:effectLst/>
          </p:spPr>
          <p:txBody>
            <a:bodyPr lIns="90488" tIns="44450" rIns="90488" bIns="44450">
              <a:spAutoFit/>
            </a:bodyPr>
            <a:lstStyle/>
            <a:p>
              <a:pPr>
                <a:buSzPct val="100000"/>
                <a:defRPr/>
              </a:pPr>
              <a:r>
                <a:rPr lang="en-GB">
                  <a:solidFill>
                    <a:srgbClr val="000000"/>
                  </a:solidFill>
                  <a:sym typeface="Arial" charset="0"/>
                </a:rPr>
                <a:t>Backbone</a:t>
              </a:r>
            </a:p>
          </p:txBody>
        </p:sp>
        <p:sp>
          <p:nvSpPr>
            <p:cNvPr id="165" name="Rectangle 101"/>
            <p:cNvSpPr>
              <a:spLocks noChangeArrowheads="1"/>
            </p:cNvSpPr>
            <p:nvPr/>
          </p:nvSpPr>
          <p:spPr bwMode="auto">
            <a:xfrm>
              <a:off x="7734300" y="5103813"/>
              <a:ext cx="84138" cy="1135062"/>
            </a:xfrm>
            <a:prstGeom prst="rect">
              <a:avLst/>
            </a:prstGeom>
            <a:solidFill>
              <a:schemeClr val="tx1">
                <a:lumMod val="50000"/>
                <a:lumOff val="50000"/>
              </a:schemeClr>
            </a:solidFill>
            <a:ln w="9525">
              <a:noFill/>
              <a:miter lim="800000"/>
              <a:headEnd/>
              <a:tailEnd/>
            </a:ln>
          </p:spPr>
          <p:txBody>
            <a:bodyPr wrap="none" anchor="ctr"/>
            <a:lstStyle/>
            <a:p>
              <a:endParaRPr lang="fr-FR" altLang="en-US"/>
            </a:p>
          </p:txBody>
        </p:sp>
        <p:sp>
          <p:nvSpPr>
            <p:cNvPr id="166" name="Rectangle 104"/>
            <p:cNvSpPr>
              <a:spLocks noChangeArrowheads="1"/>
            </p:cNvSpPr>
            <p:nvPr/>
          </p:nvSpPr>
          <p:spPr bwMode="auto">
            <a:xfrm>
              <a:off x="7419975" y="5441950"/>
              <a:ext cx="311150" cy="303213"/>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67" name="Freeform 105"/>
            <p:cNvSpPr>
              <a:spLocks/>
            </p:cNvSpPr>
            <p:nvPr/>
          </p:nvSpPr>
          <p:spPr bwMode="auto">
            <a:xfrm>
              <a:off x="7419975" y="5319713"/>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8" name="Freeform 106"/>
            <p:cNvSpPr>
              <a:spLocks/>
            </p:cNvSpPr>
            <p:nvPr/>
          </p:nvSpPr>
          <p:spPr bwMode="auto">
            <a:xfrm>
              <a:off x="7731125" y="5319713"/>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69" name="Oval 107"/>
            <p:cNvSpPr>
              <a:spLocks noChangeArrowheads="1"/>
            </p:cNvSpPr>
            <p:nvPr/>
          </p:nvSpPr>
          <p:spPr bwMode="auto">
            <a:xfrm>
              <a:off x="7435229" y="5888038"/>
              <a:ext cx="665163" cy="485775"/>
            </a:xfrm>
            <a:prstGeom prst="ellipse">
              <a:avLst/>
            </a:prstGeom>
            <a:solidFill>
              <a:srgbClr val="00ABDA"/>
            </a:solidFill>
            <a:ln>
              <a:noFill/>
            </a:ln>
            <a:effectLst/>
          </p:spPr>
          <p:txBody>
            <a:bodyPr wrap="none" anchor="ctr"/>
            <a:lstStyle/>
            <a:p>
              <a:pPr algn="ctr">
                <a:defRPr/>
              </a:pPr>
              <a:r>
                <a:rPr lang="en-GB" sz="1600" b="1">
                  <a:solidFill>
                    <a:schemeClr val="tx1">
                      <a:lumMod val="75000"/>
                      <a:lumOff val="25000"/>
                    </a:schemeClr>
                  </a:solidFill>
                  <a:sym typeface="Arial" charset="0"/>
                </a:rPr>
                <a:t>…</a:t>
              </a:r>
            </a:p>
          </p:txBody>
        </p:sp>
        <p:sp>
          <p:nvSpPr>
            <p:cNvPr id="170" name="Rectangle 109"/>
            <p:cNvSpPr>
              <a:spLocks noChangeArrowheads="1"/>
            </p:cNvSpPr>
            <p:nvPr/>
          </p:nvSpPr>
          <p:spPr bwMode="auto">
            <a:xfrm>
              <a:off x="6583363" y="4105275"/>
              <a:ext cx="84137" cy="113506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1" name="Rectangle 110"/>
            <p:cNvSpPr>
              <a:spLocks noChangeArrowheads="1"/>
            </p:cNvSpPr>
            <p:nvPr/>
          </p:nvSpPr>
          <p:spPr bwMode="auto">
            <a:xfrm>
              <a:off x="6583363" y="3862388"/>
              <a:ext cx="73025" cy="1135062"/>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sp>
          <p:nvSpPr>
            <p:cNvPr id="172" name="Oval 112"/>
            <p:cNvSpPr>
              <a:spLocks noChangeArrowheads="1"/>
            </p:cNvSpPr>
            <p:nvPr/>
          </p:nvSpPr>
          <p:spPr bwMode="auto">
            <a:xfrm>
              <a:off x="6292850" y="5159375"/>
              <a:ext cx="665163" cy="487363"/>
            </a:xfrm>
            <a:prstGeom prst="ellipse">
              <a:avLst/>
            </a:prstGeom>
            <a:solidFill>
              <a:srgbClr val="00ABDA"/>
            </a:solidFill>
            <a:ln>
              <a:noFill/>
            </a:ln>
            <a:effectLst/>
          </p:spPr>
          <p:txBody>
            <a:bodyPr wrap="none" anchor="ctr"/>
            <a:lstStyle/>
            <a:p>
              <a:pPr algn="ctr">
                <a:defRPr/>
              </a:pPr>
              <a:r>
                <a:rPr lang="en-GB" sz="1600" b="1">
                  <a:solidFill>
                    <a:schemeClr val="tx1">
                      <a:lumMod val="75000"/>
                      <a:lumOff val="25000"/>
                    </a:schemeClr>
                  </a:solidFill>
                  <a:sym typeface="Arial" charset="0"/>
                </a:rPr>
                <a:t>NOSS</a:t>
              </a:r>
            </a:p>
          </p:txBody>
        </p:sp>
        <p:sp>
          <p:nvSpPr>
            <p:cNvPr id="173" name="Rectangle 114"/>
            <p:cNvSpPr>
              <a:spLocks noChangeArrowheads="1"/>
            </p:cNvSpPr>
            <p:nvPr/>
          </p:nvSpPr>
          <p:spPr bwMode="auto">
            <a:xfrm>
              <a:off x="6219825" y="4206875"/>
              <a:ext cx="623888" cy="304800"/>
            </a:xfrm>
            <a:prstGeom prst="rect">
              <a:avLst/>
            </a:prstGeom>
            <a:solidFill>
              <a:srgbClr val="FF3300"/>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500" b="1">
                  <a:solidFill>
                    <a:srgbClr val="000000"/>
                  </a:solidFill>
                  <a:sym typeface="Arial" charset="0"/>
                </a:rPr>
                <a:t>FW</a:t>
              </a:r>
            </a:p>
          </p:txBody>
        </p:sp>
        <p:sp>
          <p:nvSpPr>
            <p:cNvPr id="174" name="Freeform 115"/>
            <p:cNvSpPr>
              <a:spLocks/>
            </p:cNvSpPr>
            <p:nvPr/>
          </p:nvSpPr>
          <p:spPr bwMode="auto">
            <a:xfrm>
              <a:off x="6219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5" name="Freeform 116"/>
            <p:cNvSpPr>
              <a:spLocks/>
            </p:cNvSpPr>
            <p:nvPr/>
          </p:nvSpPr>
          <p:spPr bwMode="auto">
            <a:xfrm>
              <a:off x="6843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6" name="Rectangle 118"/>
            <p:cNvSpPr>
              <a:spLocks noChangeArrowheads="1"/>
            </p:cNvSpPr>
            <p:nvPr/>
          </p:nvSpPr>
          <p:spPr bwMode="auto">
            <a:xfrm>
              <a:off x="6407150" y="4743450"/>
              <a:ext cx="312738" cy="304800"/>
            </a:xfrm>
            <a:prstGeom prst="rect">
              <a:avLst/>
            </a:prstGeom>
            <a:solidFill>
              <a:srgbClr val="FA7D00"/>
            </a:solidFill>
            <a:ln>
              <a:noFill/>
            </a:ln>
            <a:effectLst/>
          </p:spPr>
          <p:txBody>
            <a:bodyPr wrap="none" lIns="69850" tIns="34925" rIns="69850" bIns="34925" anchor="ctr"/>
            <a:lstStyle/>
            <a:p>
              <a:pPr algn="ctr" defTabSz="514350">
                <a:defRPr/>
              </a:pPr>
              <a:r>
                <a:rPr lang="en-GB" sz="1500" b="1">
                  <a:solidFill>
                    <a:schemeClr val="tx1">
                      <a:lumMod val="75000"/>
                      <a:lumOff val="25000"/>
                    </a:schemeClr>
                  </a:solidFill>
                  <a:sym typeface="Arial" charset="0"/>
                </a:rPr>
                <a:t>R</a:t>
              </a:r>
            </a:p>
          </p:txBody>
        </p:sp>
        <p:sp>
          <p:nvSpPr>
            <p:cNvPr id="177" name="Freeform 119"/>
            <p:cNvSpPr>
              <a:spLocks/>
            </p:cNvSpPr>
            <p:nvPr/>
          </p:nvSpPr>
          <p:spPr bwMode="auto">
            <a:xfrm>
              <a:off x="6407150" y="4622800"/>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8" name="Freeform 120"/>
            <p:cNvSpPr>
              <a:spLocks/>
            </p:cNvSpPr>
            <p:nvPr/>
          </p:nvSpPr>
          <p:spPr bwMode="auto">
            <a:xfrm>
              <a:off x="6719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endParaRPr lang="fr-BE"/>
            </a:p>
          </p:txBody>
        </p:sp>
        <p:sp>
          <p:nvSpPr>
            <p:cNvPr id="179" name="Oval 121"/>
            <p:cNvSpPr>
              <a:spLocks noChangeArrowheads="1"/>
            </p:cNvSpPr>
            <p:nvPr/>
          </p:nvSpPr>
          <p:spPr bwMode="auto">
            <a:xfrm>
              <a:off x="3476625" y="5186363"/>
              <a:ext cx="2217738" cy="688975"/>
            </a:xfrm>
            <a:prstGeom prst="ellipse">
              <a:avLst/>
            </a:prstGeom>
            <a:solidFill>
              <a:srgbClr val="00ABDA"/>
            </a:solidFill>
            <a:ln>
              <a:noFill/>
            </a:ln>
            <a:effectLst/>
          </p:spPr>
          <p:txBody>
            <a:bodyPr wrap="none" anchor="ctr"/>
            <a:lstStyle/>
            <a:p>
              <a:pPr algn="ctr">
                <a:defRPr/>
              </a:pPr>
              <a:r>
                <a:rPr lang="en-GB" sz="1600" b="1">
                  <a:solidFill>
                    <a:schemeClr val="tx1">
                      <a:lumMod val="75000"/>
                      <a:lumOff val="25000"/>
                    </a:schemeClr>
                  </a:solidFill>
                  <a:sym typeface="Arial" charset="0"/>
                </a:rPr>
                <a:t>CBSS</a:t>
              </a:r>
            </a:p>
          </p:txBody>
        </p:sp>
        <p:sp>
          <p:nvSpPr>
            <p:cNvPr id="180" name="AutoShape 89"/>
            <p:cNvSpPr>
              <a:spLocks noChangeArrowheads="1"/>
            </p:cNvSpPr>
            <p:nvPr/>
          </p:nvSpPr>
          <p:spPr bwMode="auto">
            <a:xfrm>
              <a:off x="7596188" y="5084763"/>
              <a:ext cx="215900" cy="161925"/>
            </a:xfrm>
            <a:prstGeom prst="parallelogram">
              <a:avLst>
                <a:gd name="adj" fmla="val 87556"/>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en-US"/>
            </a:p>
          </p:txBody>
        </p:sp>
      </p:grpSp>
      <p:sp>
        <p:nvSpPr>
          <p:cNvPr id="181" name="Oval 74"/>
          <p:cNvSpPr>
            <a:spLocks noChangeArrowheads="1"/>
          </p:cNvSpPr>
          <p:nvPr/>
        </p:nvSpPr>
        <p:spPr bwMode="auto">
          <a:xfrm>
            <a:off x="5375921" y="2906714"/>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600">
                <a:solidFill>
                  <a:srgbClr val="000000"/>
                </a:solidFill>
                <a:sym typeface="Arial" charset="0"/>
              </a:rPr>
              <a:t>…</a:t>
            </a:r>
          </a:p>
        </p:txBody>
      </p:sp>
      <p:sp>
        <p:nvSpPr>
          <p:cNvPr id="182" name="Oval 74"/>
          <p:cNvSpPr>
            <a:spLocks noChangeArrowheads="1"/>
          </p:cNvSpPr>
          <p:nvPr/>
        </p:nvSpPr>
        <p:spPr bwMode="auto">
          <a:xfrm>
            <a:off x="5375921" y="2402658"/>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600">
                <a:solidFill>
                  <a:srgbClr val="000000"/>
                </a:solidFill>
                <a:sym typeface="Arial" charset="0"/>
              </a:rPr>
              <a:t>Isabel</a:t>
            </a:r>
          </a:p>
        </p:txBody>
      </p:sp>
      <p:sp>
        <p:nvSpPr>
          <p:cNvPr id="183" name="Oval 74"/>
          <p:cNvSpPr>
            <a:spLocks noChangeArrowheads="1"/>
          </p:cNvSpPr>
          <p:nvPr/>
        </p:nvSpPr>
        <p:spPr bwMode="auto">
          <a:xfrm>
            <a:off x="5375921" y="1898602"/>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600">
                <a:solidFill>
                  <a:srgbClr val="000000"/>
                </a:solidFill>
                <a:sym typeface="Arial" charset="0"/>
              </a:rPr>
              <a:t>FedMAN</a:t>
            </a:r>
          </a:p>
        </p:txBody>
      </p:sp>
      <p:sp>
        <p:nvSpPr>
          <p:cNvPr id="184" name="Oval 74"/>
          <p:cNvSpPr>
            <a:spLocks noChangeArrowheads="1"/>
          </p:cNvSpPr>
          <p:nvPr/>
        </p:nvSpPr>
        <p:spPr bwMode="auto">
          <a:xfrm>
            <a:off x="5375921" y="1394546"/>
            <a:ext cx="1406525" cy="378271"/>
          </a:xfrm>
          <a:prstGeom prst="ellipse">
            <a:avLst/>
          </a:prstGeom>
          <a:solidFill>
            <a:srgbClr val="8CCA1C"/>
          </a:solidFill>
          <a:ln>
            <a:noFill/>
          </a:ln>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sz="1600">
                <a:solidFill>
                  <a:srgbClr val="000000"/>
                </a:solidFill>
                <a:sym typeface="Arial" charset="0"/>
              </a:rPr>
              <a:t>Internet</a:t>
            </a:r>
          </a:p>
        </p:txBody>
      </p:sp>
    </p:spTree>
    <p:extLst>
      <p:ext uri="{BB962C8B-B14F-4D97-AF65-F5344CB8AC3E}">
        <p14:creationId xmlns:p14="http://schemas.microsoft.com/office/powerpoint/2010/main" val="72595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Network with basic services</a:t>
            </a:r>
          </a:p>
        </p:txBody>
      </p:sp>
      <p:sp>
        <p:nvSpPr>
          <p:cNvPr id="3" name="Content Placeholder 2"/>
          <p:cNvSpPr>
            <a:spLocks noGrp="1"/>
          </p:cNvSpPr>
          <p:nvPr>
            <p:ph idx="1"/>
          </p:nvPr>
        </p:nvSpPr>
        <p:spPr/>
        <p:txBody>
          <a:bodyPr/>
          <a:lstStyle/>
          <a:p>
            <a:r>
              <a:rPr lang="en-GB" dirty="0"/>
              <a:t>functional network</a:t>
            </a:r>
          </a:p>
        </p:txBody>
      </p:sp>
      <p:grpSp>
        <p:nvGrpSpPr>
          <p:cNvPr id="12" name="Group 11">
            <a:extLst>
              <a:ext uri="{FF2B5EF4-FFF2-40B4-BE49-F238E27FC236}">
                <a16:creationId xmlns:a16="http://schemas.microsoft.com/office/drawing/2014/main" id="{62A26DF6-FB9F-4C1A-9F92-B0CB0A63307C}"/>
              </a:ext>
            </a:extLst>
          </p:cNvPr>
          <p:cNvGrpSpPr/>
          <p:nvPr/>
        </p:nvGrpSpPr>
        <p:grpSpPr>
          <a:xfrm>
            <a:off x="2503609" y="1404565"/>
            <a:ext cx="7873555" cy="5111750"/>
            <a:chOff x="2503609" y="1404565"/>
            <a:chExt cx="7873555" cy="5111750"/>
          </a:xfrm>
        </p:grpSpPr>
        <p:grpSp>
          <p:nvGrpSpPr>
            <p:cNvPr id="13" name="Group 12">
              <a:extLst>
                <a:ext uri="{FF2B5EF4-FFF2-40B4-BE49-F238E27FC236}">
                  <a16:creationId xmlns:a16="http://schemas.microsoft.com/office/drawing/2014/main" id="{CD6F739C-2F79-4666-8F0F-BBD84C33D371}"/>
                </a:ext>
              </a:extLst>
            </p:cNvPr>
            <p:cNvGrpSpPr/>
            <p:nvPr/>
          </p:nvGrpSpPr>
          <p:grpSpPr>
            <a:xfrm>
              <a:off x="4569875" y="1757128"/>
              <a:ext cx="4006934" cy="4059937"/>
              <a:chOff x="2533810" y="1757128"/>
              <a:chExt cx="4006934" cy="4059937"/>
            </a:xfrm>
          </p:grpSpPr>
          <p:grpSp>
            <p:nvGrpSpPr>
              <p:cNvPr id="21" name="Group 30720">
                <a:extLst>
                  <a:ext uri="{FF2B5EF4-FFF2-40B4-BE49-F238E27FC236}">
                    <a16:creationId xmlns:a16="http://schemas.microsoft.com/office/drawing/2014/main" id="{695366FF-C58B-45E0-AC58-8A31DEE4B28C}"/>
                  </a:ext>
                </a:extLst>
              </p:cNvPr>
              <p:cNvGrpSpPr>
                <a:grpSpLocks/>
              </p:cNvGrpSpPr>
              <p:nvPr/>
            </p:nvGrpSpPr>
            <p:grpSpPr bwMode="auto">
              <a:xfrm>
                <a:off x="2533810" y="1757128"/>
                <a:ext cx="4006934" cy="4004761"/>
                <a:chOff x="2453303" y="1467263"/>
                <a:chExt cx="4006277" cy="4004779"/>
              </a:xfrm>
            </p:grpSpPr>
            <p:sp>
              <p:nvSpPr>
                <p:cNvPr id="24" name="Freeform 88">
                  <a:extLst>
                    <a:ext uri="{FF2B5EF4-FFF2-40B4-BE49-F238E27FC236}">
                      <a16:creationId xmlns:a16="http://schemas.microsoft.com/office/drawing/2014/main" id="{94A44CF1-4683-4D4F-A722-DD6D39BBF7E5}"/>
                    </a:ext>
                  </a:extLst>
                </p:cNvPr>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25" name="Freeform 89">
                  <a:extLst>
                    <a:ext uri="{FF2B5EF4-FFF2-40B4-BE49-F238E27FC236}">
                      <a16:creationId xmlns:a16="http://schemas.microsoft.com/office/drawing/2014/main" id="{FA328A6E-C0AF-4B9B-9491-CB5889473252}"/>
                    </a:ext>
                  </a:extLst>
                </p:cNvPr>
                <p:cNvSpPr>
                  <a:spLocks noChangeAspect="1"/>
                </p:cNvSpPr>
                <p:nvPr/>
              </p:nvSpPr>
              <p:spPr bwMode="auto">
                <a:xfrm>
                  <a:off x="4226611" y="1467263"/>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NISSE</a:t>
                  </a:r>
                </a:p>
              </p:txBody>
            </p:sp>
            <p:sp>
              <p:nvSpPr>
                <p:cNvPr id="26" name="Freeform 90">
                  <a:extLst>
                    <a:ext uri="{FF2B5EF4-FFF2-40B4-BE49-F238E27FC236}">
                      <a16:creationId xmlns:a16="http://schemas.microsoft.com/office/drawing/2014/main" id="{F609EF45-0892-48DC-BCCD-91388850EC52}"/>
                    </a:ext>
                  </a:extLst>
                </p:cNvPr>
                <p:cNvSpPr>
                  <a:spLocks noChangeAspect="1"/>
                </p:cNvSpPr>
                <p:nvPr/>
              </p:nvSpPr>
              <p:spPr bwMode="auto">
                <a:xfrm>
                  <a:off x="5000737" y="17550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FPS</a:t>
                  </a:r>
                </a:p>
              </p:txBody>
            </p:sp>
            <p:sp>
              <p:nvSpPr>
                <p:cNvPr id="27" name="Freeform 91">
                  <a:extLst>
                    <a:ext uri="{FF2B5EF4-FFF2-40B4-BE49-F238E27FC236}">
                      <a16:creationId xmlns:a16="http://schemas.microsoft.com/office/drawing/2014/main" id="{599F40B5-4BEF-41AF-833E-E96A5FBD71F1}"/>
                    </a:ext>
                  </a:extLst>
                </p:cNvPr>
                <p:cNvSpPr>
                  <a:spLocks noChangeAspect="1"/>
                </p:cNvSpPr>
                <p:nvPr/>
              </p:nvSpPr>
              <p:spPr bwMode="auto">
                <a:xfrm>
                  <a:off x="5507803" y="241200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PPS SI</a:t>
                  </a:r>
                </a:p>
              </p:txBody>
            </p:sp>
            <p:grpSp>
              <p:nvGrpSpPr>
                <p:cNvPr id="28" name="Group 2">
                  <a:extLst>
                    <a:ext uri="{FF2B5EF4-FFF2-40B4-BE49-F238E27FC236}">
                      <a16:creationId xmlns:a16="http://schemas.microsoft.com/office/drawing/2014/main" id="{00B261FC-2D81-4FB2-9074-D61FEE182A2B}"/>
                    </a:ext>
                  </a:extLst>
                </p:cNvPr>
                <p:cNvGrpSpPr>
                  <a:grpSpLocks/>
                </p:cNvGrpSpPr>
                <p:nvPr/>
              </p:nvGrpSpPr>
              <p:grpSpPr bwMode="auto">
                <a:xfrm>
                  <a:off x="2453303" y="2108477"/>
                  <a:ext cx="4006277" cy="3363565"/>
                  <a:chOff x="2504922" y="2187583"/>
                  <a:chExt cx="3596193" cy="3055832"/>
                </a:xfrm>
              </p:grpSpPr>
              <p:sp>
                <p:nvSpPr>
                  <p:cNvPr id="30" name="Freeform 102">
                    <a:extLst>
                      <a:ext uri="{FF2B5EF4-FFF2-40B4-BE49-F238E27FC236}">
                        <a16:creationId xmlns:a16="http://schemas.microsoft.com/office/drawing/2014/main" id="{D0189F33-5AA8-42D5-962A-959E33C5D417}"/>
                      </a:ext>
                    </a:extLst>
                  </p:cNvPr>
                  <p:cNvSpPr>
                    <a:spLocks noChangeAspect="1"/>
                  </p:cNvSpPr>
                  <p:nvPr/>
                </p:nvSpPr>
                <p:spPr bwMode="auto">
                  <a:xfrm>
                    <a:off x="5351686" y="322484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300"/>
                      <a:t>FEDRIS</a:t>
                    </a:r>
                  </a:p>
                </p:txBody>
              </p:sp>
              <p:sp>
                <p:nvSpPr>
                  <p:cNvPr id="32" name="Freeform 103">
                    <a:extLst>
                      <a:ext uri="{FF2B5EF4-FFF2-40B4-BE49-F238E27FC236}">
                        <a16:creationId xmlns:a16="http://schemas.microsoft.com/office/drawing/2014/main" id="{93BA99E2-ED82-42FA-B89A-C42C8BAB777B}"/>
                      </a:ext>
                    </a:extLst>
                  </p:cNvPr>
                  <p:cNvSpPr>
                    <a:spLocks noChangeAspect="1"/>
                  </p:cNvSpPr>
                  <p:nvPr/>
                </p:nvSpPr>
                <p:spPr bwMode="auto">
                  <a:xfrm>
                    <a:off x="5093869" y="3927469"/>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NOAH</a:t>
                    </a:r>
                  </a:p>
                </p:txBody>
              </p:sp>
              <p:sp>
                <p:nvSpPr>
                  <p:cNvPr id="33" name="Freeform 104">
                    <a:extLst>
                      <a:ext uri="{FF2B5EF4-FFF2-40B4-BE49-F238E27FC236}">
                        <a16:creationId xmlns:a16="http://schemas.microsoft.com/office/drawing/2014/main" id="{BC9A918A-C21C-4211-9E5A-D2D02D5DC68E}"/>
                      </a:ext>
                    </a:extLst>
                  </p:cNvPr>
                  <p:cNvSpPr>
                    <a:spLocks noChangeAspect="1"/>
                  </p:cNvSpPr>
                  <p:nvPr/>
                </p:nvSpPr>
                <p:spPr bwMode="auto">
                  <a:xfrm>
                    <a:off x="4512469" y="440467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FPS SS</a:t>
                    </a:r>
                  </a:p>
                </p:txBody>
              </p:sp>
              <p:sp>
                <p:nvSpPr>
                  <p:cNvPr id="34" name="Freeform 105">
                    <a:extLst>
                      <a:ext uri="{FF2B5EF4-FFF2-40B4-BE49-F238E27FC236}">
                        <a16:creationId xmlns:a16="http://schemas.microsoft.com/office/drawing/2014/main" id="{9EB62A6A-5D41-48A5-9EE2-F5E3C46FB85B}"/>
                      </a:ext>
                    </a:extLst>
                  </p:cNvPr>
                  <p:cNvSpPr>
                    <a:spLocks noChangeAspect="1"/>
                  </p:cNvSpPr>
                  <p:nvPr/>
                </p:nvSpPr>
                <p:spPr bwMode="auto">
                  <a:xfrm>
                    <a:off x="3760020" y="4500647"/>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NIHDI</a:t>
                    </a:r>
                  </a:p>
                </p:txBody>
              </p:sp>
              <p:sp>
                <p:nvSpPr>
                  <p:cNvPr id="35" name="Freeform 106">
                    <a:extLst>
                      <a:ext uri="{FF2B5EF4-FFF2-40B4-BE49-F238E27FC236}">
                        <a16:creationId xmlns:a16="http://schemas.microsoft.com/office/drawing/2014/main" id="{2CDDF1E2-170F-4EAA-A289-87A6192F8871}"/>
                      </a:ext>
                    </a:extLst>
                  </p:cNvPr>
                  <p:cNvSpPr>
                    <a:spLocks noChangeAspect="1"/>
                  </p:cNvSpPr>
                  <p:nvPr/>
                </p:nvSpPr>
                <p:spPr bwMode="auto">
                  <a:xfrm>
                    <a:off x="3059815" y="421619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CIN</a:t>
                    </a:r>
                  </a:p>
                </p:txBody>
              </p:sp>
              <p:sp>
                <p:nvSpPr>
                  <p:cNvPr id="36" name="Freeform 107">
                    <a:extLst>
                      <a:ext uri="{FF2B5EF4-FFF2-40B4-BE49-F238E27FC236}">
                        <a16:creationId xmlns:a16="http://schemas.microsoft.com/office/drawing/2014/main" id="{A3FFB6B4-791D-4EB6-8CE7-F1F970482265}"/>
                      </a:ext>
                    </a:extLst>
                  </p:cNvPr>
                  <p:cNvSpPr>
                    <a:spLocks noChangeAspect="1"/>
                  </p:cNvSpPr>
                  <p:nvPr/>
                </p:nvSpPr>
                <p:spPr bwMode="auto">
                  <a:xfrm>
                    <a:off x="2626517" y="3614612"/>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NEO</a:t>
                    </a:r>
                  </a:p>
                </p:txBody>
              </p:sp>
              <p:sp>
                <p:nvSpPr>
                  <p:cNvPr id="37" name="Freeform 108">
                    <a:extLst>
                      <a:ext uri="{FF2B5EF4-FFF2-40B4-BE49-F238E27FC236}">
                        <a16:creationId xmlns:a16="http://schemas.microsoft.com/office/drawing/2014/main" id="{FF1656EF-3915-4C63-9ACC-5EABD3BF975A}"/>
                      </a:ext>
                    </a:extLst>
                  </p:cNvPr>
                  <p:cNvSpPr>
                    <a:spLocks noChangeAspect="1"/>
                  </p:cNvSpPr>
                  <p:nvPr/>
                </p:nvSpPr>
                <p:spPr bwMode="auto">
                  <a:xfrm>
                    <a:off x="2504922" y="2887836"/>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FPS ELSD</a:t>
                    </a:r>
                  </a:p>
                </p:txBody>
              </p:sp>
              <p:sp>
                <p:nvSpPr>
                  <p:cNvPr id="38" name="Freeform 109">
                    <a:extLst>
                      <a:ext uri="{FF2B5EF4-FFF2-40B4-BE49-F238E27FC236}">
                        <a16:creationId xmlns:a16="http://schemas.microsoft.com/office/drawing/2014/main" id="{360E2989-6FEB-4182-8F24-295A1AD48316}"/>
                      </a:ext>
                    </a:extLst>
                  </p:cNvPr>
                  <p:cNvSpPr>
                    <a:spLocks noChangeAspect="1"/>
                  </p:cNvSpPr>
                  <p:nvPr/>
                </p:nvSpPr>
                <p:spPr bwMode="auto">
                  <a:xfrm>
                    <a:off x="2770173" y="2187583"/>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ASI</a:t>
                    </a:r>
                  </a:p>
                </p:txBody>
              </p:sp>
            </p:grpSp>
            <p:sp>
              <p:nvSpPr>
                <p:cNvPr id="29" name="Freeform 93">
                  <a:extLst>
                    <a:ext uri="{FF2B5EF4-FFF2-40B4-BE49-F238E27FC236}">
                      <a16:creationId xmlns:a16="http://schemas.microsoft.com/office/drawing/2014/main" id="{640DBDA0-081B-46B8-ABED-10A3875B9DFC}"/>
                    </a:ext>
                  </a:extLst>
                </p:cNvPr>
                <p:cNvSpPr>
                  <a:spLocks noChangeAspect="1"/>
                </p:cNvSpPr>
                <p:nvPr/>
              </p:nvSpPr>
              <p:spPr bwMode="auto">
                <a:xfrm>
                  <a:off x="3399680" y="1589007"/>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en-GB" sz="1400"/>
                    <a:t>NOSS</a:t>
                  </a:r>
                </a:p>
              </p:txBody>
            </p:sp>
          </p:grpSp>
          <p:sp>
            <p:nvSpPr>
              <p:cNvPr id="22" name="Flowchart: Connector 21">
                <a:extLst>
                  <a:ext uri="{FF2B5EF4-FFF2-40B4-BE49-F238E27FC236}">
                    <a16:creationId xmlns:a16="http://schemas.microsoft.com/office/drawing/2014/main" id="{FAD5AAD0-90CB-44DA-A0DB-A9A99B97FFFF}"/>
                  </a:ext>
                </a:extLst>
              </p:cNvPr>
              <p:cNvSpPr/>
              <p:nvPr/>
            </p:nvSpPr>
            <p:spPr>
              <a:xfrm>
                <a:off x="2871200" y="2349731"/>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0">
                <a:extLst>
                  <a:ext uri="{FF2B5EF4-FFF2-40B4-BE49-F238E27FC236}">
                    <a16:creationId xmlns:a16="http://schemas.microsoft.com/office/drawing/2014/main" id="{4EADF454-E3F8-44F5-AC52-86706AFDA26C}"/>
                  </a:ext>
                </a:extLst>
              </p:cNvPr>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420996"/>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3" descr="C:\Documents and Settings\a21\Local Settings\Temporary Internet Files\Content.IE5\TKSAXZ7R\MC900438779[1].jpg">
              <a:extLst>
                <a:ext uri="{FF2B5EF4-FFF2-40B4-BE49-F238E27FC236}">
                  <a16:creationId xmlns:a16="http://schemas.microsoft.com/office/drawing/2014/main" id="{5C2A18CC-BE02-4E88-A1BD-A9C2DCF44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316" y="5159009"/>
              <a:ext cx="1630629" cy="135730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62A48635-7152-4E08-83B9-6DD74E57EE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609" y="5231017"/>
              <a:ext cx="2384816" cy="115093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2">
              <a:extLst>
                <a:ext uri="{FF2B5EF4-FFF2-40B4-BE49-F238E27FC236}">
                  <a16:creationId xmlns:a16="http://schemas.microsoft.com/office/drawing/2014/main" id="{09805248-A84C-4C91-849A-4E4473A93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5376" y="1404565"/>
              <a:ext cx="1422633" cy="94614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98">
              <a:extLst>
                <a:ext uri="{FF2B5EF4-FFF2-40B4-BE49-F238E27FC236}">
                  <a16:creationId xmlns:a16="http://schemas.microsoft.com/office/drawing/2014/main" id="{F166F08E-B509-460F-9B94-02A7330F3D77}"/>
                </a:ext>
              </a:extLst>
            </p:cNvPr>
            <p:cNvSpPr>
              <a:spLocks noChangeAspect="1"/>
            </p:cNvSpPr>
            <p:nvPr/>
          </p:nvSpPr>
          <p:spPr bwMode="auto">
            <a:xfrm>
              <a:off x="2956046" y="3627162"/>
              <a:ext cx="1401991" cy="129128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en-GB" sz="1400" dirty="0">
                  <a:latin typeface="Calibri Light" panose="020F0302020204030204" pitchFamily="34" charset="0"/>
                </a:rPr>
                <a:t>cities</a:t>
              </a:r>
            </a:p>
            <a:p>
              <a:pPr algn="ctr" defTabSz="622300">
                <a:lnSpc>
                  <a:spcPct val="90000"/>
                </a:lnSpc>
                <a:spcAft>
                  <a:spcPct val="35000"/>
                </a:spcAft>
                <a:defRPr/>
              </a:pPr>
              <a:r>
                <a:rPr lang="en-GB" sz="1400" dirty="0">
                  <a:latin typeface="Calibri Light" panose="020F0302020204030204" pitchFamily="34" charset="0"/>
                </a:rPr>
                <a:t>Municipalities</a:t>
              </a:r>
            </a:p>
            <a:p>
              <a:pPr algn="ctr" defTabSz="622300">
                <a:lnSpc>
                  <a:spcPct val="90000"/>
                </a:lnSpc>
                <a:spcAft>
                  <a:spcPct val="35000"/>
                </a:spcAft>
                <a:defRPr/>
              </a:pPr>
              <a:r>
                <a:rPr lang="en-GB" sz="1400" dirty="0">
                  <a:latin typeface="Calibri Light" panose="020F0302020204030204" pitchFamily="34" charset="0"/>
                </a:rPr>
                <a:t> PCWC</a:t>
              </a:r>
            </a:p>
          </p:txBody>
        </p:sp>
        <p:sp>
          <p:nvSpPr>
            <p:cNvPr id="18" name="Freeform 99">
              <a:extLst>
                <a:ext uri="{FF2B5EF4-FFF2-40B4-BE49-F238E27FC236}">
                  <a16:creationId xmlns:a16="http://schemas.microsoft.com/office/drawing/2014/main" id="{18865703-8435-4C91-A707-CC3FC59A82F5}"/>
                </a:ext>
              </a:extLst>
            </p:cNvPr>
            <p:cNvSpPr>
              <a:spLocks noChangeAspect="1"/>
            </p:cNvSpPr>
            <p:nvPr/>
          </p:nvSpPr>
          <p:spPr bwMode="auto">
            <a:xfrm>
              <a:off x="3244971" y="1669678"/>
              <a:ext cx="1211263" cy="117951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en-GB" sz="1400">
                  <a:latin typeface="Calibri Light" panose="020F0302020204030204" pitchFamily="34" charset="0"/>
                </a:rPr>
                <a:t>utility companies</a:t>
              </a:r>
            </a:p>
          </p:txBody>
        </p:sp>
        <p:sp>
          <p:nvSpPr>
            <p:cNvPr id="19" name="Freeform 100">
              <a:extLst>
                <a:ext uri="{FF2B5EF4-FFF2-40B4-BE49-F238E27FC236}">
                  <a16:creationId xmlns:a16="http://schemas.microsoft.com/office/drawing/2014/main" id="{68B21468-E5C3-47EA-A3C2-D53BA679BC2C}"/>
                </a:ext>
              </a:extLst>
            </p:cNvPr>
            <p:cNvSpPr>
              <a:spLocks noChangeAspect="1"/>
            </p:cNvSpPr>
            <p:nvPr/>
          </p:nvSpPr>
          <p:spPr bwMode="auto">
            <a:xfrm>
              <a:off x="2956046" y="2772990"/>
              <a:ext cx="909638" cy="88582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en-GB" sz="1200">
                  <a:latin typeface="Calibri Light" panose="020F0302020204030204" pitchFamily="34" charset="0"/>
                </a:rPr>
                <a:t>SIGeDIS</a:t>
              </a:r>
            </a:p>
          </p:txBody>
        </p:sp>
        <p:sp>
          <p:nvSpPr>
            <p:cNvPr id="20" name="Freeform 87">
              <a:extLst>
                <a:ext uri="{FF2B5EF4-FFF2-40B4-BE49-F238E27FC236}">
                  <a16:creationId xmlns:a16="http://schemas.microsoft.com/office/drawing/2014/main" id="{882D424A-DC42-4F42-B52B-117A5592EB22}"/>
                </a:ext>
              </a:extLst>
            </p:cNvPr>
            <p:cNvSpPr>
              <a:spLocks noChangeAspect="1"/>
            </p:cNvSpPr>
            <p:nvPr/>
          </p:nvSpPr>
          <p:spPr bwMode="auto">
            <a:xfrm>
              <a:off x="8813597" y="2931015"/>
              <a:ext cx="1563567" cy="152257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en-GB" sz="1200">
                  <a:latin typeface="Calibri Light" panose="020F0302020204030204" pitchFamily="34" charset="0"/>
                </a:rPr>
                <a:t>Regions and Communities</a:t>
              </a:r>
            </a:p>
          </p:txBody>
        </p:sp>
      </p:grpSp>
    </p:spTree>
    <p:extLst>
      <p:ext uri="{BB962C8B-B14F-4D97-AF65-F5344CB8AC3E}">
        <p14:creationId xmlns:p14="http://schemas.microsoft.com/office/powerpoint/2010/main" val="246135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6B172-0F91-431C-956D-0F32E81F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312" y="1325252"/>
            <a:ext cx="10002710" cy="4628245"/>
          </a:xfrm>
          <a:prstGeom prst="rect">
            <a:avLst/>
          </a:prstGeom>
        </p:spPr>
      </p:pic>
    </p:spTree>
    <p:extLst>
      <p:ext uri="{BB962C8B-B14F-4D97-AF65-F5344CB8AC3E}">
        <p14:creationId xmlns:p14="http://schemas.microsoft.com/office/powerpoint/2010/main" val="3308191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Process simplification</a:t>
            </a:r>
          </a:p>
        </p:txBody>
      </p:sp>
      <p:sp>
        <p:nvSpPr>
          <p:cNvPr id="3" name="Content Placeholder 2"/>
          <p:cNvSpPr>
            <a:spLocks noGrp="1"/>
          </p:cNvSpPr>
          <p:nvPr>
            <p:ph idx="1"/>
          </p:nvPr>
        </p:nvSpPr>
        <p:spPr>
          <a:xfrm>
            <a:off x="838200" y="1708519"/>
            <a:ext cx="10515600" cy="4719331"/>
          </a:xfrm>
        </p:spPr>
        <p:txBody>
          <a:bodyPr>
            <a:normAutofit/>
          </a:bodyPr>
          <a:lstStyle/>
          <a:p>
            <a:endParaRPr lang="nl-BE" dirty="0"/>
          </a:p>
          <a:p>
            <a:endParaRPr lang="nl-BE" dirty="0"/>
          </a:p>
          <a:p>
            <a:r>
              <a:rPr lang="en-GB" dirty="0"/>
              <a:t>between 3 000 actors involved in social protection</a:t>
            </a:r>
          </a:p>
          <a:p>
            <a:endParaRPr lang="fr-BE" dirty="0"/>
          </a:p>
          <a:p>
            <a:endParaRPr lang="fr-BE" dirty="0"/>
          </a:p>
          <a:p>
            <a:endParaRPr lang="fr-BE" sz="800" dirty="0"/>
          </a:p>
          <a:p>
            <a:pPr marL="266700" lvl="1" indent="-266700">
              <a:buFont typeface="Arial" panose="020B0604020202020204" pitchFamily="34" charset="0"/>
              <a:buChar char="•"/>
            </a:pPr>
            <a:r>
              <a:rPr lang="en-GB" sz="2000" dirty="0"/>
              <a:t>between 3 000 actors involved in social protection </a:t>
            </a:r>
            <a:br>
              <a:rPr lang="en-GB" sz="2000" dirty="0"/>
            </a:br>
            <a:r>
              <a:rPr lang="en-GB" sz="2000" dirty="0"/>
              <a:t>on the one side and 225 000 employers on the other side</a:t>
            </a:r>
          </a:p>
          <a:p>
            <a:pPr marL="363538" lvl="1" indent="0">
              <a:buNone/>
            </a:pPr>
            <a:endParaRPr lang="fr-BE" sz="700" dirty="0">
              <a:sym typeface="Wingdings" panose="05000000000000000000" pitchFamily="2" charset="2"/>
            </a:endParaRPr>
          </a:p>
          <a:p>
            <a:pPr marL="365125" indent="-282575">
              <a:spcBef>
                <a:spcPts val="500"/>
              </a:spcBef>
              <a:buNone/>
            </a:pPr>
            <a:r>
              <a:rPr lang="en-GB" sz="1800" dirty="0">
                <a:sym typeface="Wingdings" panose="05000000000000000000" pitchFamily="2" charset="2"/>
              </a:rPr>
              <a:t></a:t>
            </a:r>
            <a:r>
              <a:rPr lang="en-GB" sz="1800" dirty="0"/>
              <a:t> </a:t>
            </a:r>
            <a:r>
              <a:rPr lang="en-GB" sz="1700" dirty="0"/>
              <a:t>limited to 3 moments and as far as possible from application</a:t>
            </a:r>
            <a:br>
              <a:rPr lang="en-GB" sz="1700" dirty="0"/>
            </a:br>
            <a:r>
              <a:rPr lang="en-GB" sz="1700" dirty="0"/>
              <a:t>to application</a:t>
            </a:r>
          </a:p>
          <a:p>
            <a:pPr marL="365125" indent="-282575">
              <a:spcBef>
                <a:spcPts val="500"/>
              </a:spcBef>
              <a:buFont typeface="Calibri" panose="020F0502020204030204" pitchFamily="34" charset="0"/>
              <a:buChar char="-"/>
            </a:pPr>
            <a:r>
              <a:rPr lang="en-GB" sz="1700" dirty="0"/>
              <a:t>the </a:t>
            </a:r>
            <a:r>
              <a:rPr lang="en-GB" sz="1700" b="1" dirty="0"/>
              <a:t>immediate declaration of employment </a:t>
            </a:r>
          </a:p>
          <a:p>
            <a:pPr marL="365125" indent="-282575">
              <a:spcBef>
                <a:spcPts val="500"/>
              </a:spcBef>
              <a:buFont typeface="Calibri" panose="020F0502020204030204" pitchFamily="34" charset="0"/>
              <a:buChar char="-"/>
            </a:pPr>
            <a:r>
              <a:rPr lang="en-GB" sz="1700" dirty="0"/>
              <a:t>the </a:t>
            </a:r>
            <a:r>
              <a:rPr lang="en-GB" sz="1700" b="1" dirty="0"/>
              <a:t>quarterly declaration of wage and working time date</a:t>
            </a:r>
          </a:p>
          <a:p>
            <a:pPr marL="365125" indent="-282575">
              <a:spcBef>
                <a:spcPts val="500"/>
              </a:spcBef>
              <a:buFont typeface="Calibri" panose="020F0502020204030204" pitchFamily="34" charset="0"/>
              <a:buChar char="-"/>
            </a:pPr>
            <a:r>
              <a:rPr lang="en-GB" sz="1700" dirty="0"/>
              <a:t>the occurrence of a </a:t>
            </a:r>
            <a:r>
              <a:rPr lang="en-GB" sz="1700" b="1" dirty="0"/>
              <a:t>social risk</a:t>
            </a:r>
            <a:r>
              <a:rPr lang="en-GB" sz="1700" dirty="0"/>
              <a:t> </a:t>
            </a:r>
          </a:p>
          <a:p>
            <a:endParaRPr lang="en-US" dirty="0"/>
          </a:p>
        </p:txBody>
      </p:sp>
      <p:grpSp>
        <p:nvGrpSpPr>
          <p:cNvPr id="4" name="Group 3">
            <a:extLst>
              <a:ext uri="{FF2B5EF4-FFF2-40B4-BE49-F238E27FC236}">
                <a16:creationId xmlns:a16="http://schemas.microsoft.com/office/drawing/2014/main" id="{D564AA68-76DF-471D-A9E8-6DD89873AA0F}"/>
              </a:ext>
            </a:extLst>
          </p:cNvPr>
          <p:cNvGrpSpPr/>
          <p:nvPr/>
        </p:nvGrpSpPr>
        <p:grpSpPr>
          <a:xfrm>
            <a:off x="7388813" y="1708519"/>
            <a:ext cx="4597037" cy="4011447"/>
            <a:chOff x="7358995" y="1592939"/>
            <a:chExt cx="4597037" cy="4011447"/>
          </a:xfrm>
        </p:grpSpPr>
        <p:grpSp>
          <p:nvGrpSpPr>
            <p:cNvPr id="24" name="Group 23">
              <a:extLst>
                <a:ext uri="{FF2B5EF4-FFF2-40B4-BE49-F238E27FC236}">
                  <a16:creationId xmlns:a16="http://schemas.microsoft.com/office/drawing/2014/main" id="{DD4B85D1-2B3C-4626-B94D-A2F87E7BFC21}"/>
                </a:ext>
              </a:extLst>
            </p:cNvPr>
            <p:cNvGrpSpPr/>
            <p:nvPr/>
          </p:nvGrpSpPr>
          <p:grpSpPr>
            <a:xfrm>
              <a:off x="7358995" y="1592939"/>
              <a:ext cx="4597037" cy="4011447"/>
              <a:chOff x="7275870" y="1592939"/>
              <a:chExt cx="4597037" cy="4011447"/>
            </a:xfrm>
          </p:grpSpPr>
          <p:sp>
            <p:nvSpPr>
              <p:cNvPr id="25" name="Rectangle 24">
                <a:extLst>
                  <a:ext uri="{FF2B5EF4-FFF2-40B4-BE49-F238E27FC236}">
                    <a16:creationId xmlns:a16="http://schemas.microsoft.com/office/drawing/2014/main" id="{935C1A85-1F88-4143-8A33-F815967326EE}"/>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ectangle: Rounded Corners 25">
                <a:extLst>
                  <a:ext uri="{FF2B5EF4-FFF2-40B4-BE49-F238E27FC236}">
                    <a16:creationId xmlns:a16="http://schemas.microsoft.com/office/drawing/2014/main" id="{011632A6-CAE5-4761-A47D-A5102E51438A}"/>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8" name="Rectangle: Rounded Corners 27">
                <a:extLst>
                  <a:ext uri="{FF2B5EF4-FFF2-40B4-BE49-F238E27FC236}">
                    <a16:creationId xmlns:a16="http://schemas.microsoft.com/office/drawing/2014/main" id="{EF1E7C6B-5F65-456D-B0D1-962D0A14CEF9}"/>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grpSp>
        <p:grpSp>
          <p:nvGrpSpPr>
            <p:cNvPr id="18" name="Group 4"/>
            <p:cNvGrpSpPr>
              <a:grpSpLocks noChangeAspect="1"/>
            </p:cNvGrpSpPr>
            <p:nvPr/>
          </p:nvGrpSpPr>
          <p:grpSpPr>
            <a:xfrm>
              <a:off x="7931949" y="2090843"/>
              <a:ext cx="3691688" cy="787010"/>
              <a:chOff x="803701" y="1396727"/>
              <a:chExt cx="6061892" cy="1292298"/>
            </a:xfrm>
          </p:grpSpPr>
          <p:cxnSp>
            <p:nvCxnSpPr>
              <p:cNvPr id="19" name="Straight Arrow Connector 5"/>
              <p:cNvCxnSpPr/>
              <p:nvPr/>
            </p:nvCxnSpPr>
            <p:spPr>
              <a:xfrm>
                <a:off x="3116606" y="1893527"/>
                <a:ext cx="954113" cy="7438"/>
              </a:xfrm>
              <a:prstGeom prst="straightConnector1">
                <a:avLst/>
              </a:prstGeom>
              <a:ln w="1079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03701" y="2282275"/>
                <a:ext cx="2716192" cy="389142"/>
              </a:xfrm>
              <a:prstGeom prst="rect">
                <a:avLst/>
              </a:prstGeom>
            </p:spPr>
            <p:txBody>
              <a:bodyPr wrap="none">
                <a:spAutoFit/>
              </a:bodyPr>
              <a:lstStyle/>
              <a:p>
                <a:pPr algn="ctr"/>
                <a:r>
                  <a:rPr lang="en-GB" sz="1600"/>
                  <a:t>800 paper forms </a:t>
                </a:r>
              </a:p>
            </p:txBody>
          </p:sp>
          <p:sp>
            <p:nvSpPr>
              <p:cNvPr id="21" name="Rectangle 20"/>
              <p:cNvSpPr/>
              <p:nvPr/>
            </p:nvSpPr>
            <p:spPr>
              <a:xfrm>
                <a:off x="3923928" y="2299883"/>
                <a:ext cx="2941665" cy="389142"/>
              </a:xfrm>
              <a:prstGeom prst="rect">
                <a:avLst/>
              </a:prstGeom>
            </p:spPr>
            <p:txBody>
              <a:bodyPr wrap="square">
                <a:spAutoFit/>
              </a:bodyPr>
              <a:lstStyle/>
              <a:p>
                <a:pPr algn="ctr"/>
                <a:r>
                  <a:rPr lang="en-GB" sz="1600"/>
                  <a:t>220  electronic processes</a:t>
                </a:r>
              </a:p>
            </p:txBody>
          </p:sp>
          <p:pic>
            <p:nvPicPr>
              <p:cNvPr id="2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8896" y="1508072"/>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1396727"/>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noChangeAspect="1"/>
            </p:cNvGrpSpPr>
            <p:nvPr/>
          </p:nvGrpSpPr>
          <p:grpSpPr>
            <a:xfrm>
              <a:off x="7657201" y="4091821"/>
              <a:ext cx="3956152" cy="1129848"/>
              <a:chOff x="303483" y="3642388"/>
              <a:chExt cx="6335250" cy="1809301"/>
            </a:xfrm>
          </p:grpSpPr>
          <p:pic>
            <p:nvPicPr>
              <p:cNvPr id="12" name="Picture 13"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444" y="3748955"/>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543" y="3642388"/>
                <a:ext cx="861087" cy="86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3106001" y="410185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3483" y="4503475"/>
                <a:ext cx="3617308" cy="542149"/>
              </a:xfrm>
              <a:prstGeom prst="rect">
                <a:avLst/>
              </a:prstGeom>
            </p:spPr>
            <p:txBody>
              <a:bodyPr wrap="none">
                <a:spAutoFit/>
              </a:bodyPr>
              <a:lstStyle/>
              <a:p>
                <a:pPr algn="ctr"/>
                <a:r>
                  <a:rPr lang="en-GB" sz="1600"/>
                  <a:t>80 paper forms </a:t>
                </a:r>
              </a:p>
            </p:txBody>
          </p:sp>
          <p:sp>
            <p:nvSpPr>
              <p:cNvPr id="16" name="Rectangle 15"/>
              <p:cNvSpPr/>
              <p:nvPr/>
            </p:nvSpPr>
            <p:spPr>
              <a:xfrm>
                <a:off x="3875032" y="4515250"/>
                <a:ext cx="2763701" cy="936439"/>
              </a:xfrm>
              <a:prstGeom prst="rect">
                <a:avLst/>
              </a:prstGeom>
            </p:spPr>
            <p:txBody>
              <a:bodyPr wrap="square">
                <a:spAutoFit/>
              </a:bodyPr>
              <a:lstStyle/>
              <a:p>
                <a:pPr algn="ctr"/>
                <a:r>
                  <a:rPr lang="en-GB" sz="1600"/>
                  <a:t>30  electronic processes </a:t>
                </a:r>
              </a:p>
            </p:txBody>
          </p:sp>
        </p:grpSp>
      </p:grpSp>
    </p:spTree>
    <p:extLst>
      <p:ext uri="{BB962C8B-B14F-4D97-AF65-F5344CB8AC3E}">
        <p14:creationId xmlns:p14="http://schemas.microsoft.com/office/powerpoint/2010/main" val="394053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Process simplification</a:t>
            </a:r>
          </a:p>
        </p:txBody>
      </p:sp>
      <p:sp>
        <p:nvSpPr>
          <p:cNvPr id="3" name="Content Placeholder 2"/>
          <p:cNvSpPr>
            <a:spLocks noGrp="1"/>
          </p:cNvSpPr>
          <p:nvPr>
            <p:ph idx="1"/>
          </p:nvPr>
        </p:nvSpPr>
        <p:spPr/>
        <p:txBody>
          <a:bodyPr>
            <a:normAutofit/>
          </a:bodyPr>
          <a:lstStyle/>
          <a:p>
            <a:endParaRPr lang="nl-BE" dirty="0"/>
          </a:p>
          <a:p>
            <a:endParaRPr lang="nl-BE" dirty="0"/>
          </a:p>
          <a:p>
            <a:r>
              <a:rPr lang="en-GB" dirty="0"/>
              <a:t>electronic messages have been reduced on</a:t>
            </a:r>
            <a:br>
              <a:rPr lang="en-GB" dirty="0"/>
            </a:br>
            <a:r>
              <a:rPr lang="en-GB" dirty="0"/>
              <a:t>average to 1/3 of the number of sections on paper forms</a:t>
            </a:r>
          </a:p>
          <a:p>
            <a:endParaRPr lang="fr-FR" sz="2000" dirty="0"/>
          </a:p>
          <a:p>
            <a:endParaRPr lang="fr-BE" dirty="0"/>
          </a:p>
          <a:p>
            <a:r>
              <a:rPr lang="en-GB" dirty="0"/>
              <a:t>Planning bureau: structural reduction of company charges</a:t>
            </a:r>
            <a:br>
              <a:rPr lang="en-GB" dirty="0"/>
            </a:br>
            <a:r>
              <a:rPr lang="en-GB" dirty="0"/>
              <a:t>due to administrative formalities in the social sector</a:t>
            </a:r>
            <a:br>
              <a:rPr lang="en-GB" dirty="0"/>
            </a:br>
            <a:r>
              <a:rPr lang="en-GB" dirty="0"/>
              <a:t>by &gt; €1 billion per year</a:t>
            </a:r>
          </a:p>
          <a:p>
            <a:pPr marL="363538" lvl="1" indent="0">
              <a:buNone/>
            </a:pPr>
            <a:r>
              <a:rPr lang="en-GB" sz="2800" dirty="0">
                <a:sym typeface="Arial" charset="0"/>
              </a:rPr>
              <a:t>			    </a:t>
            </a:r>
          </a:p>
          <a:p>
            <a:endParaRPr lang="en-US" dirty="0"/>
          </a:p>
        </p:txBody>
      </p:sp>
      <p:grpSp>
        <p:nvGrpSpPr>
          <p:cNvPr id="27" name="Group 26">
            <a:extLst>
              <a:ext uri="{FF2B5EF4-FFF2-40B4-BE49-F238E27FC236}">
                <a16:creationId xmlns:a16="http://schemas.microsoft.com/office/drawing/2014/main" id="{F8B87A64-4733-4DD8-919F-6C534C223FAD}"/>
              </a:ext>
            </a:extLst>
          </p:cNvPr>
          <p:cNvGrpSpPr/>
          <p:nvPr/>
        </p:nvGrpSpPr>
        <p:grpSpPr>
          <a:xfrm>
            <a:off x="7275870" y="1592939"/>
            <a:ext cx="4597037" cy="4011447"/>
            <a:chOff x="7275870" y="1592939"/>
            <a:chExt cx="4597037" cy="4011447"/>
          </a:xfrm>
        </p:grpSpPr>
        <p:grpSp>
          <p:nvGrpSpPr>
            <p:cNvPr id="28" name="Group 27">
              <a:extLst>
                <a:ext uri="{FF2B5EF4-FFF2-40B4-BE49-F238E27FC236}">
                  <a16:creationId xmlns:a16="http://schemas.microsoft.com/office/drawing/2014/main" id="{19D9A068-1C12-499C-B94E-947BFC8C38B6}"/>
                </a:ext>
              </a:extLst>
            </p:cNvPr>
            <p:cNvGrpSpPr/>
            <p:nvPr/>
          </p:nvGrpSpPr>
          <p:grpSpPr>
            <a:xfrm>
              <a:off x="7275870" y="1592939"/>
              <a:ext cx="4597037" cy="4011447"/>
              <a:chOff x="7275870" y="1592939"/>
              <a:chExt cx="4597037" cy="4011447"/>
            </a:xfrm>
          </p:grpSpPr>
          <p:sp>
            <p:nvSpPr>
              <p:cNvPr id="40" name="Rectangle 39">
                <a:extLst>
                  <a:ext uri="{FF2B5EF4-FFF2-40B4-BE49-F238E27FC236}">
                    <a16:creationId xmlns:a16="http://schemas.microsoft.com/office/drawing/2014/main" id="{49465412-AE6B-4BBC-9F31-21966E5E1C2F}"/>
                  </a:ext>
                </a:extLst>
              </p:cNvPr>
              <p:cNvSpPr/>
              <p:nvPr/>
            </p:nvSpPr>
            <p:spPr>
              <a:xfrm>
                <a:off x="7275870" y="1592939"/>
                <a:ext cx="4597037" cy="4011447"/>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Rectangle: Rounded Corners 40">
                <a:extLst>
                  <a:ext uri="{FF2B5EF4-FFF2-40B4-BE49-F238E27FC236}">
                    <a16:creationId xmlns:a16="http://schemas.microsoft.com/office/drawing/2014/main" id="{66A28AF8-DACE-43AE-A403-D466F99C605B}"/>
                  </a:ext>
                </a:extLst>
              </p:cNvPr>
              <p:cNvSpPr/>
              <p:nvPr/>
            </p:nvSpPr>
            <p:spPr>
              <a:xfrm>
                <a:off x="7541342" y="1788318"/>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42" name="Rectangle: Rounded Corners 41">
                <a:extLst>
                  <a:ext uri="{FF2B5EF4-FFF2-40B4-BE49-F238E27FC236}">
                    <a16:creationId xmlns:a16="http://schemas.microsoft.com/office/drawing/2014/main" id="{C7B5DBD2-8078-4B90-B931-3695CEFBBE54}"/>
                  </a:ext>
                </a:extLst>
              </p:cNvPr>
              <p:cNvSpPr/>
              <p:nvPr/>
            </p:nvSpPr>
            <p:spPr>
              <a:xfrm>
                <a:off x="7556090" y="3848180"/>
                <a:ext cx="4129548" cy="1572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grpSp>
        <p:grpSp>
          <p:nvGrpSpPr>
            <p:cNvPr id="29" name="Group 28">
              <a:extLst>
                <a:ext uri="{FF2B5EF4-FFF2-40B4-BE49-F238E27FC236}">
                  <a16:creationId xmlns:a16="http://schemas.microsoft.com/office/drawing/2014/main" id="{AD89B6BF-6430-4BDE-BE3A-36B663C3EF30}"/>
                </a:ext>
              </a:extLst>
            </p:cNvPr>
            <p:cNvGrpSpPr>
              <a:grpSpLocks noChangeAspect="1"/>
            </p:cNvGrpSpPr>
            <p:nvPr/>
          </p:nvGrpSpPr>
          <p:grpSpPr>
            <a:xfrm>
              <a:off x="8005351" y="2107235"/>
              <a:ext cx="3226405" cy="909540"/>
              <a:chOff x="1732600" y="1836440"/>
              <a:chExt cx="3584895" cy="1010600"/>
            </a:xfrm>
          </p:grpSpPr>
          <p:pic>
            <p:nvPicPr>
              <p:cNvPr id="35" name="Picture 13" descr="Related image">
                <a:hlinkClick r:id="rId2"/>
                <a:extLst>
                  <a:ext uri="{FF2B5EF4-FFF2-40B4-BE49-F238E27FC236}">
                    <a16:creationId xmlns:a16="http://schemas.microsoft.com/office/drawing/2014/main" id="{570BB319-EAD7-4BD9-92E8-DB9BE6905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600" y="18364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Related image">
                <a:hlinkClick r:id="rId2"/>
                <a:extLst>
                  <a:ext uri="{FF2B5EF4-FFF2-40B4-BE49-F238E27FC236}">
                    <a16:creationId xmlns:a16="http://schemas.microsoft.com/office/drawing/2014/main" id="{A32B68CE-8EEB-49D5-9B95-132979751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000" y="19888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Related image">
                <a:hlinkClick r:id="rId2"/>
                <a:extLst>
                  <a:ext uri="{FF2B5EF4-FFF2-40B4-BE49-F238E27FC236}">
                    <a16:creationId xmlns:a16="http://schemas.microsoft.com/office/drawing/2014/main" id="{0A59A523-DDC4-40FD-AEAF-0319E9F30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7400" y="2141240"/>
                <a:ext cx="705800" cy="705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3" descr="Related image">
                <a:hlinkClick r:id="rId2"/>
                <a:extLst>
                  <a:ext uri="{FF2B5EF4-FFF2-40B4-BE49-F238E27FC236}">
                    <a16:creationId xmlns:a16="http://schemas.microsoft.com/office/drawing/2014/main" id="{4FD92E66-C6D5-4200-9D8B-7EFB2C92A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95" y="2032004"/>
                <a:ext cx="705800" cy="7058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CFD45A9-652B-4D61-9A7E-C63A65D9A84D}"/>
                  </a:ext>
                </a:extLst>
              </p:cNvPr>
              <p:cNvCxnSpPr/>
              <p:nvPr/>
            </p:nvCxnSpPr>
            <p:spPr>
              <a:xfrm>
                <a:off x="3200391" y="2338225"/>
                <a:ext cx="954113" cy="7438"/>
              </a:xfrm>
              <a:prstGeom prst="straightConnector1">
                <a:avLst/>
              </a:prstGeom>
              <a:ln w="107950">
                <a:solidFill>
                  <a:srgbClr val="008CB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2C6BFA1-F3BC-4645-944F-C82396C0B0C8}"/>
                </a:ext>
              </a:extLst>
            </p:cNvPr>
            <p:cNvGrpSpPr>
              <a:grpSpLocks noChangeAspect="1"/>
            </p:cNvGrpSpPr>
            <p:nvPr/>
          </p:nvGrpSpPr>
          <p:grpSpPr>
            <a:xfrm>
              <a:off x="8691818" y="4258641"/>
              <a:ext cx="1979629" cy="766885"/>
              <a:chOff x="4986776" y="5085185"/>
              <a:chExt cx="1979629" cy="766885"/>
            </a:xfrm>
          </p:grpSpPr>
          <p:grpSp>
            <p:nvGrpSpPr>
              <p:cNvPr id="31" name="Group 30">
                <a:extLst>
                  <a:ext uri="{FF2B5EF4-FFF2-40B4-BE49-F238E27FC236}">
                    <a16:creationId xmlns:a16="http://schemas.microsoft.com/office/drawing/2014/main" id="{44D0E5C2-2E09-4A4D-A413-8337E7AB94D0}"/>
                  </a:ext>
                </a:extLst>
              </p:cNvPr>
              <p:cNvGrpSpPr>
                <a:grpSpLocks noChangeAspect="1"/>
              </p:cNvGrpSpPr>
              <p:nvPr/>
            </p:nvGrpSpPr>
            <p:grpSpPr>
              <a:xfrm>
                <a:off x="5298157" y="5085185"/>
                <a:ext cx="1147021" cy="766885"/>
                <a:chOff x="1619672" y="5061460"/>
                <a:chExt cx="1296144" cy="866587"/>
              </a:xfrm>
            </p:grpSpPr>
            <p:cxnSp>
              <p:nvCxnSpPr>
                <p:cNvPr id="33" name="Straight Connector 32">
                  <a:extLst>
                    <a:ext uri="{FF2B5EF4-FFF2-40B4-BE49-F238E27FC236}">
                      <a16:creationId xmlns:a16="http://schemas.microsoft.com/office/drawing/2014/main" id="{8C06AFBA-A29E-4F8A-9236-902537D8A7C2}"/>
                    </a:ext>
                  </a:extLst>
                </p:cNvPr>
                <p:cNvCxnSpPr/>
                <p:nvPr/>
              </p:nvCxnSpPr>
              <p:spPr>
                <a:xfrm flipV="1">
                  <a:off x="1619672" y="5061461"/>
                  <a:ext cx="1296144" cy="8665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EF226A9E-6E69-4D14-867A-DFC506058B20}"/>
                    </a:ext>
                  </a:extLst>
                </p:cNvPr>
                <p:cNvCxnSpPr/>
                <p:nvPr/>
              </p:nvCxnSpPr>
              <p:spPr>
                <a:xfrm>
                  <a:off x="1619672" y="5061460"/>
                  <a:ext cx="1296144" cy="866587"/>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TextBox 31">
                <a:extLst>
                  <a:ext uri="{FF2B5EF4-FFF2-40B4-BE49-F238E27FC236}">
                    <a16:creationId xmlns:a16="http://schemas.microsoft.com/office/drawing/2014/main" id="{85707B49-0338-4658-8776-60961819B538}"/>
                  </a:ext>
                </a:extLst>
              </p:cNvPr>
              <p:cNvSpPr txBox="1"/>
              <p:nvPr/>
            </p:nvSpPr>
            <p:spPr>
              <a:xfrm>
                <a:off x="4986776" y="5113466"/>
                <a:ext cx="1979629" cy="553998"/>
              </a:xfrm>
              <a:prstGeom prst="rect">
                <a:avLst/>
              </a:prstGeom>
              <a:noFill/>
            </p:spPr>
            <p:txBody>
              <a:bodyPr wrap="square" rtlCol="0">
                <a:spAutoFit/>
              </a:bodyPr>
              <a:lstStyle/>
              <a:p>
                <a:r>
                  <a:rPr lang="en-GB" sz="3000">
                    <a:sym typeface="Arial" charset="0"/>
                  </a:rPr>
                  <a:t>1 milliard €</a:t>
                </a:r>
              </a:p>
            </p:txBody>
          </p:sp>
        </p:grpSp>
      </p:grpSp>
    </p:spTree>
    <p:extLst>
      <p:ext uri="{BB962C8B-B14F-4D97-AF65-F5344CB8AC3E}">
        <p14:creationId xmlns:p14="http://schemas.microsoft.com/office/powerpoint/2010/main" val="19886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A47F78-115C-47A5-9C16-E5B3AD8AD87D}"/>
              </a:ext>
            </a:extLst>
          </p:cNvPr>
          <p:cNvSpPr/>
          <p:nvPr/>
        </p:nvSpPr>
        <p:spPr>
          <a:xfrm>
            <a:off x="1032387" y="6737826"/>
            <a:ext cx="10102645" cy="11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47492A-B7D7-40AF-B87B-ACBB322345F2}"/>
              </a:ext>
            </a:extLst>
          </p:cNvPr>
          <p:cNvSpPr/>
          <p:nvPr/>
        </p:nvSpPr>
        <p:spPr>
          <a:xfrm>
            <a:off x="1047135" y="4045823"/>
            <a:ext cx="10087897" cy="2809990"/>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EDCC25C5-736E-4034-AFB1-349D8CCF9E6A}"/>
              </a:ext>
            </a:extLst>
          </p:cNvPr>
          <p:cNvSpPr/>
          <p:nvPr/>
        </p:nvSpPr>
        <p:spPr>
          <a:xfrm>
            <a:off x="1770604" y="4239969"/>
            <a:ext cx="8680290" cy="23513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8AAB84AF-6ED5-41A4-BE73-04C038DB86BE}"/>
              </a:ext>
            </a:extLst>
          </p:cNvPr>
          <p:cNvGrpSpPr/>
          <p:nvPr/>
        </p:nvGrpSpPr>
        <p:grpSpPr>
          <a:xfrm>
            <a:off x="2658866" y="4639311"/>
            <a:ext cx="6745006" cy="1102911"/>
            <a:chOff x="2658866" y="4639311"/>
            <a:chExt cx="6745006" cy="1102911"/>
          </a:xfrm>
        </p:grpSpPr>
        <p:sp>
          <p:nvSpPr>
            <p:cNvPr id="15" name="Flowchart: Connector 14">
              <a:extLst>
                <a:ext uri="{FF2B5EF4-FFF2-40B4-BE49-F238E27FC236}">
                  <a16:creationId xmlns:a16="http://schemas.microsoft.com/office/drawing/2014/main" id="{CB9D42C3-8A63-4950-99E7-016AFFEA6BF0}"/>
                </a:ext>
              </a:extLst>
            </p:cNvPr>
            <p:cNvSpPr>
              <a:spLocks noChangeAspect="1"/>
            </p:cNvSpPr>
            <p:nvPr/>
          </p:nvSpPr>
          <p:spPr>
            <a:xfrm>
              <a:off x="2658866" y="463931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noProof="0" dirty="0">
                  <a:ln>
                    <a:noFill/>
                  </a:ln>
                  <a:solidFill>
                    <a:prstClr val="white"/>
                  </a:solidFill>
                  <a:effectLst/>
                  <a:uLnTx/>
                  <a:uFillTx/>
                  <a:latin typeface="Calibri" panose="020F0502020204030204"/>
                  <a:ea typeface="+mn-ea"/>
                  <a:cs typeface="+mn-cs"/>
                </a:rPr>
                <a:t>99.59%</a:t>
              </a:r>
            </a:p>
          </p:txBody>
        </p:sp>
        <p:sp>
          <p:nvSpPr>
            <p:cNvPr id="16" name="Flowchart: Connector 15">
              <a:extLst>
                <a:ext uri="{FF2B5EF4-FFF2-40B4-BE49-F238E27FC236}">
                  <a16:creationId xmlns:a16="http://schemas.microsoft.com/office/drawing/2014/main" id="{4185DA55-7888-4137-8D69-A5461D489609}"/>
                </a:ext>
              </a:extLst>
            </p:cNvPr>
            <p:cNvSpPr>
              <a:spLocks noChangeAspect="1"/>
            </p:cNvSpPr>
            <p:nvPr/>
          </p:nvSpPr>
          <p:spPr>
            <a:xfrm>
              <a:off x="5505311" y="4644225"/>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noProof="0" dirty="0">
                  <a:ln>
                    <a:noFill/>
                  </a:ln>
                  <a:solidFill>
                    <a:prstClr val="white"/>
                  </a:solidFill>
                  <a:effectLst/>
                  <a:uLnTx/>
                  <a:uFillTx/>
                  <a:latin typeface="Calibri" panose="020F0502020204030204"/>
                  <a:ea typeface="+mn-ea"/>
                  <a:cs typeface="+mn-cs"/>
                </a:rPr>
                <a:t>99.92%</a:t>
              </a:r>
            </a:p>
          </p:txBody>
        </p:sp>
        <p:sp>
          <p:nvSpPr>
            <p:cNvPr id="17" name="Flowchart: Connector 16">
              <a:extLst>
                <a:ext uri="{FF2B5EF4-FFF2-40B4-BE49-F238E27FC236}">
                  <a16:creationId xmlns:a16="http://schemas.microsoft.com/office/drawing/2014/main" id="{7BE44B42-3F37-4D39-B7BE-523FCC8BA2A2}"/>
                </a:ext>
              </a:extLst>
            </p:cNvPr>
            <p:cNvSpPr>
              <a:spLocks noChangeAspect="1"/>
            </p:cNvSpPr>
            <p:nvPr/>
          </p:nvSpPr>
          <p:spPr>
            <a:xfrm>
              <a:off x="8263265" y="4649141"/>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noProof="0" dirty="0">
                  <a:ln>
                    <a:noFill/>
                  </a:ln>
                  <a:solidFill>
                    <a:prstClr val="white"/>
                  </a:solidFill>
                  <a:effectLst/>
                  <a:uLnTx/>
                  <a:uFillTx/>
                  <a:latin typeface="Calibri" panose="020F0502020204030204"/>
                  <a:ea typeface="+mn-ea"/>
                  <a:cs typeface="+mn-cs"/>
                </a:rPr>
                <a:t>99.85%</a:t>
              </a:r>
            </a:p>
          </p:txBody>
        </p:sp>
      </p:grpSp>
      <p:sp>
        <p:nvSpPr>
          <p:cNvPr id="4" name="Rectangle 3">
            <a:extLst>
              <a:ext uri="{FF2B5EF4-FFF2-40B4-BE49-F238E27FC236}">
                <a16:creationId xmlns:a16="http://schemas.microsoft.com/office/drawing/2014/main" id="{EB2454DB-2D57-45CE-BFDA-F9FA6D5DB120}"/>
              </a:ext>
            </a:extLst>
          </p:cNvPr>
          <p:cNvSpPr/>
          <p:nvPr/>
        </p:nvSpPr>
        <p:spPr>
          <a:xfrm>
            <a:off x="1032387" y="1214556"/>
            <a:ext cx="10087897" cy="2735821"/>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1ECCF61-C674-4D2D-AB24-146976FB5973}"/>
              </a:ext>
            </a:extLst>
          </p:cNvPr>
          <p:cNvSpPr/>
          <p:nvPr/>
        </p:nvSpPr>
        <p:spPr>
          <a:xfrm>
            <a:off x="1755855" y="1524117"/>
            <a:ext cx="8680290" cy="22121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GB"/>
              <a:t>Availability and treatment</a:t>
            </a:r>
          </a:p>
        </p:txBody>
      </p:sp>
      <p:sp>
        <p:nvSpPr>
          <p:cNvPr id="3" name="Content Placeholder 2"/>
          <p:cNvSpPr>
            <a:spLocks noGrp="1"/>
          </p:cNvSpPr>
          <p:nvPr>
            <p:ph idx="1"/>
          </p:nvPr>
        </p:nvSpPr>
        <p:spPr/>
        <p:txBody>
          <a:bodyPr/>
          <a:lstStyle/>
          <a:p>
            <a:pPr marL="0" indent="0" algn="ctr">
              <a:buNone/>
            </a:pPr>
            <a:r>
              <a:rPr lang="en-GB" sz="1800" dirty="0"/>
              <a:t>availability of the network services (norm: 99 %) </a:t>
            </a:r>
          </a:p>
          <a:p>
            <a:pPr lvl="1"/>
            <a:endParaRPr lang="fr-FR"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lvl="1"/>
            <a:endParaRPr lang="fr-FR" sz="600" dirty="0"/>
          </a:p>
          <a:p>
            <a:pPr marL="0" indent="0" algn="ctr">
              <a:buNone/>
            </a:pPr>
            <a:endParaRPr lang="fr-BE" sz="200" dirty="0"/>
          </a:p>
          <a:p>
            <a:pPr marL="0" indent="0" algn="ctr">
              <a:buNone/>
            </a:pPr>
            <a:r>
              <a:rPr lang="en-GB" sz="1800" dirty="0"/>
              <a:t>response time (norms: 99 % - 99.5 %)</a:t>
            </a:r>
          </a:p>
          <a:p>
            <a:pPr marL="0" indent="0" algn="ctr">
              <a:buNone/>
            </a:pPr>
            <a:r>
              <a:rPr lang="en-GB" sz="1800" dirty="0"/>
              <a:t> </a:t>
            </a:r>
          </a:p>
        </p:txBody>
      </p:sp>
      <p:graphicFrame>
        <p:nvGraphicFramePr>
          <p:cNvPr id="8" name="Table 7">
            <a:extLst>
              <a:ext uri="{FF2B5EF4-FFF2-40B4-BE49-F238E27FC236}">
                <a16:creationId xmlns:a16="http://schemas.microsoft.com/office/drawing/2014/main" id="{21BEE1BE-B3A0-45DE-8121-BB945398DE25}"/>
              </a:ext>
            </a:extLst>
          </p:cNvPr>
          <p:cNvGraphicFramePr>
            <a:graphicFrameLocks noGrp="1"/>
          </p:cNvGraphicFramePr>
          <p:nvPr>
            <p:extLst>
              <p:ext uri="{D42A27DB-BD31-4B8C-83A1-F6EECF244321}">
                <p14:modId xmlns:p14="http://schemas.microsoft.com/office/powerpoint/2010/main" val="3464668385"/>
              </p:ext>
            </p:extLst>
          </p:nvPr>
        </p:nvGraphicFramePr>
        <p:xfrm>
          <a:off x="1755855" y="3078066"/>
          <a:ext cx="8445624" cy="786017"/>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l" rtl="0"/>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chemeClr val="tx1">
                              <a:lumMod val="85000"/>
                              <a:lumOff val="15000"/>
                            </a:schemeClr>
                          </a:solidFill>
                        </a:rPr>
                        <a:t>information system of the CBSS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US" sz="1600" dirty="0"/>
                    </a:p>
                    <a:p>
                      <a:pPr algn="ctr"/>
                      <a:r>
                        <a:rPr lang="en-GB" sz="1600" dirty="0">
                          <a:solidFill>
                            <a:schemeClr val="tx1">
                              <a:lumMod val="85000"/>
                              <a:lumOff val="15000"/>
                            </a:schemeClr>
                          </a:solidFill>
                          <a:latin typeface="+mn-lt"/>
                          <a:ea typeface="+mn-ea"/>
                          <a:cs typeface="+mn-cs"/>
                        </a:rPr>
                        <a:t>services of National Register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85000"/>
                              <a:lumOff val="15000"/>
                            </a:schemeClr>
                          </a:solidFill>
                          <a:latin typeface="+mn-lt"/>
                          <a:ea typeface="+mn-ea"/>
                          <a:cs typeface="+mn-cs"/>
                        </a:rPr>
                        <a:t>services of the NOSS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grpSp>
        <p:nvGrpSpPr>
          <p:cNvPr id="22" name="Group 21">
            <a:extLst>
              <a:ext uri="{FF2B5EF4-FFF2-40B4-BE49-F238E27FC236}">
                <a16:creationId xmlns:a16="http://schemas.microsoft.com/office/drawing/2014/main" id="{0AC974F9-FCC9-4DCB-9728-ABB7E6634B02}"/>
              </a:ext>
            </a:extLst>
          </p:cNvPr>
          <p:cNvGrpSpPr/>
          <p:nvPr/>
        </p:nvGrpSpPr>
        <p:grpSpPr>
          <a:xfrm>
            <a:off x="2673615" y="2028848"/>
            <a:ext cx="6745006" cy="1102911"/>
            <a:chOff x="2673615" y="2028848"/>
            <a:chExt cx="6745006" cy="1102911"/>
          </a:xfrm>
        </p:grpSpPr>
        <p:sp>
          <p:nvSpPr>
            <p:cNvPr id="7" name="Flowchart: Connector 6">
              <a:extLst>
                <a:ext uri="{FF2B5EF4-FFF2-40B4-BE49-F238E27FC236}">
                  <a16:creationId xmlns:a16="http://schemas.microsoft.com/office/drawing/2014/main" id="{71F3D0DD-0187-4031-838C-BDFCD18200AF}"/>
                </a:ext>
              </a:extLst>
            </p:cNvPr>
            <p:cNvSpPr>
              <a:spLocks noChangeAspect="1"/>
            </p:cNvSpPr>
            <p:nvPr/>
          </p:nvSpPr>
          <p:spPr>
            <a:xfrm>
              <a:off x="2673615" y="202884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cap="none" normalizeH="0" baseline="0" noProof="0" dirty="0">
                  <a:ln>
                    <a:noFill/>
                  </a:ln>
                  <a:solidFill>
                    <a:prstClr val="white"/>
                  </a:solidFill>
                  <a:effectLst/>
                  <a:uLnTx/>
                  <a:uFillTx/>
                </a:rPr>
                <a:t>99.99 %</a:t>
              </a:r>
            </a:p>
          </p:txBody>
        </p:sp>
        <p:sp>
          <p:nvSpPr>
            <p:cNvPr id="9" name="Flowchart: Connector 8">
              <a:extLst>
                <a:ext uri="{FF2B5EF4-FFF2-40B4-BE49-F238E27FC236}">
                  <a16:creationId xmlns:a16="http://schemas.microsoft.com/office/drawing/2014/main" id="{1200DDE9-3FB2-43D7-94E4-388CD800064D}"/>
                </a:ext>
              </a:extLst>
            </p:cNvPr>
            <p:cNvSpPr>
              <a:spLocks noChangeAspect="1"/>
            </p:cNvSpPr>
            <p:nvPr/>
          </p:nvSpPr>
          <p:spPr>
            <a:xfrm>
              <a:off x="5520060" y="2033762"/>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noProof="0" dirty="0">
                  <a:ln>
                    <a:noFill/>
                  </a:ln>
                  <a:solidFill>
                    <a:prstClr val="white"/>
                  </a:solidFill>
                  <a:effectLst/>
                  <a:uLnTx/>
                  <a:uFillTx/>
                  <a:latin typeface="Calibri" panose="020F0502020204030204"/>
                  <a:ea typeface="+mn-ea"/>
                  <a:cs typeface="+mn-cs"/>
                </a:rPr>
                <a:t>99.98 %</a:t>
              </a:r>
            </a:p>
          </p:txBody>
        </p:sp>
        <p:sp>
          <p:nvSpPr>
            <p:cNvPr id="10" name="Flowchart: Connector 9">
              <a:extLst>
                <a:ext uri="{FF2B5EF4-FFF2-40B4-BE49-F238E27FC236}">
                  <a16:creationId xmlns:a16="http://schemas.microsoft.com/office/drawing/2014/main" id="{E53A2A7F-4448-4A82-9139-8B76DB5E9D0B}"/>
                </a:ext>
              </a:extLst>
            </p:cNvPr>
            <p:cNvSpPr>
              <a:spLocks noChangeAspect="1"/>
            </p:cNvSpPr>
            <p:nvPr/>
          </p:nvSpPr>
          <p:spPr>
            <a:xfrm>
              <a:off x="8278014" y="2038678"/>
              <a:ext cx="1140607" cy="1093081"/>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noProof="0" dirty="0">
                  <a:ln>
                    <a:noFill/>
                  </a:ln>
                  <a:solidFill>
                    <a:prstClr val="white"/>
                  </a:solidFill>
                  <a:effectLst/>
                  <a:uLnTx/>
                  <a:uFillTx/>
                  <a:latin typeface="Calibri" panose="020F0502020204030204"/>
                  <a:ea typeface="+mn-ea"/>
                  <a:cs typeface="+mn-cs"/>
                </a:rPr>
                <a:t>99.97 %</a:t>
              </a:r>
            </a:p>
          </p:txBody>
        </p:sp>
      </p:grpSp>
      <p:graphicFrame>
        <p:nvGraphicFramePr>
          <p:cNvPr id="20" name="Table 19">
            <a:extLst>
              <a:ext uri="{FF2B5EF4-FFF2-40B4-BE49-F238E27FC236}">
                <a16:creationId xmlns:a16="http://schemas.microsoft.com/office/drawing/2014/main" id="{F524F966-F084-4C55-B831-18ED01FE9F53}"/>
              </a:ext>
            </a:extLst>
          </p:cNvPr>
          <p:cNvGraphicFramePr>
            <a:graphicFrameLocks noGrp="1"/>
          </p:cNvGraphicFramePr>
          <p:nvPr>
            <p:extLst>
              <p:ext uri="{D42A27DB-BD31-4B8C-83A1-F6EECF244321}">
                <p14:modId xmlns:p14="http://schemas.microsoft.com/office/powerpoint/2010/main" val="4268538272"/>
              </p:ext>
            </p:extLst>
          </p:nvPr>
        </p:nvGraphicFramePr>
        <p:xfrm>
          <a:off x="1770604" y="5516431"/>
          <a:ext cx="8445624" cy="822960"/>
        </p:xfrm>
        <a:graphic>
          <a:graphicData uri="http://schemas.openxmlformats.org/drawingml/2006/table">
            <a:tbl>
              <a:tblPr firstRow="1" bandRow="1">
                <a:tableStyleId>{2D5ABB26-0587-4C30-8999-92F81FD0307C}</a:tableStyleId>
              </a:tblPr>
              <a:tblGrid>
                <a:gridCol w="2815208">
                  <a:extLst>
                    <a:ext uri="{9D8B030D-6E8A-4147-A177-3AD203B41FA5}">
                      <a16:colId xmlns:a16="http://schemas.microsoft.com/office/drawing/2014/main" val="775544470"/>
                    </a:ext>
                  </a:extLst>
                </a:gridCol>
                <a:gridCol w="2815208">
                  <a:extLst>
                    <a:ext uri="{9D8B030D-6E8A-4147-A177-3AD203B41FA5}">
                      <a16:colId xmlns:a16="http://schemas.microsoft.com/office/drawing/2014/main" val="3832686862"/>
                    </a:ext>
                  </a:extLst>
                </a:gridCol>
                <a:gridCol w="2815208">
                  <a:extLst>
                    <a:ext uri="{9D8B030D-6E8A-4147-A177-3AD203B41FA5}">
                      <a16:colId xmlns:a16="http://schemas.microsoft.com/office/drawing/2014/main" val="2878700219"/>
                    </a:ext>
                  </a:extLst>
                </a:gridCol>
              </a:tblGrid>
              <a:tr h="786017">
                <a:tc>
                  <a:txBody>
                    <a:bodyPr/>
                    <a:lstStyle/>
                    <a:p>
                      <a:pPr algn="l" rtl="0"/>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chemeClr val="tx1">
                              <a:lumMod val="85000"/>
                              <a:lumOff val="15000"/>
                            </a:schemeClr>
                          </a:solidFill>
                        </a:rPr>
                        <a:t>maximum response time of one second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US" sz="1600" dirty="0"/>
                    </a:p>
                    <a:p>
                      <a:pPr algn="ctr"/>
                      <a:r>
                        <a:rPr lang="en-GB" sz="1600" dirty="0">
                          <a:solidFill>
                            <a:schemeClr val="tx1">
                              <a:lumMod val="85000"/>
                              <a:lumOff val="15000"/>
                            </a:schemeClr>
                          </a:solidFill>
                          <a:latin typeface="+mn-lt"/>
                          <a:ea typeface="+mn-ea"/>
                          <a:cs typeface="+mn-cs"/>
                        </a:rPr>
                        <a:t>maximum response time of two seconds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85000"/>
                              <a:lumOff val="15000"/>
                            </a:schemeClr>
                          </a:solidFill>
                          <a:latin typeface="+mn-lt"/>
                          <a:ea typeface="+mn-ea"/>
                          <a:cs typeface="+mn-cs"/>
                        </a:rPr>
                        <a:t>services processed in batch within 4 calendar days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2265886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D49760-A749-414F-9CF8-65A08CE17791}"/>
              </a:ext>
            </a:extLst>
          </p:cNvPr>
          <p:cNvSpPr/>
          <p:nvPr/>
        </p:nvSpPr>
        <p:spPr>
          <a:xfrm>
            <a:off x="1072443" y="1473201"/>
            <a:ext cx="9910189" cy="4858774"/>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FE33485-69FB-4D05-8560-580A57411779}"/>
              </a:ext>
            </a:extLst>
          </p:cNvPr>
          <p:cNvSpPr/>
          <p:nvPr/>
        </p:nvSpPr>
        <p:spPr>
          <a:xfrm>
            <a:off x="7619804" y="2186159"/>
            <a:ext cx="2713509"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266BA68-EF76-42C8-BB61-9E69EE27AFA1}"/>
              </a:ext>
            </a:extLst>
          </p:cNvPr>
          <p:cNvSpPr/>
          <p:nvPr/>
        </p:nvSpPr>
        <p:spPr>
          <a:xfrm>
            <a:off x="4695309" y="2172929"/>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GB"/>
              <a:t>Reference directory</a:t>
            </a:r>
          </a:p>
        </p:txBody>
      </p:sp>
      <p:sp>
        <p:nvSpPr>
          <p:cNvPr id="9" name="Rectangle: Rounded Corners 8">
            <a:extLst>
              <a:ext uri="{FF2B5EF4-FFF2-40B4-BE49-F238E27FC236}">
                <a16:creationId xmlns:a16="http://schemas.microsoft.com/office/drawing/2014/main" id="{F0D62A58-B331-4A2F-AA15-31D74DCC039D}"/>
              </a:ext>
            </a:extLst>
          </p:cNvPr>
          <p:cNvSpPr/>
          <p:nvPr/>
        </p:nvSpPr>
        <p:spPr>
          <a:xfrm>
            <a:off x="1775520" y="2192594"/>
            <a:ext cx="2717822" cy="3588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p:cNvSpPr/>
          <p:nvPr/>
        </p:nvSpPr>
        <p:spPr>
          <a:xfrm>
            <a:off x="2288887"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cap="none" normalizeH="0" baseline="0" noProof="0" dirty="0">
                <a:ln>
                  <a:noFill/>
                </a:ln>
                <a:effectLst/>
                <a:uLnTx/>
                <a:uFillTx/>
                <a:latin typeface="Calibri" panose="020F0502020204030204"/>
                <a:ea typeface="+mn-ea"/>
                <a:cs typeface="+mn-cs"/>
              </a:rPr>
              <a:t>26.1</a:t>
            </a:r>
            <a:r>
              <a:rPr kumimoji="0" lang="en-GB" b="0" i="0" u="none" strike="noStrike" cap="none" normalizeH="0" baseline="0" noProof="0" dirty="0">
                <a:ln>
                  <a:noFill/>
                </a:ln>
                <a:effectLst/>
                <a:uLnTx/>
                <a:uFillTx/>
                <a:latin typeface="Calibri" panose="020F0502020204030204"/>
                <a:ea typeface="+mn-ea"/>
                <a:cs typeface="+mn-cs"/>
              </a:rPr>
              <a:t> </a:t>
            </a:r>
            <a:r>
              <a:rPr kumimoji="0" lang="en-GB" sz="2000" b="0" i="0" u="none" strike="noStrike" cap="none" normalizeH="0" baseline="0" noProof="0" dirty="0">
                <a:ln>
                  <a:noFill/>
                </a:ln>
                <a:effectLst/>
                <a:uLnTx/>
                <a:uFillTx/>
                <a:latin typeface="Calibri" panose="020F0502020204030204"/>
                <a:ea typeface="+mn-ea"/>
                <a:cs typeface="+mn-cs"/>
              </a:rPr>
              <a:t>million</a:t>
            </a:r>
          </a:p>
        </p:txBody>
      </p:sp>
      <p:sp>
        <p:nvSpPr>
          <p:cNvPr id="11" name="Flowchart: Connector 10"/>
          <p:cNvSpPr/>
          <p:nvPr/>
        </p:nvSpPr>
        <p:spPr>
          <a:xfrm>
            <a:off x="5233828"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u="none" strike="noStrike" cap="none" normalizeH="0" baseline="0" noProof="0" dirty="0">
                <a:ln>
                  <a:noFill/>
                </a:ln>
                <a:effectLst/>
                <a:uLnTx/>
                <a:uFillTx/>
                <a:latin typeface="Calibri" panose="020F0502020204030204"/>
                <a:ea typeface="+mn-ea"/>
                <a:cs typeface="+mn-cs"/>
              </a:rPr>
              <a:t>14.57</a:t>
            </a:r>
            <a:r>
              <a:rPr kumimoji="0" lang="en-GB" b="0" u="none" strike="noStrike" cap="none" normalizeH="0" baseline="0" noProof="0" dirty="0">
                <a:ln>
                  <a:noFill/>
                </a:ln>
                <a:effectLst/>
                <a:uLnTx/>
                <a:uFillTx/>
                <a:latin typeface="Calibri" panose="020F0502020204030204"/>
                <a:ea typeface="+mn-ea"/>
                <a:cs typeface="+mn-cs"/>
              </a:rPr>
              <a:t> </a:t>
            </a:r>
            <a:r>
              <a:rPr kumimoji="0" lang="en-GB" sz="2000" b="0" u="none" strike="noStrike" cap="none" normalizeH="0" baseline="0" noProof="0" dirty="0">
                <a:ln>
                  <a:noFill/>
                </a:ln>
                <a:effectLst/>
                <a:uLnTx/>
                <a:uFillTx/>
                <a:latin typeface="Calibri" panose="020F0502020204030204"/>
                <a:ea typeface="+mn-ea"/>
                <a:cs typeface="+mn-cs"/>
              </a:rPr>
              <a:t>sectors</a:t>
            </a:r>
          </a:p>
        </p:txBody>
      </p:sp>
      <p:sp>
        <p:nvSpPr>
          <p:cNvPr id="12" name="Flowchart: Connector 11"/>
          <p:cNvSpPr/>
          <p:nvPr/>
        </p:nvSpPr>
        <p:spPr>
          <a:xfrm>
            <a:off x="8084140" y="2402469"/>
            <a:ext cx="1728192" cy="1656184"/>
          </a:xfrm>
          <a:prstGeom prst="flowChartConnector">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cap="none" normalizeH="0" baseline="0" noProof="0" dirty="0">
                <a:ln>
                  <a:noFill/>
                </a:ln>
                <a:solidFill>
                  <a:prstClr val="white"/>
                </a:solidFill>
                <a:effectLst/>
                <a:uLnTx/>
                <a:uFillTx/>
                <a:latin typeface="Calibri" panose="020F0502020204030204"/>
                <a:ea typeface="+mn-ea"/>
                <a:cs typeface="+mn-cs"/>
              </a:rPr>
              <a:t>390</a:t>
            </a:r>
            <a:r>
              <a:rPr kumimoji="0" lang="en-GB" b="0" i="0" u="none" strike="noStrike" cap="none" normalizeH="0" baseline="0" noProof="0" dirty="0">
                <a:ln>
                  <a:noFill/>
                </a:ln>
                <a:solidFill>
                  <a:prstClr val="white"/>
                </a:solidFill>
                <a:effectLst/>
                <a:uLnTx/>
                <a:uFillTx/>
                <a:latin typeface="Calibri" panose="020F0502020204030204"/>
                <a:ea typeface="+mn-ea"/>
                <a:cs typeface="+mn-cs"/>
              </a:rPr>
              <a:t> </a:t>
            </a:r>
            <a:r>
              <a:rPr kumimoji="0" lang="en-GB" sz="2000" b="0" i="0" u="none" strike="noStrike" cap="none" normalizeH="0" baseline="0" noProof="0" dirty="0">
                <a:ln>
                  <a:noFill/>
                </a:ln>
                <a:solidFill>
                  <a:prstClr val="white"/>
                </a:solidFill>
                <a:effectLst/>
                <a:uLnTx/>
                <a:uFillTx/>
                <a:latin typeface="Calibri" panose="020F0502020204030204"/>
                <a:ea typeface="+mn-ea"/>
                <a:cs typeface="+mn-cs"/>
              </a:rPr>
              <a:t>million</a:t>
            </a:r>
          </a:p>
        </p:txBody>
      </p:sp>
      <p:graphicFrame>
        <p:nvGraphicFramePr>
          <p:cNvPr id="4" name="Table 3"/>
          <p:cNvGraphicFramePr>
            <a:graphicFrameLocks noGrp="1"/>
          </p:cNvGraphicFramePr>
          <p:nvPr>
            <p:extLst>
              <p:ext uri="{D42A27DB-BD31-4B8C-83A1-F6EECF244321}">
                <p14:modId xmlns:p14="http://schemas.microsoft.com/office/powerpoint/2010/main" val="3531948727"/>
              </p:ext>
            </p:extLst>
          </p:nvPr>
        </p:nvGraphicFramePr>
        <p:xfrm>
          <a:off x="1775520" y="3988822"/>
          <a:ext cx="8640960" cy="2587715"/>
        </p:xfrm>
        <a:graphic>
          <a:graphicData uri="http://schemas.openxmlformats.org/drawingml/2006/table">
            <a:tbl>
              <a:tblPr firstRow="1" bandRow="1">
                <a:tableStyleId>{2D5ABB26-0587-4C30-8999-92F81FD0307C}</a:tableStyleId>
              </a:tblPr>
              <a:tblGrid>
                <a:gridCol w="2880320">
                  <a:extLst>
                    <a:ext uri="{9D8B030D-6E8A-4147-A177-3AD203B41FA5}">
                      <a16:colId xmlns:a16="http://schemas.microsoft.com/office/drawing/2014/main" val="775544470"/>
                    </a:ext>
                  </a:extLst>
                </a:gridCol>
                <a:gridCol w="2880320">
                  <a:extLst>
                    <a:ext uri="{9D8B030D-6E8A-4147-A177-3AD203B41FA5}">
                      <a16:colId xmlns:a16="http://schemas.microsoft.com/office/drawing/2014/main" val="3832686862"/>
                    </a:ext>
                  </a:extLst>
                </a:gridCol>
                <a:gridCol w="2880320">
                  <a:extLst>
                    <a:ext uri="{9D8B030D-6E8A-4147-A177-3AD203B41FA5}">
                      <a16:colId xmlns:a16="http://schemas.microsoft.com/office/drawing/2014/main" val="2878700219"/>
                    </a:ext>
                  </a:extLst>
                </a:gridCol>
              </a:tblGrid>
              <a:tr h="2587715">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lumMod val="85000"/>
                              <a:lumOff val="15000"/>
                            </a:schemeClr>
                          </a:solidFill>
                        </a:rPr>
                        <a:t>several persons registered in the reference directory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cap="none" normalizeH="0" baseline="0" noProof="0">
                          <a:ln>
                            <a:noFill/>
                          </a:ln>
                          <a:solidFill>
                            <a:prstClr val="black"/>
                          </a:solidFill>
                          <a:effectLst/>
                          <a:uLnTx/>
                          <a:uFillTx/>
                          <a:latin typeface="+mn-lt"/>
                          <a:ea typeface="+mn-ea"/>
                          <a:cs typeface="+mn-cs"/>
                        </a:rPr>
                        <a:t>number of sectors in which each person is known (=average)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en-US"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cap="none" normalizeH="0" baseline="0" noProof="0">
                          <a:ln>
                            <a:noFill/>
                          </a:ln>
                          <a:solidFill>
                            <a:prstClr val="black">
                              <a:lumMod val="85000"/>
                              <a:lumOff val="15000"/>
                            </a:prstClr>
                          </a:solidFill>
                          <a:effectLst/>
                          <a:uLnTx/>
                          <a:uFillTx/>
                          <a:latin typeface="+mn-lt"/>
                          <a:ea typeface="+mn-ea"/>
                          <a:cs typeface="+mn-cs"/>
                        </a:rPr>
                        <a:t>active records in the reference directory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896943"/>
                  </a:ext>
                </a:extLst>
              </a:tr>
            </a:tbl>
          </a:graphicData>
        </a:graphic>
      </p:graphicFrame>
    </p:spTree>
    <p:extLst>
      <p:ext uri="{BB962C8B-B14F-4D97-AF65-F5344CB8AC3E}">
        <p14:creationId xmlns:p14="http://schemas.microsoft.com/office/powerpoint/2010/main" val="10507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24082" y="2721114"/>
              <a:ext cx="6721812" cy="1323439"/>
            </a:xfrm>
            <a:prstGeom prst="rect">
              <a:avLst/>
            </a:prstGeom>
            <a:noFill/>
          </p:spPr>
          <p:txBody>
            <a:bodyPr wrap="square" rtlCol="0">
              <a:spAutoFit/>
            </a:bodyPr>
            <a:lstStyle/>
            <a:p>
              <a:pPr lvl="0" algn="ctr"/>
              <a:r>
                <a:rPr lang="en-GB" sz="4000" b="1" dirty="0">
                  <a:solidFill>
                    <a:prstClr val="white"/>
                  </a:solidFill>
                  <a:latin typeface="Microsoft JhengHei Light" panose="020B0304030504040204" pitchFamily="34" charset="-120"/>
                  <a:ea typeface="Microsoft JhengHei Light" panose="020B0304030504040204" pitchFamily="34" charset="-120"/>
                </a:rPr>
                <a:t>1. Social sector</a:t>
              </a:r>
            </a:p>
            <a:p>
              <a:pPr lvl="0" algn="ctr"/>
              <a:endParaRPr lang="fr-BE" altLang="en-US" sz="4000" b="1" dirty="0">
                <a:solidFill>
                  <a:prstClr val="white"/>
                </a:solidFill>
                <a:latin typeface="Microsoft JhengHei Light" panose="020B0304030504040204" pitchFamily="34" charset="-120"/>
                <a:ea typeface="Microsoft JhengHei Light" panose="020B0304030504040204" pitchFamily="34" charset="-120"/>
              </a:endParaRPr>
            </a:p>
          </p:txBody>
        </p:sp>
      </p:grpSp>
    </p:spTree>
    <p:extLst>
      <p:ext uri="{BB962C8B-B14F-4D97-AF65-F5344CB8AC3E}">
        <p14:creationId xmlns:p14="http://schemas.microsoft.com/office/powerpoint/2010/main" val="977014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Crossroads Bank for Social Security</a:t>
            </a:r>
          </a:p>
        </p:txBody>
      </p:sp>
      <p:sp>
        <p:nvSpPr>
          <p:cNvPr id="27" name="Rectangle 26">
            <a:extLst>
              <a:ext uri="{FF2B5EF4-FFF2-40B4-BE49-F238E27FC236}">
                <a16:creationId xmlns:a16="http://schemas.microsoft.com/office/drawing/2014/main" id="{246AFA44-6128-452A-9086-F2490747B84D}"/>
              </a:ext>
            </a:extLst>
          </p:cNvPr>
          <p:cNvSpPr/>
          <p:nvPr/>
        </p:nvSpPr>
        <p:spPr>
          <a:xfrm>
            <a:off x="1718698" y="6494266"/>
            <a:ext cx="8685581" cy="189362"/>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2">
            <a:extLst>
              <a:ext uri="{FF2B5EF4-FFF2-40B4-BE49-F238E27FC236}">
                <a16:creationId xmlns:a16="http://schemas.microsoft.com/office/drawing/2014/main" id="{2C544252-9F3A-4EE3-86AD-0CCA0A1DA5C9}"/>
              </a:ext>
            </a:extLst>
          </p:cNvPr>
          <p:cNvGrpSpPr/>
          <p:nvPr/>
        </p:nvGrpSpPr>
        <p:grpSpPr>
          <a:xfrm>
            <a:off x="1718697" y="363445"/>
            <a:ext cx="8685582" cy="6131400"/>
            <a:chOff x="1718697" y="363445"/>
            <a:chExt cx="8685582" cy="6131400"/>
          </a:xfrm>
        </p:grpSpPr>
        <p:grpSp>
          <p:nvGrpSpPr>
            <p:cNvPr id="4" name="Group 3">
              <a:extLst>
                <a:ext uri="{FF2B5EF4-FFF2-40B4-BE49-F238E27FC236}">
                  <a16:creationId xmlns:a16="http://schemas.microsoft.com/office/drawing/2014/main" id="{FA34FDE8-4752-4D96-BFBE-6DF40E4427B1}"/>
                </a:ext>
              </a:extLst>
            </p:cNvPr>
            <p:cNvGrpSpPr/>
            <p:nvPr/>
          </p:nvGrpSpPr>
          <p:grpSpPr>
            <a:xfrm>
              <a:off x="1718698" y="1380943"/>
              <a:ext cx="8685581" cy="5113902"/>
              <a:chOff x="1718698" y="1380943"/>
              <a:chExt cx="8685581" cy="5113902"/>
            </a:xfrm>
            <a:solidFill>
              <a:srgbClr val="002B82">
                <a:alpha val="20000"/>
              </a:srgbClr>
            </a:solidFill>
          </p:grpSpPr>
          <p:sp>
            <p:nvSpPr>
              <p:cNvPr id="6" name="Rectangle 5">
                <a:extLst>
                  <a:ext uri="{FF2B5EF4-FFF2-40B4-BE49-F238E27FC236}">
                    <a16:creationId xmlns:a16="http://schemas.microsoft.com/office/drawing/2014/main" id="{0F5F8E18-6897-473C-B567-0D178FB49915}"/>
                  </a:ext>
                </a:extLst>
              </p:cNvPr>
              <p:cNvSpPr/>
              <p:nvPr/>
            </p:nvSpPr>
            <p:spPr>
              <a:xfrm>
                <a:off x="1718698" y="1380943"/>
                <a:ext cx="8685581" cy="5113902"/>
              </a:xfrm>
              <a:prstGeom prst="rect">
                <a:avLst/>
              </a:prstGeom>
              <a:grpFill/>
              <a:effectLst/>
            </p:spPr>
          </p:sp>
          <p:sp>
            <p:nvSpPr>
              <p:cNvPr id="7" name="Freeform: Shape 6">
                <a:extLst>
                  <a:ext uri="{FF2B5EF4-FFF2-40B4-BE49-F238E27FC236}">
                    <a16:creationId xmlns:a16="http://schemas.microsoft.com/office/drawing/2014/main" id="{58222A4D-1333-40B4-B2F7-A18CC60F243A}"/>
                  </a:ext>
                </a:extLst>
              </p:cNvPr>
              <p:cNvSpPr/>
              <p:nvPr/>
            </p:nvSpPr>
            <p:spPr>
              <a:xfrm>
                <a:off x="199022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marL="0" lvl="0" indent="0" algn="ctr" defTabSz="800100">
                  <a:lnSpc>
                    <a:spcPct val="90000"/>
                  </a:lnSpc>
                  <a:spcBef>
                    <a:spcPct val="0"/>
                  </a:spcBef>
                  <a:spcAft>
                    <a:spcPct val="35000"/>
                  </a:spcAft>
                  <a:buNone/>
                </a:pPr>
                <a:r>
                  <a:rPr lang="en-GB" sz="1700">
                    <a:solidFill>
                      <a:schemeClr val="tx1"/>
                    </a:solidFill>
                    <a:latin typeface="Calibri"/>
                    <a:ea typeface="+mn-ea"/>
                    <a:cs typeface="+mn-cs"/>
                  </a:rPr>
                  <a:t>Law of 15 January 1990</a:t>
                </a:r>
              </a:p>
            </p:txBody>
          </p:sp>
          <p:sp>
            <p:nvSpPr>
              <p:cNvPr id="8" name="Freeform: Shape 7">
                <a:extLst>
                  <a:ext uri="{FF2B5EF4-FFF2-40B4-BE49-F238E27FC236}">
                    <a16:creationId xmlns:a16="http://schemas.microsoft.com/office/drawing/2014/main" id="{E8AFC292-4466-403E-8FCE-9E6CC1DBFE51}"/>
                  </a:ext>
                </a:extLst>
              </p:cNvPr>
              <p:cNvSpPr/>
              <p:nvPr/>
            </p:nvSpPr>
            <p:spPr>
              <a:xfrm>
                <a:off x="4073198"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&lt; 90 employees</a:t>
                </a:r>
              </a:p>
            </p:txBody>
          </p:sp>
          <p:sp>
            <p:nvSpPr>
              <p:cNvPr id="9" name="Freeform: Shape 8">
                <a:extLst>
                  <a:ext uri="{FF2B5EF4-FFF2-40B4-BE49-F238E27FC236}">
                    <a16:creationId xmlns:a16="http://schemas.microsoft.com/office/drawing/2014/main" id="{547C834D-452F-45DA-84AF-2C259802ED7E}"/>
                  </a:ext>
                </a:extLst>
              </p:cNvPr>
              <p:cNvSpPr/>
              <p:nvPr/>
            </p:nvSpPr>
            <p:spPr>
              <a:xfrm>
                <a:off x="6156168" y="1381521"/>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19 million € annual budget</a:t>
                </a:r>
              </a:p>
            </p:txBody>
          </p:sp>
          <p:sp>
            <p:nvSpPr>
              <p:cNvPr id="10" name="Freeform: Shape 9">
                <a:extLst>
                  <a:ext uri="{FF2B5EF4-FFF2-40B4-BE49-F238E27FC236}">
                    <a16:creationId xmlns:a16="http://schemas.microsoft.com/office/drawing/2014/main" id="{2EDF8C2B-ED3D-4185-9456-8B6DFBCD2774}"/>
                  </a:ext>
                </a:extLst>
              </p:cNvPr>
              <p:cNvSpPr/>
              <p:nvPr/>
            </p:nvSpPr>
            <p:spPr>
              <a:xfrm>
                <a:off x="8239139" y="138152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dirty="0">
                    <a:solidFill>
                      <a:schemeClr val="tx1"/>
                    </a:solidFill>
                    <a:latin typeface="Calibri"/>
                  </a:rPr>
                  <a:t>network with </a:t>
                </a:r>
                <a:br>
                  <a:rPr lang="en-GB" sz="1700" dirty="0">
                    <a:solidFill>
                      <a:schemeClr val="tx1"/>
                    </a:solidFill>
                    <a:latin typeface="Calibri"/>
                  </a:rPr>
                </a:br>
                <a:r>
                  <a:rPr lang="en-GB" sz="1700" dirty="0">
                    <a:solidFill>
                      <a:schemeClr val="tx1"/>
                    </a:solidFill>
                    <a:latin typeface="Calibri"/>
                  </a:rPr>
                  <a:t>3 000 actors in the social sector</a:t>
                </a:r>
              </a:p>
            </p:txBody>
          </p:sp>
          <p:sp>
            <p:nvSpPr>
              <p:cNvPr id="11" name="Freeform: Shape 10">
                <a:extLst>
                  <a:ext uri="{FF2B5EF4-FFF2-40B4-BE49-F238E27FC236}">
                    <a16:creationId xmlns:a16="http://schemas.microsoft.com/office/drawing/2014/main" id="{832C55E9-1758-451C-A6B6-ECE8A7025985}"/>
                  </a:ext>
                </a:extLst>
              </p:cNvPr>
              <p:cNvSpPr/>
              <p:nvPr/>
            </p:nvSpPr>
            <p:spPr>
              <a:xfrm>
                <a:off x="199022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management</a:t>
                </a:r>
              </a:p>
              <a:p>
                <a:pPr algn="ctr" defTabSz="800100">
                  <a:lnSpc>
                    <a:spcPct val="90000"/>
                  </a:lnSpc>
                  <a:spcBef>
                    <a:spcPct val="0"/>
                  </a:spcBef>
                  <a:spcAft>
                    <a:spcPct val="35000"/>
                  </a:spcAft>
                </a:pPr>
                <a:r>
                  <a:rPr lang="en-GB" sz="1700">
                    <a:solidFill>
                      <a:schemeClr val="tx1"/>
                    </a:solidFill>
                    <a:latin typeface="Calibri"/>
                  </a:rPr>
                  <a:t>agreement</a:t>
                </a:r>
              </a:p>
            </p:txBody>
          </p:sp>
          <p:sp>
            <p:nvSpPr>
              <p:cNvPr id="12" name="Freeform: Shape 11">
                <a:extLst>
                  <a:ext uri="{FF2B5EF4-FFF2-40B4-BE49-F238E27FC236}">
                    <a16:creationId xmlns:a16="http://schemas.microsoft.com/office/drawing/2014/main" id="{188EA8C7-3125-430B-A465-C8921548210D}"/>
                  </a:ext>
                </a:extLst>
              </p:cNvPr>
              <p:cNvSpPr/>
              <p:nvPr/>
            </p:nvSpPr>
            <p:spPr>
              <a:xfrm>
                <a:off x="407319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Management Committee</a:t>
                </a:r>
              </a:p>
            </p:txBody>
          </p:sp>
          <p:sp>
            <p:nvSpPr>
              <p:cNvPr id="13" name="Freeform: Shape 12">
                <a:extLst>
                  <a:ext uri="{FF2B5EF4-FFF2-40B4-BE49-F238E27FC236}">
                    <a16:creationId xmlns:a16="http://schemas.microsoft.com/office/drawing/2014/main" id="{119F279A-53DD-4049-9698-58CC4ACCC0EB}"/>
                  </a:ext>
                </a:extLst>
              </p:cNvPr>
              <p:cNvSpPr/>
              <p:nvPr/>
            </p:nvSpPr>
            <p:spPr>
              <a:xfrm>
                <a:off x="6156168"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General </a:t>
                </a:r>
              </a:p>
              <a:p>
                <a:pPr algn="ctr" defTabSz="800100">
                  <a:lnSpc>
                    <a:spcPct val="90000"/>
                  </a:lnSpc>
                  <a:spcBef>
                    <a:spcPct val="0"/>
                  </a:spcBef>
                  <a:spcAft>
                    <a:spcPct val="35000"/>
                  </a:spcAft>
                </a:pPr>
                <a:r>
                  <a:rPr lang="en-GB" sz="1700">
                    <a:solidFill>
                      <a:schemeClr val="tx1"/>
                    </a:solidFill>
                    <a:latin typeface="Calibri"/>
                  </a:rPr>
                  <a:t>Coordination committee</a:t>
                </a:r>
              </a:p>
            </p:txBody>
          </p:sp>
          <p:sp>
            <p:nvSpPr>
              <p:cNvPr id="14" name="Freeform: Shape 13">
                <a:extLst>
                  <a:ext uri="{FF2B5EF4-FFF2-40B4-BE49-F238E27FC236}">
                    <a16:creationId xmlns:a16="http://schemas.microsoft.com/office/drawing/2014/main" id="{4FB68BC9-8461-4EFC-BE5D-3D2B04A27568}"/>
                  </a:ext>
                </a:extLst>
              </p:cNvPr>
              <p:cNvSpPr/>
              <p:nvPr/>
            </p:nvSpPr>
            <p:spPr>
              <a:xfrm>
                <a:off x="8239139" y="2707047"/>
                <a:ext cx="1893609" cy="1136165"/>
              </a:xfrm>
              <a:custGeom>
                <a:avLst/>
                <a:gdLst>
                  <a:gd name="connsiteX0" fmla="*/ 0 w 1893609"/>
                  <a:gd name="connsiteY0" fmla="*/ 189361 h 1136165"/>
                  <a:gd name="connsiteX1" fmla="*/ 189361 w 1893609"/>
                  <a:gd name="connsiteY1" fmla="*/ 0 h 1136165"/>
                  <a:gd name="connsiteX2" fmla="*/ 1704248 w 1893609"/>
                  <a:gd name="connsiteY2" fmla="*/ 0 h 1136165"/>
                  <a:gd name="connsiteX3" fmla="*/ 1893609 w 1893609"/>
                  <a:gd name="connsiteY3" fmla="*/ 189361 h 1136165"/>
                  <a:gd name="connsiteX4" fmla="*/ 1893609 w 1893609"/>
                  <a:gd name="connsiteY4" fmla="*/ 946804 h 1136165"/>
                  <a:gd name="connsiteX5" fmla="*/ 1704248 w 1893609"/>
                  <a:gd name="connsiteY5" fmla="*/ 1136165 h 1136165"/>
                  <a:gd name="connsiteX6" fmla="*/ 189361 w 1893609"/>
                  <a:gd name="connsiteY6" fmla="*/ 1136165 h 1136165"/>
                  <a:gd name="connsiteX7" fmla="*/ 0 w 1893609"/>
                  <a:gd name="connsiteY7" fmla="*/ 946804 h 1136165"/>
                  <a:gd name="connsiteX8" fmla="*/ 0 w 1893609"/>
                  <a:gd name="connsiteY8" fmla="*/ 189361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1"/>
                    </a:moveTo>
                    <a:cubicBezTo>
                      <a:pt x="0" y="84780"/>
                      <a:pt x="84780" y="0"/>
                      <a:pt x="189361" y="0"/>
                    </a:cubicBezTo>
                    <a:lnTo>
                      <a:pt x="1704248" y="0"/>
                    </a:lnTo>
                    <a:cubicBezTo>
                      <a:pt x="1808829" y="0"/>
                      <a:pt x="1893609" y="84780"/>
                      <a:pt x="1893609" y="189361"/>
                    </a:cubicBezTo>
                    <a:lnTo>
                      <a:pt x="1893609" y="946804"/>
                    </a:lnTo>
                    <a:cubicBezTo>
                      <a:pt x="1893609" y="1051385"/>
                      <a:pt x="1808829" y="1136165"/>
                      <a:pt x="1704248" y="1136165"/>
                    </a:cubicBezTo>
                    <a:lnTo>
                      <a:pt x="189361" y="1136165"/>
                    </a:lnTo>
                    <a:cubicBezTo>
                      <a:pt x="84780" y="1136165"/>
                      <a:pt x="0" y="1051385"/>
                      <a:pt x="0" y="946804"/>
                    </a:cubicBezTo>
                    <a:lnTo>
                      <a:pt x="0" y="189361"/>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ISC - Information Security Committee </a:t>
                </a:r>
              </a:p>
            </p:txBody>
          </p:sp>
          <p:sp>
            <p:nvSpPr>
              <p:cNvPr id="15" name="Freeform: Shape 14">
                <a:extLst>
                  <a:ext uri="{FF2B5EF4-FFF2-40B4-BE49-F238E27FC236}">
                    <a16:creationId xmlns:a16="http://schemas.microsoft.com/office/drawing/2014/main" id="{1A2F5BD8-C3F3-4BDD-A3F3-DE6544558F47}"/>
                  </a:ext>
                </a:extLst>
              </p:cNvPr>
              <p:cNvSpPr/>
              <p:nvPr/>
            </p:nvSpPr>
            <p:spPr>
              <a:xfrm>
                <a:off x="199022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dirty="0">
                    <a:solidFill>
                      <a:schemeClr val="tx1"/>
                    </a:solidFill>
                    <a:latin typeface="Calibri"/>
                  </a:rPr>
                  <a:t>&gt; 1.8 billion </a:t>
                </a:r>
              </a:p>
              <a:p>
                <a:pPr algn="ctr" defTabSz="800100">
                  <a:lnSpc>
                    <a:spcPct val="90000"/>
                  </a:lnSpc>
                  <a:spcBef>
                    <a:spcPct val="0"/>
                  </a:spcBef>
                  <a:spcAft>
                    <a:spcPct val="35000"/>
                  </a:spcAft>
                </a:pPr>
                <a:r>
                  <a:rPr lang="en-GB" sz="1700" dirty="0">
                    <a:solidFill>
                      <a:schemeClr val="tx1"/>
                    </a:solidFill>
                    <a:latin typeface="Calibri"/>
                  </a:rPr>
                  <a:t>messages exchanged in 2023</a:t>
                </a:r>
              </a:p>
            </p:txBody>
          </p:sp>
          <p:sp>
            <p:nvSpPr>
              <p:cNvPr id="16" name="Freeform: Shape 15">
                <a:extLst>
                  <a:ext uri="{FF2B5EF4-FFF2-40B4-BE49-F238E27FC236}">
                    <a16:creationId xmlns:a16="http://schemas.microsoft.com/office/drawing/2014/main" id="{132DA820-6BB1-4A28-AA65-3D085C6E4D5A}"/>
                  </a:ext>
                </a:extLst>
              </p:cNvPr>
              <p:cNvSpPr/>
              <p:nvPr/>
            </p:nvSpPr>
            <p:spPr>
              <a:xfrm>
                <a:off x="407319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190 BPR and 220</a:t>
                </a:r>
              </a:p>
              <a:p>
                <a:pPr algn="ctr" defTabSz="800100">
                  <a:lnSpc>
                    <a:spcPct val="90000"/>
                  </a:lnSpc>
                  <a:spcBef>
                    <a:spcPct val="0"/>
                  </a:spcBef>
                  <a:spcAft>
                    <a:spcPct val="35000"/>
                  </a:spcAft>
                </a:pPr>
                <a:r>
                  <a:rPr lang="en-GB" sz="1700">
                    <a:solidFill>
                      <a:schemeClr val="tx1"/>
                    </a:solidFill>
                    <a:latin typeface="Calibri"/>
                  </a:rPr>
                  <a:t>structured</a:t>
                </a:r>
              </a:p>
              <a:p>
                <a:pPr algn="ctr" defTabSz="800100">
                  <a:lnSpc>
                    <a:spcPct val="90000"/>
                  </a:lnSpc>
                  <a:spcBef>
                    <a:spcPct val="0"/>
                  </a:spcBef>
                  <a:spcAft>
                    <a:spcPct val="35000"/>
                  </a:spcAft>
                </a:pPr>
                <a:r>
                  <a:rPr lang="en-GB" sz="1700">
                    <a:solidFill>
                      <a:schemeClr val="tx1"/>
                    </a:solidFill>
                    <a:latin typeface="Calibri"/>
                  </a:rPr>
                  <a:t>messages</a:t>
                </a:r>
              </a:p>
            </p:txBody>
          </p:sp>
          <p:sp>
            <p:nvSpPr>
              <p:cNvPr id="17" name="Freeform: Shape 16">
                <a:extLst>
                  <a:ext uri="{FF2B5EF4-FFF2-40B4-BE49-F238E27FC236}">
                    <a16:creationId xmlns:a16="http://schemas.microsoft.com/office/drawing/2014/main" id="{BC618244-BA0A-4B3F-A14F-CECBAB00B944}"/>
                  </a:ext>
                </a:extLst>
              </p:cNvPr>
              <p:cNvSpPr/>
              <p:nvPr/>
            </p:nvSpPr>
            <p:spPr>
              <a:xfrm>
                <a:off x="6156168"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120 web services</a:t>
                </a:r>
              </a:p>
            </p:txBody>
          </p:sp>
          <p:sp>
            <p:nvSpPr>
              <p:cNvPr id="18" name="Freeform: Shape 17">
                <a:extLst>
                  <a:ext uri="{FF2B5EF4-FFF2-40B4-BE49-F238E27FC236}">
                    <a16:creationId xmlns:a16="http://schemas.microsoft.com/office/drawing/2014/main" id="{7D1F1CA6-0ABF-4B49-99E9-0E0A34138F1C}"/>
                  </a:ext>
                </a:extLst>
              </p:cNvPr>
              <p:cNvSpPr/>
              <p:nvPr/>
            </p:nvSpPr>
            <p:spPr>
              <a:xfrm>
                <a:off x="8239139" y="4032574"/>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99.9% </a:t>
                </a:r>
              </a:p>
              <a:p>
                <a:pPr algn="ctr" defTabSz="800100">
                  <a:lnSpc>
                    <a:spcPct val="90000"/>
                  </a:lnSpc>
                  <a:spcBef>
                    <a:spcPct val="0"/>
                  </a:spcBef>
                  <a:spcAft>
                    <a:spcPct val="35000"/>
                  </a:spcAft>
                </a:pPr>
                <a:r>
                  <a:rPr lang="en-GB" sz="1700">
                    <a:solidFill>
                      <a:schemeClr val="tx1"/>
                    </a:solidFill>
                    <a:latin typeface="Calibri"/>
                  </a:rPr>
                  <a:t>availability</a:t>
                </a:r>
              </a:p>
              <a:p>
                <a:pPr algn="ctr" defTabSz="800100">
                  <a:lnSpc>
                    <a:spcPct val="90000"/>
                  </a:lnSpc>
                  <a:spcBef>
                    <a:spcPct val="0"/>
                  </a:spcBef>
                  <a:spcAft>
                    <a:spcPct val="35000"/>
                  </a:spcAft>
                </a:pPr>
                <a:r>
                  <a:rPr lang="en-GB" sz="1700">
                    <a:solidFill>
                      <a:schemeClr val="tx1"/>
                    </a:solidFill>
                    <a:latin typeface="Calibri"/>
                  </a:rPr>
                  <a:t>of the services</a:t>
                </a:r>
              </a:p>
            </p:txBody>
          </p:sp>
          <p:sp>
            <p:nvSpPr>
              <p:cNvPr id="19" name="Freeform: Shape 18">
                <a:extLst>
                  <a:ext uri="{FF2B5EF4-FFF2-40B4-BE49-F238E27FC236}">
                    <a16:creationId xmlns:a16="http://schemas.microsoft.com/office/drawing/2014/main" id="{835E0289-1FEC-4FDC-8251-07FC2261D4C5}"/>
                  </a:ext>
                </a:extLst>
              </p:cNvPr>
              <p:cNvSpPr/>
              <p:nvPr/>
            </p:nvSpPr>
            <p:spPr>
              <a:xfrm>
                <a:off x="199022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social security portal</a:t>
                </a:r>
              </a:p>
            </p:txBody>
          </p:sp>
          <p:sp>
            <p:nvSpPr>
              <p:cNvPr id="20" name="Freeform: Shape 19">
                <a:extLst>
                  <a:ext uri="{FF2B5EF4-FFF2-40B4-BE49-F238E27FC236}">
                    <a16:creationId xmlns:a16="http://schemas.microsoft.com/office/drawing/2014/main" id="{6DF317C0-A006-47CB-8CD4-B54B869AE5CB}"/>
                  </a:ext>
                </a:extLst>
              </p:cNvPr>
              <p:cNvSpPr/>
              <p:nvPr/>
            </p:nvSpPr>
            <p:spPr>
              <a:xfrm>
                <a:off x="407319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29 applications</a:t>
                </a:r>
              </a:p>
              <a:p>
                <a:pPr algn="ctr" defTabSz="800100">
                  <a:lnSpc>
                    <a:spcPct val="90000"/>
                  </a:lnSpc>
                  <a:spcBef>
                    <a:spcPct val="0"/>
                  </a:spcBef>
                  <a:spcAft>
                    <a:spcPct val="35000"/>
                  </a:spcAft>
                </a:pPr>
                <a:r>
                  <a:rPr lang="en-GB" sz="1700">
                    <a:solidFill>
                      <a:schemeClr val="tx1"/>
                    </a:solidFill>
                    <a:latin typeface="Calibri"/>
                  </a:rPr>
                  <a:t>for the citizens</a:t>
                </a:r>
              </a:p>
            </p:txBody>
          </p:sp>
          <p:sp>
            <p:nvSpPr>
              <p:cNvPr id="21" name="Freeform: Shape 20">
                <a:extLst>
                  <a:ext uri="{FF2B5EF4-FFF2-40B4-BE49-F238E27FC236}">
                    <a16:creationId xmlns:a16="http://schemas.microsoft.com/office/drawing/2014/main" id="{BA8772A3-4738-4952-8FD5-5363BAC4C8A8}"/>
                  </a:ext>
                </a:extLst>
              </p:cNvPr>
              <p:cNvSpPr/>
              <p:nvPr/>
            </p:nvSpPr>
            <p:spPr>
              <a:xfrm>
                <a:off x="6156168"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&gt; 50 applications for the compagnies</a:t>
                </a:r>
              </a:p>
            </p:txBody>
          </p:sp>
          <p:sp>
            <p:nvSpPr>
              <p:cNvPr id="22" name="Freeform: Shape 21">
                <a:extLst>
                  <a:ext uri="{FF2B5EF4-FFF2-40B4-BE49-F238E27FC236}">
                    <a16:creationId xmlns:a16="http://schemas.microsoft.com/office/drawing/2014/main" id="{4D6C6A99-2B98-42BA-B27F-E8D2629912B3}"/>
                  </a:ext>
                </a:extLst>
              </p:cNvPr>
              <p:cNvSpPr/>
              <p:nvPr/>
            </p:nvSpPr>
            <p:spPr>
              <a:xfrm>
                <a:off x="8239139" y="5358101"/>
                <a:ext cx="1893609" cy="1136165"/>
              </a:xfrm>
              <a:custGeom>
                <a:avLst/>
                <a:gdLst>
                  <a:gd name="connsiteX0" fmla="*/ 0 w 1893609"/>
                  <a:gd name="connsiteY0" fmla="*/ 189365 h 1136165"/>
                  <a:gd name="connsiteX1" fmla="*/ 189365 w 1893609"/>
                  <a:gd name="connsiteY1" fmla="*/ 0 h 1136165"/>
                  <a:gd name="connsiteX2" fmla="*/ 1704244 w 1893609"/>
                  <a:gd name="connsiteY2" fmla="*/ 0 h 1136165"/>
                  <a:gd name="connsiteX3" fmla="*/ 1893609 w 1893609"/>
                  <a:gd name="connsiteY3" fmla="*/ 189365 h 1136165"/>
                  <a:gd name="connsiteX4" fmla="*/ 1893609 w 1893609"/>
                  <a:gd name="connsiteY4" fmla="*/ 946800 h 1136165"/>
                  <a:gd name="connsiteX5" fmla="*/ 1704244 w 1893609"/>
                  <a:gd name="connsiteY5" fmla="*/ 1136165 h 1136165"/>
                  <a:gd name="connsiteX6" fmla="*/ 189365 w 1893609"/>
                  <a:gd name="connsiteY6" fmla="*/ 1136165 h 1136165"/>
                  <a:gd name="connsiteX7" fmla="*/ 0 w 1893609"/>
                  <a:gd name="connsiteY7" fmla="*/ 946800 h 1136165"/>
                  <a:gd name="connsiteX8" fmla="*/ 0 w 1893609"/>
                  <a:gd name="connsiteY8" fmla="*/ 189365 h 113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609" h="1136165">
                    <a:moveTo>
                      <a:pt x="0" y="189365"/>
                    </a:moveTo>
                    <a:cubicBezTo>
                      <a:pt x="0" y="84782"/>
                      <a:pt x="84782" y="0"/>
                      <a:pt x="189365" y="0"/>
                    </a:cubicBezTo>
                    <a:lnTo>
                      <a:pt x="1704244" y="0"/>
                    </a:lnTo>
                    <a:cubicBezTo>
                      <a:pt x="1808827" y="0"/>
                      <a:pt x="1893609" y="84782"/>
                      <a:pt x="1893609" y="189365"/>
                    </a:cubicBezTo>
                    <a:lnTo>
                      <a:pt x="1893609" y="946800"/>
                    </a:lnTo>
                    <a:cubicBezTo>
                      <a:pt x="1893609" y="1051383"/>
                      <a:pt x="1808827" y="1136165"/>
                      <a:pt x="1704244" y="1136165"/>
                    </a:cubicBezTo>
                    <a:lnTo>
                      <a:pt x="189365" y="1136165"/>
                    </a:lnTo>
                    <a:cubicBezTo>
                      <a:pt x="84782" y="1136165"/>
                      <a:pt x="0" y="1051383"/>
                      <a:pt x="0" y="946800"/>
                    </a:cubicBezTo>
                    <a:lnTo>
                      <a:pt x="0" y="189365"/>
                    </a:lnTo>
                    <a:close/>
                  </a:path>
                </a:pathLst>
              </a:custGeom>
              <a:solidFill>
                <a:schemeClr val="bg1"/>
              </a:solidFill>
              <a:ln>
                <a:noFill/>
              </a:ln>
              <a:effectLst/>
            </p:spPr>
            <p:style>
              <a:lnRef idx="0">
                <a:scrgbClr r="0" g="0" b="0"/>
              </a:lnRef>
              <a:fillRef idx="3">
                <a:scrgbClr r="0" g="0" b="0"/>
              </a:fillRef>
              <a:effectRef idx="3">
                <a:scrgbClr r="0" g="0" b="0"/>
              </a:effectRef>
              <a:fontRef idx="minor">
                <a:schemeClr val="lt1"/>
              </a:fontRef>
            </p:style>
            <p:txBody>
              <a:bodyPr spcFirstLastPara="0" vert="horz" wrap="square" lIns="124043" tIns="124043" rIns="124043" bIns="124043" numCol="1" spcCol="1270" anchor="ctr" anchorCtr="0">
                <a:noAutofit/>
              </a:bodyPr>
              <a:lstStyle/>
              <a:p>
                <a:pPr algn="ctr" defTabSz="800100">
                  <a:lnSpc>
                    <a:spcPct val="90000"/>
                  </a:lnSpc>
                  <a:spcBef>
                    <a:spcPct val="0"/>
                  </a:spcBef>
                  <a:spcAft>
                    <a:spcPct val="35000"/>
                  </a:spcAft>
                </a:pPr>
                <a:r>
                  <a:rPr lang="en-GB" sz="1700">
                    <a:solidFill>
                      <a:schemeClr val="tx1"/>
                    </a:solidFill>
                    <a:latin typeface="Calibri"/>
                  </a:rPr>
                  <a:t>&gt; 25 national and international awards</a:t>
                </a:r>
              </a:p>
            </p:txBody>
          </p:sp>
        </p:grpSp>
        <p:sp>
          <p:nvSpPr>
            <p:cNvPr id="26" name="Rectangle 25">
              <a:extLst>
                <a:ext uri="{FF2B5EF4-FFF2-40B4-BE49-F238E27FC236}">
                  <a16:creationId xmlns:a16="http://schemas.microsoft.com/office/drawing/2014/main" id="{9EE97B20-B81E-4E15-9D4F-B62B27F59E9E}"/>
                </a:ext>
              </a:extLst>
            </p:cNvPr>
            <p:cNvSpPr/>
            <p:nvPr/>
          </p:nvSpPr>
          <p:spPr>
            <a:xfrm>
              <a:off x="1718697" y="363445"/>
              <a:ext cx="8685581" cy="1017209"/>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Tree>
    <p:extLst>
      <p:ext uri="{BB962C8B-B14F-4D97-AF65-F5344CB8AC3E}">
        <p14:creationId xmlns:p14="http://schemas.microsoft.com/office/powerpoint/2010/main" val="231398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id="{936417D8-F44B-4B41-9C5E-A899145E8067}"/>
              </a:ext>
            </a:extLst>
          </p:cNvPr>
          <p:cNvGrpSpPr/>
          <p:nvPr/>
        </p:nvGrpSpPr>
        <p:grpSpPr>
          <a:xfrm>
            <a:off x="221226" y="205114"/>
            <a:ext cx="11532611" cy="6723583"/>
            <a:chOff x="221226" y="214946"/>
            <a:chExt cx="11532611" cy="6723583"/>
          </a:xfrm>
        </p:grpSpPr>
        <p:sp>
          <p:nvSpPr>
            <p:cNvPr id="139" name="Rectangle: Rounded Corners 138">
              <a:extLst>
                <a:ext uri="{FF2B5EF4-FFF2-40B4-BE49-F238E27FC236}">
                  <a16:creationId xmlns:a16="http://schemas.microsoft.com/office/drawing/2014/main" id="{ED2F7EEF-5875-48A9-B5D7-9BA5CB07D908}"/>
                </a:ext>
              </a:extLst>
            </p:cNvPr>
            <p:cNvSpPr/>
            <p:nvPr/>
          </p:nvSpPr>
          <p:spPr>
            <a:xfrm>
              <a:off x="1014229" y="2948827"/>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Project leaders</a:t>
              </a:r>
            </a:p>
          </p:txBody>
        </p:sp>
        <p:cxnSp>
          <p:nvCxnSpPr>
            <p:cNvPr id="6" name="Straight Connector 5">
              <a:extLst>
                <a:ext uri="{FF2B5EF4-FFF2-40B4-BE49-F238E27FC236}">
                  <a16:creationId xmlns:a16="http://schemas.microsoft.com/office/drawing/2014/main" id="{A2B08B87-575D-4A0C-A0F2-E54C4E1AB32E}"/>
                </a:ext>
              </a:extLst>
            </p:cNvPr>
            <p:cNvCxnSpPr>
              <a:cxnSpLocks/>
            </p:cNvCxnSpPr>
            <p:nvPr/>
          </p:nvCxnSpPr>
          <p:spPr>
            <a:xfrm>
              <a:off x="6353175" y="1293249"/>
              <a:ext cx="0" cy="558718"/>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B11280-4EC1-44C2-A6A0-ED39B07F26DE}"/>
                </a:ext>
              </a:extLst>
            </p:cNvPr>
            <p:cNvCxnSpPr>
              <a:cxnSpLocks/>
            </p:cNvCxnSpPr>
            <p:nvPr/>
          </p:nvCxnSpPr>
          <p:spPr>
            <a:xfrm flipV="1">
              <a:off x="1682852" y="1607885"/>
              <a:ext cx="9158192" cy="9829"/>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1FCA3F07-E01A-4B0F-9A35-69E04E1E33F5}"/>
                </a:ext>
              </a:extLst>
            </p:cNvPr>
            <p:cNvSpPr>
              <a:spLocks noChangeAspect="1"/>
            </p:cNvSpPr>
            <p:nvPr/>
          </p:nvSpPr>
          <p:spPr>
            <a:xfrm>
              <a:off x="870058" y="1851967"/>
              <a:ext cx="162905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200" i="0" u="none" strike="noStrike" cap="none" normalizeH="0" baseline="0" noProof="0">
                  <a:ln>
                    <a:noFill/>
                  </a:ln>
                  <a:solidFill>
                    <a:prstClr val="white"/>
                  </a:solidFill>
                  <a:uLnTx/>
                  <a:uFillTx/>
                  <a:latin typeface="Calibri"/>
                  <a:ea typeface="+mn-ea"/>
                  <a:cs typeface="+mn-cs"/>
                </a:rPr>
                <a:t>Client, Program, Project management</a:t>
              </a:r>
            </a:p>
            <a:p>
              <a:pPr marL="0" marR="0" lvl="0" indent="0" algn="ctr" defTabSz="577850" rtl="0" eaLnBrk="1" fontAlgn="auto" latinLnBrk="0" hangingPunct="1">
                <a:lnSpc>
                  <a:spcPct val="90000"/>
                </a:lnSpc>
                <a:spcBef>
                  <a:spcPct val="0"/>
                </a:spcBef>
                <a:spcAft>
                  <a:spcPct val="35000"/>
                </a:spcAft>
                <a:buClrTx/>
                <a:buSzTx/>
                <a:buFontTx/>
                <a:buNone/>
                <a:tabLst/>
                <a:defRPr/>
              </a:pPr>
              <a:r>
                <a:rPr lang="en-GB" sz="1200">
                  <a:solidFill>
                    <a:prstClr val="white"/>
                  </a:solidFill>
                  <a:latin typeface="Calibri"/>
                </a:rPr>
                <a:t>Pim Petereyns</a:t>
              </a:r>
            </a:p>
          </p:txBody>
        </p:sp>
        <p:sp>
          <p:nvSpPr>
            <p:cNvPr id="16" name="Freeform 37">
              <a:extLst>
                <a:ext uri="{FF2B5EF4-FFF2-40B4-BE49-F238E27FC236}">
                  <a16:creationId xmlns:a16="http://schemas.microsoft.com/office/drawing/2014/main" id="{41F35C96-09DD-4D9D-8C6C-636B9B468E93}"/>
                </a:ext>
              </a:extLst>
            </p:cNvPr>
            <p:cNvSpPr>
              <a:spLocks noChangeAspect="1"/>
            </p:cNvSpPr>
            <p:nvPr/>
          </p:nvSpPr>
          <p:spPr>
            <a:xfrm>
              <a:off x="3106397" y="1842138"/>
              <a:ext cx="1674637"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GB" sz="1200">
                  <a:solidFill>
                    <a:prstClr val="white"/>
                  </a:solidFill>
                  <a:latin typeface="Calibri"/>
                </a:rPr>
                <a:t>Application Development</a:t>
              </a:r>
            </a:p>
            <a:p>
              <a:pPr marL="0" marR="0" lvl="0" indent="0" algn="ctr" defTabSz="577850" rtl="0" eaLnBrk="1" fontAlgn="auto" latinLnBrk="0" hangingPunct="1">
                <a:lnSpc>
                  <a:spcPct val="90000"/>
                </a:lnSpc>
                <a:spcBef>
                  <a:spcPct val="0"/>
                </a:spcBef>
                <a:spcAft>
                  <a:spcPct val="35000"/>
                </a:spcAft>
                <a:buClrTx/>
                <a:buSzTx/>
                <a:buFontTx/>
                <a:buNone/>
                <a:tabLst/>
                <a:defRPr/>
              </a:pPr>
              <a:r>
                <a:rPr lang="en-GB" sz="1200">
                  <a:solidFill>
                    <a:prstClr val="white"/>
                  </a:solidFill>
                  <a:latin typeface="Calibri"/>
                </a:rPr>
                <a:t>Danny Devos</a:t>
              </a:r>
            </a:p>
          </p:txBody>
        </p:sp>
        <p:sp>
          <p:nvSpPr>
            <p:cNvPr id="17" name="Freeform 31">
              <a:extLst>
                <a:ext uri="{FF2B5EF4-FFF2-40B4-BE49-F238E27FC236}">
                  <a16:creationId xmlns:a16="http://schemas.microsoft.com/office/drawing/2014/main" id="{692F3D18-30B4-4E40-A557-94E827D22A1B}"/>
                </a:ext>
              </a:extLst>
            </p:cNvPr>
            <p:cNvSpPr>
              <a:spLocks noChangeAspect="1"/>
            </p:cNvSpPr>
            <p:nvPr/>
          </p:nvSpPr>
          <p:spPr>
            <a:xfrm>
              <a:off x="5418494" y="1851967"/>
              <a:ext cx="1692771"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B69252">
                <a:alpha val="80000"/>
              </a:srgbClr>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GB" sz="1200">
                  <a:solidFill>
                    <a:prstClr val="white"/>
                  </a:solidFill>
                  <a:latin typeface="Calibri"/>
                </a:rPr>
                <a:t>Innovation and Policy Support</a:t>
              </a:r>
            </a:p>
            <a:p>
              <a:pPr marL="0" marR="0" lvl="0" indent="0" algn="ctr" defTabSz="577850" rtl="0" eaLnBrk="1" fontAlgn="auto" latinLnBrk="0" hangingPunct="1">
                <a:lnSpc>
                  <a:spcPct val="90000"/>
                </a:lnSpc>
                <a:spcBef>
                  <a:spcPct val="0"/>
                </a:spcBef>
                <a:spcAft>
                  <a:spcPct val="35000"/>
                </a:spcAft>
                <a:buClrTx/>
                <a:buSzTx/>
                <a:buFontTx/>
                <a:buNone/>
                <a:tabLst/>
                <a:defRPr/>
              </a:pPr>
              <a:r>
                <a:rPr lang="en-GB" sz="1200">
                  <a:solidFill>
                    <a:prstClr val="white"/>
                  </a:solidFill>
                  <a:latin typeface="Calibri"/>
                </a:rPr>
                <a:t>Peter Maes</a:t>
              </a:r>
            </a:p>
          </p:txBody>
        </p:sp>
        <p:sp>
          <p:nvSpPr>
            <p:cNvPr id="18" name="Freeform 43">
              <a:extLst>
                <a:ext uri="{FF2B5EF4-FFF2-40B4-BE49-F238E27FC236}">
                  <a16:creationId xmlns:a16="http://schemas.microsoft.com/office/drawing/2014/main" id="{5106A9F4-3EA5-4E16-A41F-87CC7014AE56}"/>
                </a:ext>
              </a:extLst>
            </p:cNvPr>
            <p:cNvSpPr>
              <a:spLocks noChangeAspect="1"/>
            </p:cNvSpPr>
            <p:nvPr/>
          </p:nvSpPr>
          <p:spPr>
            <a:xfrm>
              <a:off x="7727782" y="1860685"/>
              <a:ext cx="1672776"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008CB2"/>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algn="ctr" defTabSz="577850">
                <a:lnSpc>
                  <a:spcPct val="90000"/>
                </a:lnSpc>
                <a:spcBef>
                  <a:spcPct val="0"/>
                </a:spcBef>
                <a:spcAft>
                  <a:spcPct val="35000"/>
                </a:spcAft>
                <a:defRPr/>
              </a:pPr>
              <a:r>
                <a:rPr lang="en-GB" sz="1200">
                  <a:solidFill>
                    <a:prstClr val="white"/>
                  </a:solidFill>
                  <a:latin typeface="Calibri"/>
                </a:rPr>
                <a:t>Audit &amp; Information Security</a:t>
              </a:r>
            </a:p>
            <a:p>
              <a:pPr algn="ctr" defTabSz="577850">
                <a:lnSpc>
                  <a:spcPct val="90000"/>
                </a:lnSpc>
                <a:spcBef>
                  <a:spcPct val="0"/>
                </a:spcBef>
                <a:spcAft>
                  <a:spcPct val="35000"/>
                </a:spcAft>
                <a:defRPr/>
              </a:pPr>
              <a:r>
                <a:rPr lang="en-GB" sz="1200">
                  <a:solidFill>
                    <a:prstClr val="white"/>
                  </a:solidFill>
                  <a:latin typeface="Calibri"/>
                </a:rPr>
                <a:t>Kurt Maekelberghe</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sp>
          <p:nvSpPr>
            <p:cNvPr id="19" name="Freeform 44">
              <a:extLst>
                <a:ext uri="{FF2B5EF4-FFF2-40B4-BE49-F238E27FC236}">
                  <a16:creationId xmlns:a16="http://schemas.microsoft.com/office/drawing/2014/main" id="{5777E342-B970-4001-B0F6-F9520DEE00F4}"/>
                </a:ext>
              </a:extLst>
            </p:cNvPr>
            <p:cNvSpPr>
              <a:spLocks noChangeAspect="1"/>
            </p:cNvSpPr>
            <p:nvPr/>
          </p:nvSpPr>
          <p:spPr>
            <a:xfrm>
              <a:off x="10076362" y="1859333"/>
              <a:ext cx="1677475" cy="769682"/>
            </a:xfrm>
            <a:custGeom>
              <a:avLst/>
              <a:gdLst>
                <a:gd name="connsiteX0" fmla="*/ 0 w 2679901"/>
                <a:gd name="connsiteY0" fmla="*/ 0 h 815730"/>
                <a:gd name="connsiteX1" fmla="*/ 2679901 w 2679901"/>
                <a:gd name="connsiteY1" fmla="*/ 0 h 815730"/>
                <a:gd name="connsiteX2" fmla="*/ 2679901 w 2679901"/>
                <a:gd name="connsiteY2" fmla="*/ 815730 h 815730"/>
                <a:gd name="connsiteX3" fmla="*/ 0 w 2679901"/>
                <a:gd name="connsiteY3" fmla="*/ 815730 h 815730"/>
                <a:gd name="connsiteX4" fmla="*/ 0 w 2679901"/>
                <a:gd name="connsiteY4" fmla="*/ 0 h 81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01" h="815730">
                  <a:moveTo>
                    <a:pt x="0" y="0"/>
                  </a:moveTo>
                  <a:lnTo>
                    <a:pt x="2679901" y="0"/>
                  </a:lnTo>
                  <a:lnTo>
                    <a:pt x="2679901" y="815730"/>
                  </a:lnTo>
                  <a:lnTo>
                    <a:pt x="0" y="815730"/>
                  </a:lnTo>
                  <a:lnTo>
                    <a:pt x="0" y="0"/>
                  </a:lnTo>
                  <a:close/>
                </a:path>
              </a:pathLst>
            </a:custGeom>
            <a:solidFill>
              <a:srgbClr val="E2543C"/>
            </a:solidFill>
            <a:ln>
              <a:noFill/>
            </a:ln>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8255" tIns="72000" rIns="8255" bIns="8255" numCol="1" spcCol="1270" anchor="t" anchorCtr="0">
              <a:noAutofit/>
            </a:bodyPr>
            <a:lstStyle/>
            <a:p>
              <a:pPr marR="0" lvl="0" indent="0" algn="ctr" defTabSz="577850" fontAlgn="auto">
                <a:lnSpc>
                  <a:spcPct val="90000"/>
                </a:lnSpc>
                <a:spcBef>
                  <a:spcPct val="0"/>
                </a:spcBef>
                <a:spcAft>
                  <a:spcPct val="35000"/>
                </a:spcAft>
                <a:buClrTx/>
                <a:buSzTx/>
                <a:buFontTx/>
                <a:buNone/>
                <a:tabLst/>
                <a:defRPr/>
              </a:pPr>
              <a:r>
                <a:rPr lang="en-GB" sz="1200">
                  <a:solidFill>
                    <a:prstClr val="white"/>
                  </a:solidFill>
                  <a:latin typeface="Calibri"/>
                </a:rPr>
                <a:t>Resources management</a:t>
              </a:r>
            </a:p>
            <a:p>
              <a:pPr marR="0" lvl="0" indent="0" algn="ctr" defTabSz="577850" fontAlgn="auto">
                <a:lnSpc>
                  <a:spcPct val="90000"/>
                </a:lnSpc>
                <a:spcBef>
                  <a:spcPct val="0"/>
                </a:spcBef>
                <a:spcAft>
                  <a:spcPct val="35000"/>
                </a:spcAft>
                <a:buClrTx/>
                <a:buSzTx/>
                <a:buFontTx/>
                <a:buNone/>
                <a:tabLst/>
                <a:defRPr/>
              </a:pPr>
              <a:r>
                <a:rPr lang="en-GB" sz="1200">
                  <a:solidFill>
                    <a:prstClr val="white"/>
                  </a:solidFill>
                  <a:latin typeface="Calibri"/>
                </a:rPr>
                <a:t>Laure Morelli</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fr-BE" sz="11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09B671F-E5DA-444C-B90C-BBE1EE662594}"/>
                </a:ext>
              </a:extLst>
            </p:cNvPr>
            <p:cNvCxnSpPr/>
            <p:nvPr/>
          </p:nvCxnSpPr>
          <p:spPr>
            <a:xfrm flipV="1">
              <a:off x="1682852"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38C161-26D8-4C2F-B465-A76ECA33EA73}"/>
                </a:ext>
              </a:extLst>
            </p:cNvPr>
            <p:cNvCxnSpPr/>
            <p:nvPr/>
          </p:nvCxnSpPr>
          <p:spPr>
            <a:xfrm flipV="1">
              <a:off x="3943715" y="160788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396ED0-307F-4737-BDAD-D98A9EE499DC}"/>
                </a:ext>
              </a:extLst>
            </p:cNvPr>
            <p:cNvCxnSpPr/>
            <p:nvPr/>
          </p:nvCxnSpPr>
          <p:spPr>
            <a:xfrm flipV="1">
              <a:off x="8520641" y="1612805"/>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F1EF40-0956-4840-99E2-ED30084D7E9A}"/>
                </a:ext>
              </a:extLst>
            </p:cNvPr>
            <p:cNvCxnSpPr/>
            <p:nvPr/>
          </p:nvCxnSpPr>
          <p:spPr>
            <a:xfrm flipV="1">
              <a:off x="10841044" y="1617714"/>
              <a:ext cx="0" cy="23425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94BAF4-04A8-4331-8E22-607084A8C82B}"/>
                </a:ext>
              </a:extLst>
            </p:cNvPr>
            <p:cNvCxnSpPr>
              <a:cxnSpLocks/>
            </p:cNvCxnSpPr>
            <p:nvPr/>
          </p:nvCxnSpPr>
          <p:spPr>
            <a:xfrm>
              <a:off x="9760052" y="600290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E6932F6D-598A-41FA-81A9-661D698938AE}"/>
                </a:ext>
              </a:extLst>
            </p:cNvPr>
            <p:cNvSpPr/>
            <p:nvPr/>
          </p:nvSpPr>
          <p:spPr>
            <a:xfrm>
              <a:off x="10227085" y="2948829"/>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Human resources</a:t>
              </a:r>
            </a:p>
          </p:txBody>
        </p:sp>
        <p:sp>
          <p:nvSpPr>
            <p:cNvPr id="38" name="Rectangle: Rounded Corners 37">
              <a:extLst>
                <a:ext uri="{FF2B5EF4-FFF2-40B4-BE49-F238E27FC236}">
                  <a16:creationId xmlns:a16="http://schemas.microsoft.com/office/drawing/2014/main" id="{1A95FCF6-915E-4276-BA6D-4C3BC2D485C1}"/>
                </a:ext>
              </a:extLst>
            </p:cNvPr>
            <p:cNvSpPr/>
            <p:nvPr/>
          </p:nvSpPr>
          <p:spPr>
            <a:xfrm>
              <a:off x="10227085" y="3484692"/>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Budget &amp; finance</a:t>
              </a:r>
            </a:p>
          </p:txBody>
        </p:sp>
        <p:sp>
          <p:nvSpPr>
            <p:cNvPr id="39" name="Rectangle: Rounded Corners 38">
              <a:extLst>
                <a:ext uri="{FF2B5EF4-FFF2-40B4-BE49-F238E27FC236}">
                  <a16:creationId xmlns:a16="http://schemas.microsoft.com/office/drawing/2014/main" id="{1D7DAF13-E9B2-48F5-8FFD-F1A5516CF022}"/>
                </a:ext>
              </a:extLst>
            </p:cNvPr>
            <p:cNvSpPr/>
            <p:nvPr/>
          </p:nvSpPr>
          <p:spPr>
            <a:xfrm>
              <a:off x="10227085" y="4014585"/>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Facility management</a:t>
              </a:r>
            </a:p>
          </p:txBody>
        </p:sp>
        <p:sp>
          <p:nvSpPr>
            <p:cNvPr id="40" name="Rectangle: Rounded Corners 39">
              <a:extLst>
                <a:ext uri="{FF2B5EF4-FFF2-40B4-BE49-F238E27FC236}">
                  <a16:creationId xmlns:a16="http://schemas.microsoft.com/office/drawing/2014/main" id="{24862AA5-A51E-47B3-A000-B8B0C433FB9E}"/>
                </a:ext>
              </a:extLst>
            </p:cNvPr>
            <p:cNvSpPr/>
            <p:nvPr/>
          </p:nvSpPr>
          <p:spPr>
            <a:xfrm>
              <a:off x="10227085" y="4599978"/>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Risk management &amp; internal control</a:t>
              </a:r>
            </a:p>
          </p:txBody>
        </p:sp>
        <p:sp>
          <p:nvSpPr>
            <p:cNvPr id="41" name="Rectangle: Rounded Corners 40">
              <a:extLst>
                <a:ext uri="{FF2B5EF4-FFF2-40B4-BE49-F238E27FC236}">
                  <a16:creationId xmlns:a16="http://schemas.microsoft.com/office/drawing/2014/main" id="{373A6D17-5C30-425F-8E9B-A585224A50A6}"/>
                </a:ext>
              </a:extLst>
            </p:cNvPr>
            <p:cNvSpPr/>
            <p:nvPr/>
          </p:nvSpPr>
          <p:spPr>
            <a:xfrm>
              <a:off x="10227085" y="5185371"/>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Management Information System</a:t>
              </a:r>
            </a:p>
          </p:txBody>
        </p:sp>
        <p:sp>
          <p:nvSpPr>
            <p:cNvPr id="42" name="Rectangle: Rounded Corners 41">
              <a:extLst>
                <a:ext uri="{FF2B5EF4-FFF2-40B4-BE49-F238E27FC236}">
                  <a16:creationId xmlns:a16="http://schemas.microsoft.com/office/drawing/2014/main" id="{B6525BA0-4801-41E3-B548-64A742C14669}"/>
                </a:ext>
              </a:extLst>
            </p:cNvPr>
            <p:cNvSpPr/>
            <p:nvPr/>
          </p:nvSpPr>
          <p:spPr>
            <a:xfrm>
              <a:off x="10227085" y="5770764"/>
              <a:ext cx="1376516" cy="420329"/>
            </a:xfrm>
            <a:prstGeom prst="roundRect">
              <a:avLst/>
            </a:prstGeom>
            <a:solidFill>
              <a:schemeClr val="bg1"/>
            </a:solidFill>
            <a:ln w="254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Translators</a:t>
              </a:r>
            </a:p>
          </p:txBody>
        </p:sp>
        <p:cxnSp>
          <p:nvCxnSpPr>
            <p:cNvPr id="60" name="Straight Connector 59">
              <a:extLst>
                <a:ext uri="{FF2B5EF4-FFF2-40B4-BE49-F238E27FC236}">
                  <a16:creationId xmlns:a16="http://schemas.microsoft.com/office/drawing/2014/main" id="{79F3181B-E846-4371-9299-17498D537377}"/>
                </a:ext>
              </a:extLst>
            </p:cNvPr>
            <p:cNvCxnSpPr/>
            <p:nvPr/>
          </p:nvCxnSpPr>
          <p:spPr>
            <a:xfrm>
              <a:off x="9764969" y="2256810"/>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5AE38D1D-03A9-4894-90C5-1C78E77B43F7}"/>
                </a:ext>
              </a:extLst>
            </p:cNvPr>
            <p:cNvCxnSpPr/>
            <p:nvPr/>
          </p:nvCxnSpPr>
          <p:spPr>
            <a:xfrm>
              <a:off x="9764969" y="2256810"/>
              <a:ext cx="0" cy="375592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F63D2DF1-9EE8-4045-8B22-4252D6EBB181}"/>
                </a:ext>
              </a:extLst>
            </p:cNvPr>
            <p:cNvCxnSpPr>
              <a:cxnSpLocks/>
            </p:cNvCxnSpPr>
            <p:nvPr/>
          </p:nvCxnSpPr>
          <p:spPr>
            <a:xfrm>
              <a:off x="9764969" y="314663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584DA10-EBBE-4F00-A200-51F8A209A04C}"/>
                </a:ext>
              </a:extLst>
            </p:cNvPr>
            <p:cNvCxnSpPr>
              <a:cxnSpLocks/>
            </p:cNvCxnSpPr>
            <p:nvPr/>
          </p:nvCxnSpPr>
          <p:spPr>
            <a:xfrm>
              <a:off x="9769883" y="3692326"/>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86F7C79-6B6C-41D7-99E8-7E95249C77B7}"/>
                </a:ext>
              </a:extLst>
            </p:cNvPr>
            <p:cNvCxnSpPr>
              <a:cxnSpLocks/>
            </p:cNvCxnSpPr>
            <p:nvPr/>
          </p:nvCxnSpPr>
          <p:spPr>
            <a:xfrm>
              <a:off x="9755136" y="421835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9DB14365-A443-4547-911F-BDC4D45AF3ED}"/>
                </a:ext>
              </a:extLst>
            </p:cNvPr>
            <p:cNvCxnSpPr>
              <a:cxnSpLocks/>
            </p:cNvCxnSpPr>
            <p:nvPr/>
          </p:nvCxnSpPr>
          <p:spPr>
            <a:xfrm>
              <a:off x="9755136" y="480828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93ECFC0C-5B11-4D3D-A06B-1ED36BAD539C}"/>
                </a:ext>
              </a:extLst>
            </p:cNvPr>
            <p:cNvCxnSpPr>
              <a:cxnSpLocks/>
            </p:cNvCxnSpPr>
            <p:nvPr/>
          </p:nvCxnSpPr>
          <p:spPr>
            <a:xfrm>
              <a:off x="9755139" y="538839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7" name="Rectangle: Rounded Corners 106">
              <a:extLst>
                <a:ext uri="{FF2B5EF4-FFF2-40B4-BE49-F238E27FC236}">
                  <a16:creationId xmlns:a16="http://schemas.microsoft.com/office/drawing/2014/main" id="{AA18D0B9-F5B9-4903-8EB6-15212A3DD3C6}"/>
                </a:ext>
              </a:extLst>
            </p:cNvPr>
            <p:cNvSpPr/>
            <p:nvPr/>
          </p:nvSpPr>
          <p:spPr>
            <a:xfrm>
              <a:off x="5566586" y="2948832"/>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Jurists</a:t>
              </a:r>
            </a:p>
          </p:txBody>
        </p:sp>
        <p:sp>
          <p:nvSpPr>
            <p:cNvPr id="108" name="Rectangle: Rounded Corners 107">
              <a:extLst>
                <a:ext uri="{FF2B5EF4-FFF2-40B4-BE49-F238E27FC236}">
                  <a16:creationId xmlns:a16="http://schemas.microsoft.com/office/drawing/2014/main" id="{DF1B75C7-58FD-4A7D-9515-91D4DBDAFC3C}"/>
                </a:ext>
              </a:extLst>
            </p:cNvPr>
            <p:cNvSpPr/>
            <p:nvPr/>
          </p:nvSpPr>
          <p:spPr>
            <a:xfrm>
              <a:off x="5566586" y="3484695"/>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Communication</a:t>
              </a:r>
            </a:p>
          </p:txBody>
        </p:sp>
        <p:sp>
          <p:nvSpPr>
            <p:cNvPr id="109" name="Rectangle: Rounded Corners 108">
              <a:extLst>
                <a:ext uri="{FF2B5EF4-FFF2-40B4-BE49-F238E27FC236}">
                  <a16:creationId xmlns:a16="http://schemas.microsoft.com/office/drawing/2014/main" id="{D016CDC1-0E66-47C1-8F8E-B52F981DA100}"/>
                </a:ext>
              </a:extLst>
            </p:cNvPr>
            <p:cNvSpPr/>
            <p:nvPr/>
          </p:nvSpPr>
          <p:spPr>
            <a:xfrm>
              <a:off x="5566586" y="4014588"/>
              <a:ext cx="1376516" cy="420329"/>
            </a:xfrm>
            <a:prstGeom prst="roundRect">
              <a:avLst/>
            </a:prstGeom>
            <a:solidFill>
              <a:schemeClr val="bg1"/>
            </a:solidFill>
            <a:ln w="25400">
              <a:solidFill>
                <a:srgbClr val="B69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Data-analist </a:t>
              </a:r>
            </a:p>
          </p:txBody>
        </p:sp>
        <p:cxnSp>
          <p:nvCxnSpPr>
            <p:cNvPr id="113" name="Straight Connector 112">
              <a:extLst>
                <a:ext uri="{FF2B5EF4-FFF2-40B4-BE49-F238E27FC236}">
                  <a16:creationId xmlns:a16="http://schemas.microsoft.com/office/drawing/2014/main" id="{707698A8-B952-4671-B40C-828F666A8D5D}"/>
                </a:ext>
              </a:extLst>
            </p:cNvPr>
            <p:cNvCxnSpPr/>
            <p:nvPr/>
          </p:nvCxnSpPr>
          <p:spPr>
            <a:xfrm>
              <a:off x="5104470" y="2256813"/>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A7EA954-82FE-4F61-B4C2-53BC605D0E7B}"/>
                </a:ext>
              </a:extLst>
            </p:cNvPr>
            <p:cNvCxnSpPr>
              <a:cxnSpLocks/>
            </p:cNvCxnSpPr>
            <p:nvPr/>
          </p:nvCxnSpPr>
          <p:spPr>
            <a:xfrm>
              <a:off x="5104470" y="2256813"/>
              <a:ext cx="0" cy="1961535"/>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1733E281-889B-424C-AF5F-9C35C29D34A8}"/>
                </a:ext>
              </a:extLst>
            </p:cNvPr>
            <p:cNvCxnSpPr>
              <a:cxnSpLocks/>
            </p:cNvCxnSpPr>
            <p:nvPr/>
          </p:nvCxnSpPr>
          <p:spPr>
            <a:xfrm>
              <a:off x="5104470" y="314663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15748E1-97B2-4EAB-9873-3BB1162BE214}"/>
                </a:ext>
              </a:extLst>
            </p:cNvPr>
            <p:cNvCxnSpPr>
              <a:cxnSpLocks/>
            </p:cNvCxnSpPr>
            <p:nvPr/>
          </p:nvCxnSpPr>
          <p:spPr>
            <a:xfrm>
              <a:off x="5109384" y="3692329"/>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D0CE9AC-9A1E-4B61-8B73-9FAE064B5874}"/>
                </a:ext>
              </a:extLst>
            </p:cNvPr>
            <p:cNvCxnSpPr>
              <a:cxnSpLocks/>
            </p:cNvCxnSpPr>
            <p:nvPr/>
          </p:nvCxnSpPr>
          <p:spPr>
            <a:xfrm>
              <a:off x="5094637" y="4218357"/>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85D284F5-EF55-4B05-9857-2CC0DA03E51B}"/>
                </a:ext>
              </a:extLst>
            </p:cNvPr>
            <p:cNvSpPr/>
            <p:nvPr/>
          </p:nvSpPr>
          <p:spPr>
            <a:xfrm>
              <a:off x="3265820" y="294882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Lead architect</a:t>
              </a:r>
            </a:p>
          </p:txBody>
        </p:sp>
        <p:sp>
          <p:nvSpPr>
            <p:cNvPr id="124" name="Rectangle: Rounded Corners 123">
              <a:extLst>
                <a:ext uri="{FF2B5EF4-FFF2-40B4-BE49-F238E27FC236}">
                  <a16:creationId xmlns:a16="http://schemas.microsoft.com/office/drawing/2014/main" id="{17F8DAA1-9866-4348-BA8A-D27B9713C8A1}"/>
                </a:ext>
              </a:extLst>
            </p:cNvPr>
            <p:cNvSpPr/>
            <p:nvPr/>
          </p:nvSpPr>
          <p:spPr>
            <a:xfrm>
              <a:off x="3265820" y="348468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Application engineers</a:t>
              </a:r>
            </a:p>
          </p:txBody>
        </p:sp>
        <p:sp>
          <p:nvSpPr>
            <p:cNvPr id="125" name="Rectangle: Rounded Corners 124">
              <a:extLst>
                <a:ext uri="{FF2B5EF4-FFF2-40B4-BE49-F238E27FC236}">
                  <a16:creationId xmlns:a16="http://schemas.microsoft.com/office/drawing/2014/main" id="{B36AA095-FA19-4414-9625-78DD8349613C}"/>
                </a:ext>
              </a:extLst>
            </p:cNvPr>
            <p:cNvSpPr/>
            <p:nvPr/>
          </p:nvSpPr>
          <p:spPr>
            <a:xfrm>
              <a:off x="3265820" y="4014579"/>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Application developers</a:t>
              </a:r>
            </a:p>
          </p:txBody>
        </p:sp>
        <p:sp>
          <p:nvSpPr>
            <p:cNvPr id="126" name="Rectangle: Rounded Corners 125">
              <a:extLst>
                <a:ext uri="{FF2B5EF4-FFF2-40B4-BE49-F238E27FC236}">
                  <a16:creationId xmlns:a16="http://schemas.microsoft.com/office/drawing/2014/main" id="{9ECD2327-2C2F-41C3-9857-DDBF121F2B26}"/>
                </a:ext>
              </a:extLst>
            </p:cNvPr>
            <p:cNvSpPr/>
            <p:nvPr/>
          </p:nvSpPr>
          <p:spPr>
            <a:xfrm>
              <a:off x="3265820" y="4599972"/>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System</a:t>
              </a:r>
            </a:p>
          </p:txBody>
        </p:sp>
        <p:sp>
          <p:nvSpPr>
            <p:cNvPr id="127" name="Rectangle: Rounded Corners 126">
              <a:extLst>
                <a:ext uri="{FF2B5EF4-FFF2-40B4-BE49-F238E27FC236}">
                  <a16:creationId xmlns:a16="http://schemas.microsoft.com/office/drawing/2014/main" id="{86034189-88AB-4D16-990C-CD552CCF027A}"/>
                </a:ext>
              </a:extLst>
            </p:cNvPr>
            <p:cNvSpPr/>
            <p:nvPr/>
          </p:nvSpPr>
          <p:spPr>
            <a:xfrm>
              <a:off x="3265820" y="5185365"/>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Middleware/ESB</a:t>
              </a:r>
            </a:p>
          </p:txBody>
        </p:sp>
        <p:cxnSp>
          <p:nvCxnSpPr>
            <p:cNvPr id="129" name="Straight Connector 128">
              <a:extLst>
                <a:ext uri="{FF2B5EF4-FFF2-40B4-BE49-F238E27FC236}">
                  <a16:creationId xmlns:a16="http://schemas.microsoft.com/office/drawing/2014/main" id="{439A24A4-8840-4055-AF1F-85587B023D97}"/>
                </a:ext>
              </a:extLst>
            </p:cNvPr>
            <p:cNvCxnSpPr/>
            <p:nvPr/>
          </p:nvCxnSpPr>
          <p:spPr>
            <a:xfrm>
              <a:off x="2803704" y="2256804"/>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96167D02-DAC3-4474-86AC-040D714CD76E}"/>
                </a:ext>
              </a:extLst>
            </p:cNvPr>
            <p:cNvCxnSpPr>
              <a:cxnSpLocks/>
            </p:cNvCxnSpPr>
            <p:nvPr/>
          </p:nvCxnSpPr>
          <p:spPr>
            <a:xfrm>
              <a:off x="2803704" y="2256804"/>
              <a:ext cx="0" cy="3131587"/>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C6DF75-7391-4C2A-9FF0-47127BC6D543}"/>
                </a:ext>
              </a:extLst>
            </p:cNvPr>
            <p:cNvCxnSpPr>
              <a:cxnSpLocks/>
            </p:cNvCxnSpPr>
            <p:nvPr/>
          </p:nvCxnSpPr>
          <p:spPr>
            <a:xfrm>
              <a:off x="2803704" y="314662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71AA0612-A42B-4693-8E95-1A7AF38F9714}"/>
                </a:ext>
              </a:extLst>
            </p:cNvPr>
            <p:cNvCxnSpPr>
              <a:cxnSpLocks/>
            </p:cNvCxnSpPr>
            <p:nvPr/>
          </p:nvCxnSpPr>
          <p:spPr>
            <a:xfrm>
              <a:off x="2808618" y="3692320"/>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78D52B8-3FA7-4598-9070-F02931316B0E}"/>
                </a:ext>
              </a:extLst>
            </p:cNvPr>
            <p:cNvCxnSpPr>
              <a:cxnSpLocks/>
            </p:cNvCxnSpPr>
            <p:nvPr/>
          </p:nvCxnSpPr>
          <p:spPr>
            <a:xfrm>
              <a:off x="2793871" y="4218348"/>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0D0AB64-99A1-4FC7-9957-58DDE039382C}"/>
                </a:ext>
              </a:extLst>
            </p:cNvPr>
            <p:cNvCxnSpPr>
              <a:cxnSpLocks/>
            </p:cNvCxnSpPr>
            <p:nvPr/>
          </p:nvCxnSpPr>
          <p:spPr>
            <a:xfrm>
              <a:off x="2793871" y="480828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EFA4B57C-F1F9-4254-AA9D-2256626ADA4F}"/>
                </a:ext>
              </a:extLst>
            </p:cNvPr>
            <p:cNvCxnSpPr>
              <a:cxnSpLocks/>
            </p:cNvCxnSpPr>
            <p:nvPr/>
          </p:nvCxnSpPr>
          <p:spPr>
            <a:xfrm>
              <a:off x="2793874" y="5388391"/>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40" name="Rectangle: Rounded Corners 139">
              <a:extLst>
                <a:ext uri="{FF2B5EF4-FFF2-40B4-BE49-F238E27FC236}">
                  <a16:creationId xmlns:a16="http://schemas.microsoft.com/office/drawing/2014/main" id="{3111AB1B-DDBC-4CCC-A1E6-D2B0EC8D1DB6}"/>
                </a:ext>
              </a:extLst>
            </p:cNvPr>
            <p:cNvSpPr/>
            <p:nvPr/>
          </p:nvSpPr>
          <p:spPr>
            <a:xfrm>
              <a:off x="1014229" y="3484690"/>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Technical interoperability</a:t>
              </a:r>
            </a:p>
          </p:txBody>
        </p:sp>
        <p:sp>
          <p:nvSpPr>
            <p:cNvPr id="141" name="Rectangle: Rounded Corners 140">
              <a:extLst>
                <a:ext uri="{FF2B5EF4-FFF2-40B4-BE49-F238E27FC236}">
                  <a16:creationId xmlns:a16="http://schemas.microsoft.com/office/drawing/2014/main" id="{D9A91D33-473D-4009-AE4C-680925DFA0EB}"/>
                </a:ext>
              </a:extLst>
            </p:cNvPr>
            <p:cNvSpPr/>
            <p:nvPr/>
          </p:nvSpPr>
          <p:spPr>
            <a:xfrm>
              <a:off x="1014229" y="4014583"/>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Identification</a:t>
              </a:r>
            </a:p>
          </p:txBody>
        </p:sp>
        <p:sp>
          <p:nvSpPr>
            <p:cNvPr id="142" name="Rectangle: Rounded Corners 141">
              <a:extLst>
                <a:ext uri="{FF2B5EF4-FFF2-40B4-BE49-F238E27FC236}">
                  <a16:creationId xmlns:a16="http://schemas.microsoft.com/office/drawing/2014/main" id="{73009C0B-0B90-4B36-92FD-92FCB29F8724}"/>
                </a:ext>
              </a:extLst>
            </p:cNvPr>
            <p:cNvSpPr/>
            <p:nvPr/>
          </p:nvSpPr>
          <p:spPr>
            <a:xfrm>
              <a:off x="1014229" y="4599976"/>
              <a:ext cx="1376516" cy="420329"/>
            </a:xfrm>
            <a:prstGeom prst="roundRect">
              <a:avLst/>
            </a:prstGeom>
            <a:solidFill>
              <a:schemeClr val="bg1"/>
            </a:solidFill>
            <a:ln w="25400">
              <a:solidFill>
                <a:srgbClr val="00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Service management</a:t>
              </a:r>
            </a:p>
          </p:txBody>
        </p:sp>
        <p:cxnSp>
          <p:nvCxnSpPr>
            <p:cNvPr id="145" name="Straight Connector 144">
              <a:extLst>
                <a:ext uri="{FF2B5EF4-FFF2-40B4-BE49-F238E27FC236}">
                  <a16:creationId xmlns:a16="http://schemas.microsoft.com/office/drawing/2014/main" id="{65EA6AA8-ED9C-4995-AC66-2AD2980B5BD9}"/>
                </a:ext>
              </a:extLst>
            </p:cNvPr>
            <p:cNvCxnSpPr/>
            <p:nvPr/>
          </p:nvCxnSpPr>
          <p:spPr>
            <a:xfrm>
              <a:off x="552113" y="2256808"/>
              <a:ext cx="311393"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5C9E552D-9BCF-485C-9DCD-266736A4F25D}"/>
                </a:ext>
              </a:extLst>
            </p:cNvPr>
            <p:cNvCxnSpPr>
              <a:cxnSpLocks/>
            </p:cNvCxnSpPr>
            <p:nvPr/>
          </p:nvCxnSpPr>
          <p:spPr>
            <a:xfrm>
              <a:off x="552113" y="2256808"/>
              <a:ext cx="0" cy="2551473"/>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4C19D0B4-1E37-46D0-AB09-8D03D7142C5C}"/>
                </a:ext>
              </a:extLst>
            </p:cNvPr>
            <p:cNvCxnSpPr>
              <a:cxnSpLocks/>
            </p:cNvCxnSpPr>
            <p:nvPr/>
          </p:nvCxnSpPr>
          <p:spPr>
            <a:xfrm>
              <a:off x="552113" y="314663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E5703B7D-6C6B-4D5F-BFFD-57AD359169BB}"/>
                </a:ext>
              </a:extLst>
            </p:cNvPr>
            <p:cNvCxnSpPr>
              <a:cxnSpLocks/>
            </p:cNvCxnSpPr>
            <p:nvPr/>
          </p:nvCxnSpPr>
          <p:spPr>
            <a:xfrm>
              <a:off x="557027" y="3692324"/>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584464AD-F898-46FA-ADDC-91B0269A41C9}"/>
                </a:ext>
              </a:extLst>
            </p:cNvPr>
            <p:cNvCxnSpPr>
              <a:cxnSpLocks/>
            </p:cNvCxnSpPr>
            <p:nvPr/>
          </p:nvCxnSpPr>
          <p:spPr>
            <a:xfrm>
              <a:off x="542280" y="4218352"/>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E8CBC8AB-CFC3-4DD4-8267-5E0E757691DA}"/>
                </a:ext>
              </a:extLst>
            </p:cNvPr>
            <p:cNvCxnSpPr>
              <a:cxnSpLocks/>
            </p:cNvCxnSpPr>
            <p:nvPr/>
          </p:nvCxnSpPr>
          <p:spPr>
            <a:xfrm>
              <a:off x="542280" y="4808285"/>
              <a:ext cx="462115" cy="0"/>
            </a:xfrm>
            <a:prstGeom prst="line">
              <a:avLst/>
            </a:prstGeom>
            <a:ln w="15875">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2" name="Rectangle: Rounded Corners 151">
              <a:extLst>
                <a:ext uri="{FF2B5EF4-FFF2-40B4-BE49-F238E27FC236}">
                  <a16:creationId xmlns:a16="http://schemas.microsoft.com/office/drawing/2014/main" id="{67550BB4-A66E-442B-BC5F-FE03B779C9DF}"/>
                </a:ext>
              </a:extLst>
            </p:cNvPr>
            <p:cNvSpPr/>
            <p:nvPr/>
          </p:nvSpPr>
          <p:spPr>
            <a:xfrm>
              <a:off x="4282938" y="214946"/>
              <a:ext cx="4237703" cy="1221358"/>
            </a:xfrm>
            <a:prstGeom prst="round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a:t>Frank Robben</a:t>
              </a:r>
              <a:br>
                <a:rPr lang="en-GB" sz="1400"/>
              </a:br>
              <a:r>
                <a:rPr lang="en-GB" sz="1400"/>
                <a:t>general manager</a:t>
              </a:r>
            </a:p>
            <a:p>
              <a:pPr algn="ctr"/>
              <a:endParaRPr lang="en-US" sz="400" dirty="0"/>
            </a:p>
            <a:p>
              <a:pPr algn="ctr"/>
              <a:r>
                <a:rPr lang="en-GB" sz="1500"/>
                <a:t>Thibaut Duvillier</a:t>
              </a:r>
              <a:br>
                <a:rPr lang="en-GB" sz="1400"/>
              </a:br>
              <a:r>
                <a:rPr lang="en-GB" sz="1400"/>
                <a:t>assistant general manager</a:t>
              </a:r>
            </a:p>
          </p:txBody>
        </p:sp>
        <p:grpSp>
          <p:nvGrpSpPr>
            <p:cNvPr id="187" name="Group 186">
              <a:extLst>
                <a:ext uri="{FF2B5EF4-FFF2-40B4-BE49-F238E27FC236}">
                  <a16:creationId xmlns:a16="http://schemas.microsoft.com/office/drawing/2014/main" id="{8A68014D-165F-4D12-8700-FC0B72776F75}"/>
                </a:ext>
              </a:extLst>
            </p:cNvPr>
            <p:cNvGrpSpPr/>
            <p:nvPr/>
          </p:nvGrpSpPr>
          <p:grpSpPr>
            <a:xfrm>
              <a:off x="221226" y="5421262"/>
              <a:ext cx="1461626" cy="1517267"/>
              <a:chOff x="7703608" y="3849646"/>
              <a:chExt cx="1461626" cy="1517267"/>
            </a:xfrm>
          </p:grpSpPr>
          <p:sp>
            <p:nvSpPr>
              <p:cNvPr id="178" name="Isosceles Triangle 177">
                <a:extLst>
                  <a:ext uri="{FF2B5EF4-FFF2-40B4-BE49-F238E27FC236}">
                    <a16:creationId xmlns:a16="http://schemas.microsoft.com/office/drawing/2014/main" id="{2341A896-949D-426A-A6A3-AE267785FE4F}"/>
                  </a:ext>
                </a:extLst>
              </p:cNvPr>
              <p:cNvSpPr/>
              <p:nvPr/>
            </p:nvSpPr>
            <p:spPr>
              <a:xfrm>
                <a:off x="7703608" y="4739949"/>
                <a:ext cx="1461626" cy="436952"/>
              </a:xfrm>
              <a:prstGeom prst="triangle">
                <a:avLst>
                  <a:gd name="adj" fmla="val 47895"/>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9" name="Isosceles Triangle 178">
                <a:extLst>
                  <a:ext uri="{FF2B5EF4-FFF2-40B4-BE49-F238E27FC236}">
                    <a16:creationId xmlns:a16="http://schemas.microsoft.com/office/drawing/2014/main" id="{2947B8A4-D458-4269-B14D-5996CA549359}"/>
                  </a:ext>
                </a:extLst>
              </p:cNvPr>
              <p:cNvSpPr/>
              <p:nvPr/>
            </p:nvSpPr>
            <p:spPr>
              <a:xfrm rot="7051986">
                <a:off x="7505587" y="4374692"/>
                <a:ext cx="1450373"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1" name="Isosceles Triangle 180">
                <a:extLst>
                  <a:ext uri="{FF2B5EF4-FFF2-40B4-BE49-F238E27FC236}">
                    <a16:creationId xmlns:a16="http://schemas.microsoft.com/office/drawing/2014/main" id="{FD4C883D-CD9D-4644-A797-21C9F04838D0}"/>
                  </a:ext>
                </a:extLst>
              </p:cNvPr>
              <p:cNvSpPr/>
              <p:nvPr/>
            </p:nvSpPr>
            <p:spPr>
              <a:xfrm rot="14342500">
                <a:off x="7879475" y="4400233"/>
                <a:ext cx="1513643" cy="419718"/>
              </a:xfrm>
              <a:prstGeom prst="triangle">
                <a:avLst>
                  <a:gd name="adj" fmla="val 50195"/>
                </a:avLst>
              </a:prstGeom>
              <a:solidFill>
                <a:srgbClr val="B69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2" name="Isosceles Triangle 181">
                <a:extLst>
                  <a:ext uri="{FF2B5EF4-FFF2-40B4-BE49-F238E27FC236}">
                    <a16:creationId xmlns:a16="http://schemas.microsoft.com/office/drawing/2014/main" id="{A9FDFCF8-59A4-48BD-A372-4462A19B08DE}"/>
                  </a:ext>
                </a:extLst>
              </p:cNvPr>
              <p:cNvSpPr/>
              <p:nvPr/>
            </p:nvSpPr>
            <p:spPr>
              <a:xfrm rot="7051986">
                <a:off x="7518249" y="4395569"/>
                <a:ext cx="1403285" cy="400282"/>
              </a:xfrm>
              <a:prstGeom prst="triangle">
                <a:avLst>
                  <a:gd name="adj" fmla="val 50195"/>
                </a:avLst>
              </a:prstGeom>
              <a:solidFill>
                <a:srgbClr val="008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83" name="TextBox 182">
                <a:extLst>
                  <a:ext uri="{FF2B5EF4-FFF2-40B4-BE49-F238E27FC236}">
                    <a16:creationId xmlns:a16="http://schemas.microsoft.com/office/drawing/2014/main" id="{5AB9192A-CD39-43A8-B5FD-BC544E2C7B0B}"/>
                  </a:ext>
                </a:extLst>
              </p:cNvPr>
              <p:cNvSpPr txBox="1"/>
              <p:nvPr/>
            </p:nvSpPr>
            <p:spPr>
              <a:xfrm rot="3476675">
                <a:off x="8289086" y="4454124"/>
                <a:ext cx="889893" cy="246221"/>
              </a:xfrm>
              <a:prstGeom prst="rect">
                <a:avLst/>
              </a:prstGeom>
              <a:noFill/>
            </p:spPr>
            <p:txBody>
              <a:bodyPr wrap="square" rtlCol="0">
                <a:spAutoFit/>
              </a:bodyPr>
              <a:lstStyle/>
              <a:p>
                <a:r>
                  <a:rPr lang="en-GB" sz="1000">
                    <a:solidFill>
                      <a:schemeClr val="bg1"/>
                    </a:solidFill>
                  </a:rPr>
                  <a:t>value- added</a:t>
                </a:r>
              </a:p>
            </p:txBody>
          </p:sp>
          <p:sp>
            <p:nvSpPr>
              <p:cNvPr id="184" name="TextBox 183">
                <a:extLst>
                  <a:ext uri="{FF2B5EF4-FFF2-40B4-BE49-F238E27FC236}">
                    <a16:creationId xmlns:a16="http://schemas.microsoft.com/office/drawing/2014/main" id="{A805F7F8-7C5C-4B98-A0C3-6AD85CE7ACC5}"/>
                  </a:ext>
                </a:extLst>
              </p:cNvPr>
              <p:cNvSpPr txBox="1"/>
              <p:nvPr/>
            </p:nvSpPr>
            <p:spPr>
              <a:xfrm rot="17944692">
                <a:off x="7905342" y="4398114"/>
                <a:ext cx="480060" cy="246221"/>
              </a:xfrm>
              <a:prstGeom prst="rect">
                <a:avLst/>
              </a:prstGeom>
              <a:noFill/>
            </p:spPr>
            <p:txBody>
              <a:bodyPr wrap="square" rtlCol="0">
                <a:spAutoFit/>
              </a:bodyPr>
              <a:lstStyle/>
              <a:p>
                <a:r>
                  <a:rPr lang="en-GB" sz="1000">
                    <a:solidFill>
                      <a:schemeClr val="bg1"/>
                    </a:solidFill>
                  </a:rPr>
                  <a:t>core</a:t>
                </a:r>
              </a:p>
            </p:txBody>
          </p:sp>
          <p:sp>
            <p:nvSpPr>
              <p:cNvPr id="186" name="Oval 185">
                <a:extLst>
                  <a:ext uri="{FF2B5EF4-FFF2-40B4-BE49-F238E27FC236}">
                    <a16:creationId xmlns:a16="http://schemas.microsoft.com/office/drawing/2014/main" id="{2A1E9638-EE04-4287-B809-83902489DF09}"/>
                  </a:ext>
                </a:extLst>
              </p:cNvPr>
              <p:cNvSpPr/>
              <p:nvPr/>
            </p:nvSpPr>
            <p:spPr>
              <a:xfrm>
                <a:off x="8243333" y="4540957"/>
                <a:ext cx="363406" cy="356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50">
                    <a:solidFill>
                      <a:schemeClr val="tx1"/>
                    </a:solidFill>
                    <a:latin typeface="+mj-lt"/>
                    <a:cs typeface="Arial" panose="020B0604020202020204" pitchFamily="34" charset="0"/>
                  </a:rPr>
                  <a:t>I&amp;S</a:t>
                </a:r>
              </a:p>
            </p:txBody>
          </p:sp>
          <p:sp>
            <p:nvSpPr>
              <p:cNvPr id="185" name="TextBox 184">
                <a:extLst>
                  <a:ext uri="{FF2B5EF4-FFF2-40B4-BE49-F238E27FC236}">
                    <a16:creationId xmlns:a16="http://schemas.microsoft.com/office/drawing/2014/main" id="{A938812E-06A1-4096-AB32-AE6FF71172DA}"/>
                  </a:ext>
                </a:extLst>
              </p:cNvPr>
              <p:cNvSpPr txBox="1"/>
              <p:nvPr/>
            </p:nvSpPr>
            <p:spPr>
              <a:xfrm>
                <a:off x="8076362" y="4920908"/>
                <a:ext cx="777452" cy="246221"/>
              </a:xfrm>
              <a:prstGeom prst="rect">
                <a:avLst/>
              </a:prstGeom>
              <a:noFill/>
            </p:spPr>
            <p:txBody>
              <a:bodyPr wrap="square" rtlCol="0">
                <a:spAutoFit/>
              </a:bodyPr>
              <a:lstStyle/>
              <a:p>
                <a:r>
                  <a:rPr lang="en-GB" sz="1000">
                    <a:solidFill>
                      <a:schemeClr val="bg1"/>
                    </a:solidFill>
                  </a:rPr>
                  <a:t>supporting</a:t>
                </a:r>
              </a:p>
            </p:txBody>
          </p:sp>
        </p:grpSp>
      </p:grpSp>
    </p:spTree>
    <p:extLst>
      <p:ext uri="{BB962C8B-B14F-4D97-AF65-F5344CB8AC3E}">
        <p14:creationId xmlns:p14="http://schemas.microsoft.com/office/powerpoint/2010/main" val="295620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4. Challenges</a:t>
              </a:r>
            </a:p>
          </p:txBody>
        </p:sp>
      </p:grpSp>
    </p:spTree>
    <p:extLst>
      <p:ext uri="{BB962C8B-B14F-4D97-AF65-F5344CB8AC3E}">
        <p14:creationId xmlns:p14="http://schemas.microsoft.com/office/powerpoint/2010/main" val="6419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8C996-5CE1-4A71-80C1-E65D4C366C10}"/>
              </a:ext>
            </a:extLst>
          </p:cNvPr>
          <p:cNvSpPr>
            <a:spLocks noGrp="1"/>
          </p:cNvSpPr>
          <p:nvPr>
            <p:ph type="title"/>
          </p:nvPr>
        </p:nvSpPr>
        <p:spPr>
          <a:noFill/>
        </p:spPr>
        <p:txBody>
          <a:bodyPr/>
          <a:lstStyle/>
          <a:p>
            <a:r>
              <a:rPr lang="en-GB"/>
              <a:t>Challenges</a:t>
            </a:r>
          </a:p>
        </p:txBody>
      </p:sp>
      <p:sp>
        <p:nvSpPr>
          <p:cNvPr id="6" name="Content Placeholder 5">
            <a:extLst>
              <a:ext uri="{FF2B5EF4-FFF2-40B4-BE49-F238E27FC236}">
                <a16:creationId xmlns:a16="http://schemas.microsoft.com/office/drawing/2014/main" id="{9B120175-9425-4000-ABAC-A292A5402BFD}"/>
              </a:ext>
            </a:extLst>
          </p:cNvPr>
          <p:cNvSpPr>
            <a:spLocks noGrp="1"/>
          </p:cNvSpPr>
          <p:nvPr>
            <p:ph idx="1"/>
          </p:nvPr>
        </p:nvSpPr>
        <p:spPr/>
        <p:txBody>
          <a:bodyPr>
            <a:normAutofit lnSpcReduction="10000"/>
          </a:bodyPr>
          <a:lstStyle/>
          <a:p>
            <a:r>
              <a:rPr lang="en-BE" dirty="0"/>
              <a:t>thorough</a:t>
            </a:r>
            <a:r>
              <a:rPr lang="nl-BE" b="1" i="0" dirty="0">
                <a:solidFill>
                  <a:srgbClr val="5F6368"/>
                </a:solidFill>
                <a:effectLst/>
                <a:latin typeface="Arial" panose="020B0604020202020204" pitchFamily="34" charset="0"/>
              </a:rPr>
              <a:t> </a:t>
            </a:r>
            <a:r>
              <a:rPr lang="en-GB" dirty="0"/>
              <a:t>process optimisation and digitalisation within social security over the past decades</a:t>
            </a:r>
          </a:p>
          <a:p>
            <a:r>
              <a:rPr lang="en-GB" dirty="0"/>
              <a:t>new challenges due to </a:t>
            </a:r>
            <a:r>
              <a:rPr lang="en-GB" b="1" dirty="0"/>
              <a:t>social evolutions</a:t>
            </a:r>
          </a:p>
          <a:p>
            <a:pPr lvl="1"/>
            <a:r>
              <a:rPr lang="en-GB" dirty="0">
                <a:effectLst/>
                <a:ea typeface="Calibri" panose="020F0502020204030204" pitchFamily="34" charset="0"/>
                <a:cs typeface="Calibri" panose="020F0502020204030204" pitchFamily="34" charset="0"/>
              </a:rPr>
              <a:t>concepts are continuously changing</a:t>
            </a:r>
          </a:p>
          <a:p>
            <a:pPr lvl="1"/>
            <a:r>
              <a:rPr lang="en-GB" dirty="0">
                <a:effectLst/>
                <a:ea typeface="Calibri" panose="020F0502020204030204" pitchFamily="34" charset="0"/>
                <a:cs typeface="Calibri" panose="020F0502020204030204" pitchFamily="34" charset="0"/>
              </a:rPr>
              <a:t>‘new way of working’ - mixed careers/platform economies/...</a:t>
            </a:r>
          </a:p>
          <a:p>
            <a:pPr lvl="1"/>
            <a:r>
              <a:rPr lang="en-GB" dirty="0">
                <a:effectLst/>
                <a:ea typeface="Calibri" panose="020F0502020204030204" pitchFamily="34" charset="0"/>
                <a:cs typeface="Calibri" panose="020F0502020204030204" pitchFamily="34" charset="0"/>
              </a:rPr>
              <a:t>technological evolutions : smartphones, </a:t>
            </a:r>
            <a:r>
              <a:rPr lang="en-GB" dirty="0" err="1">
                <a:effectLst/>
                <a:ea typeface="Calibri" panose="020F0502020204030204" pitchFamily="34" charset="0"/>
                <a:cs typeface="Calibri" panose="020F0502020204030204" pitchFamily="34" charset="0"/>
              </a:rPr>
              <a:t>ArtificiaI</a:t>
            </a:r>
            <a:r>
              <a:rPr lang="en-GB" dirty="0">
                <a:effectLst/>
                <a:ea typeface="Calibri" panose="020F0502020204030204" pitchFamily="34" charset="0"/>
                <a:cs typeface="Calibri" panose="020F0502020204030204" pitchFamily="34" charset="0"/>
              </a:rPr>
              <a:t> Intelligence (AI),...</a:t>
            </a:r>
          </a:p>
          <a:p>
            <a:pPr lvl="1"/>
            <a:r>
              <a:rPr lang="en-GB" dirty="0"/>
              <a:t>increasing risk of digital gap</a:t>
            </a:r>
          </a:p>
          <a:p>
            <a:pPr lvl="1"/>
            <a:r>
              <a:rPr lang="en-GB" dirty="0">
                <a:effectLst/>
                <a:ea typeface="Calibri" panose="020F0502020204030204" pitchFamily="34" charset="0"/>
                <a:cs typeface="Calibri" panose="020F0502020204030204" pitchFamily="34" charset="0"/>
              </a:rPr>
              <a:t>increasing information security risks</a:t>
            </a:r>
          </a:p>
          <a:p>
            <a:pPr lvl="1"/>
            <a:r>
              <a:rPr lang="en-GB" dirty="0"/>
              <a:t>reallocation of competences not always transparent for citizens</a:t>
            </a:r>
          </a:p>
          <a:p>
            <a:pPr lvl="1"/>
            <a:r>
              <a:rPr lang="en-GB" dirty="0"/>
              <a:t>…</a:t>
            </a:r>
          </a:p>
          <a:p>
            <a:r>
              <a:rPr lang="en-GB" dirty="0">
                <a:effectLst/>
                <a:latin typeface="+mn-lt"/>
                <a:ea typeface="Calibri" panose="020F0502020204030204" pitchFamily="34" charset="0"/>
                <a:cs typeface="Calibri" panose="020F0502020204030204" pitchFamily="34" charset="0"/>
              </a:rPr>
              <a:t>redesigning digital social security according to the </a:t>
            </a:r>
            <a:r>
              <a:rPr lang="en-GB" b="1" dirty="0">
                <a:effectLst/>
                <a:latin typeface="+mn-lt"/>
                <a:ea typeface="Calibri" panose="020F0502020204030204" pitchFamily="34" charset="0"/>
                <a:cs typeface="Calibri" panose="020F0502020204030204" pitchFamily="34" charset="0"/>
              </a:rPr>
              <a:t>new social needs</a:t>
            </a:r>
          </a:p>
          <a:p>
            <a:pPr lvl="1"/>
            <a:r>
              <a:rPr lang="en-GB" dirty="0">
                <a:effectLst/>
                <a:ea typeface="Calibri" panose="020F0502020204030204" pitchFamily="34" charset="0"/>
                <a:cs typeface="Calibri" panose="020F0502020204030204" pitchFamily="34" charset="0"/>
              </a:rPr>
              <a:t>actualisation of digital systems, structures and services</a:t>
            </a:r>
          </a:p>
          <a:p>
            <a:pPr lvl="1"/>
            <a:r>
              <a:rPr lang="en-GB" dirty="0"/>
              <a:t>make social security future-proof</a:t>
            </a:r>
          </a:p>
          <a:p>
            <a:r>
              <a:rPr lang="en-GB" b="1" dirty="0">
                <a:latin typeface="+mn-lt"/>
                <a:cs typeface="Calibri" panose="020F0502020204030204" pitchFamily="34" charset="0"/>
              </a:rPr>
              <a:t>eGov3.0</a:t>
            </a:r>
            <a:r>
              <a:rPr lang="en-GB" dirty="0">
                <a:latin typeface="+mn-lt"/>
                <a:cs typeface="Calibri" panose="020F0502020204030204" pitchFamily="34" charset="0"/>
              </a:rPr>
              <a:t> or </a:t>
            </a:r>
            <a:r>
              <a:rPr lang="en-GB" dirty="0" err="1">
                <a:latin typeface="+mn-lt"/>
                <a:cs typeface="Calibri" panose="020F0502020204030204" pitchFamily="34" charset="0"/>
              </a:rPr>
              <a:t>eGov</a:t>
            </a:r>
            <a:r>
              <a:rPr lang="en-GB" dirty="0">
                <a:latin typeface="+mn-lt"/>
                <a:cs typeface="Calibri" panose="020F0502020204030204" pitchFamily="34" charset="0"/>
              </a:rPr>
              <a:t> Next built around 8 pillars  </a:t>
            </a:r>
          </a:p>
          <a:p>
            <a:endParaRPr lang="en-BE" dirty="0"/>
          </a:p>
        </p:txBody>
      </p:sp>
    </p:spTree>
    <p:extLst>
      <p:ext uri="{BB962C8B-B14F-4D97-AF65-F5344CB8AC3E}">
        <p14:creationId xmlns:p14="http://schemas.microsoft.com/office/powerpoint/2010/main" val="1495354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B511-0505-4B16-BF79-82DCD769623E}"/>
              </a:ext>
            </a:extLst>
          </p:cNvPr>
          <p:cNvSpPr>
            <a:spLocks noGrp="1"/>
          </p:cNvSpPr>
          <p:nvPr>
            <p:ph type="title"/>
          </p:nvPr>
        </p:nvSpPr>
        <p:spPr>
          <a:solidFill>
            <a:schemeClr val="bg1"/>
          </a:solidFill>
        </p:spPr>
        <p:txBody>
          <a:bodyPr/>
          <a:lstStyle/>
          <a:p>
            <a:r>
              <a:rPr lang="en-GB"/>
              <a:t>eGov3 - 8 pillars</a:t>
            </a:r>
          </a:p>
        </p:txBody>
      </p:sp>
      <p:sp>
        <p:nvSpPr>
          <p:cNvPr id="7" name="Rectangle 6">
            <a:extLst>
              <a:ext uri="{FF2B5EF4-FFF2-40B4-BE49-F238E27FC236}">
                <a16:creationId xmlns:a16="http://schemas.microsoft.com/office/drawing/2014/main" id="{BB06C7EB-8C21-461A-B3F0-B907356CB1D1}"/>
              </a:ext>
            </a:extLst>
          </p:cNvPr>
          <p:cNvSpPr/>
          <p:nvPr/>
        </p:nvSpPr>
        <p:spPr>
          <a:xfrm>
            <a:off x="344129" y="3883744"/>
            <a:ext cx="11513574" cy="457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Content Placeholder 2">
            <a:extLst>
              <a:ext uri="{FF2B5EF4-FFF2-40B4-BE49-F238E27FC236}">
                <a16:creationId xmlns:a16="http://schemas.microsoft.com/office/drawing/2014/main" id="{A7F964C4-E7A7-48BB-862C-26EBDAFFB89E}"/>
              </a:ext>
            </a:extLst>
          </p:cNvPr>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en-US" dirty="0">
              <a:highlight>
                <a:srgbClr val="FFFF00"/>
              </a:highlight>
            </a:endParaRPr>
          </a:p>
        </p:txBody>
      </p:sp>
      <p:grpSp>
        <p:nvGrpSpPr>
          <p:cNvPr id="48" name="Group 47">
            <a:extLst>
              <a:ext uri="{FF2B5EF4-FFF2-40B4-BE49-F238E27FC236}">
                <a16:creationId xmlns:a16="http://schemas.microsoft.com/office/drawing/2014/main" id="{FA405FE4-E31B-4FB7-9180-82F0E5C97414}"/>
              </a:ext>
            </a:extLst>
          </p:cNvPr>
          <p:cNvGrpSpPr/>
          <p:nvPr/>
        </p:nvGrpSpPr>
        <p:grpSpPr>
          <a:xfrm>
            <a:off x="422788" y="1583108"/>
            <a:ext cx="2005780" cy="1968097"/>
            <a:chOff x="422788" y="1583108"/>
            <a:chExt cx="2005780" cy="1968097"/>
          </a:xfrm>
          <a:solidFill>
            <a:schemeClr val="bg1"/>
          </a:solidFill>
        </p:grpSpPr>
        <p:sp>
          <p:nvSpPr>
            <p:cNvPr id="25" name="Rectangle: Rounded Corners 24">
              <a:extLst>
                <a:ext uri="{FF2B5EF4-FFF2-40B4-BE49-F238E27FC236}">
                  <a16:creationId xmlns:a16="http://schemas.microsoft.com/office/drawing/2014/main" id="{01C3CD3D-D035-4997-8AC7-DF17C29FAEA2}"/>
                </a:ext>
              </a:extLst>
            </p:cNvPr>
            <p:cNvSpPr>
              <a:spLocks noChangeAspect="1"/>
            </p:cNvSpPr>
            <p:nvPr/>
          </p:nvSpPr>
          <p:spPr>
            <a:xfrm>
              <a:off x="422788" y="1583108"/>
              <a:ext cx="2005780" cy="1968097"/>
            </a:xfrm>
            <a:prstGeom prst="roundRect">
              <a:avLst/>
            </a:prstGeom>
            <a:grp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highlight>
                  <a:srgbClr val="FFFF00"/>
                </a:highlight>
              </a:endParaRPr>
            </a:p>
          </p:txBody>
        </p:sp>
        <p:sp>
          <p:nvSpPr>
            <p:cNvPr id="27" name="TextBox 26">
              <a:extLst>
                <a:ext uri="{FF2B5EF4-FFF2-40B4-BE49-F238E27FC236}">
                  <a16:creationId xmlns:a16="http://schemas.microsoft.com/office/drawing/2014/main" id="{FB24491E-6EB6-4928-990E-236D350D0286}"/>
                </a:ext>
              </a:extLst>
            </p:cNvPr>
            <p:cNvSpPr txBox="1"/>
            <p:nvPr/>
          </p:nvSpPr>
          <p:spPr>
            <a:xfrm>
              <a:off x="549429" y="2243990"/>
              <a:ext cx="1671483" cy="646331"/>
            </a:xfrm>
            <a:prstGeom prst="rect">
              <a:avLst/>
            </a:prstGeom>
            <a:solidFill>
              <a:schemeClr val="bg1"/>
            </a:solidFill>
          </p:spPr>
          <p:txBody>
            <a:bodyPr wrap="square">
              <a:spAutoFit/>
            </a:bodyPr>
            <a:lstStyle/>
            <a:p>
              <a:pPr algn="ctr"/>
              <a:r>
                <a:rPr lang="en-GB"/>
                <a:t>user centric</a:t>
              </a:r>
            </a:p>
          </p:txBody>
        </p:sp>
      </p:grpSp>
      <p:cxnSp>
        <p:nvCxnSpPr>
          <p:cNvPr id="50" name="Straight Connector 49">
            <a:extLst>
              <a:ext uri="{FF2B5EF4-FFF2-40B4-BE49-F238E27FC236}">
                <a16:creationId xmlns:a16="http://schemas.microsoft.com/office/drawing/2014/main" id="{626AD047-D65A-4B42-ADFF-815B9BD09238}"/>
              </a:ext>
            </a:extLst>
          </p:cNvPr>
          <p:cNvCxnSpPr>
            <a:cxnSpLocks/>
          </p:cNvCxnSpPr>
          <p:nvPr/>
        </p:nvCxnSpPr>
        <p:spPr>
          <a:xfrm flipH="1">
            <a:off x="1425677" y="3561037"/>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AD57396-B443-4D9E-B2F8-1AFA102FE04D}"/>
              </a:ext>
            </a:extLst>
          </p:cNvPr>
          <p:cNvGrpSpPr/>
          <p:nvPr/>
        </p:nvGrpSpPr>
        <p:grpSpPr>
          <a:xfrm>
            <a:off x="8516089" y="1564230"/>
            <a:ext cx="2005780" cy="2387605"/>
            <a:chOff x="8505355" y="1545665"/>
            <a:chExt cx="2005780" cy="2387605"/>
          </a:xfrm>
        </p:grpSpPr>
        <p:sp>
          <p:nvSpPr>
            <p:cNvPr id="34" name="Rectangle: Rounded Corners 33">
              <a:extLst>
                <a:ext uri="{FF2B5EF4-FFF2-40B4-BE49-F238E27FC236}">
                  <a16:creationId xmlns:a16="http://schemas.microsoft.com/office/drawing/2014/main" id="{F779088E-E60B-41B1-9A24-F31FE89B5904}"/>
                </a:ext>
              </a:extLst>
            </p:cNvPr>
            <p:cNvSpPr>
              <a:spLocks noChangeAspect="1"/>
            </p:cNvSpPr>
            <p:nvPr/>
          </p:nvSpPr>
          <p:spPr>
            <a:xfrm>
              <a:off x="8505355" y="154566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589E0052-D324-4146-A1A7-BDEE7D9A1592}"/>
                </a:ext>
              </a:extLst>
            </p:cNvPr>
            <p:cNvSpPr txBox="1"/>
            <p:nvPr/>
          </p:nvSpPr>
          <p:spPr>
            <a:xfrm>
              <a:off x="8672504" y="2093173"/>
              <a:ext cx="1671483" cy="923330"/>
            </a:xfrm>
            <a:prstGeom prst="rect">
              <a:avLst/>
            </a:prstGeom>
            <a:noFill/>
          </p:spPr>
          <p:txBody>
            <a:bodyPr wrap="square">
              <a:spAutoFit/>
            </a:bodyPr>
            <a:lstStyle/>
            <a:p>
              <a:pPr algn="ctr"/>
              <a:r>
                <a:rPr lang="en-GB"/>
                <a:t>across the policy levels</a:t>
              </a:r>
            </a:p>
          </p:txBody>
        </p:sp>
        <p:cxnSp>
          <p:nvCxnSpPr>
            <p:cNvPr id="51" name="Straight Connector 50">
              <a:extLst>
                <a:ext uri="{FF2B5EF4-FFF2-40B4-BE49-F238E27FC236}">
                  <a16:creationId xmlns:a16="http://schemas.microsoft.com/office/drawing/2014/main" id="{092CE6D8-7F56-4458-93CC-AA74B6C6506A}"/>
                </a:ext>
              </a:extLst>
            </p:cNvPr>
            <p:cNvCxnSpPr>
              <a:cxnSpLocks/>
            </p:cNvCxnSpPr>
            <p:nvPr/>
          </p:nvCxnSpPr>
          <p:spPr>
            <a:xfrm flipH="1">
              <a:off x="9508244" y="3555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892D96E-E170-495F-9D06-ECAF71B59732}"/>
              </a:ext>
            </a:extLst>
          </p:cNvPr>
          <p:cNvGrpSpPr/>
          <p:nvPr/>
        </p:nvGrpSpPr>
        <p:grpSpPr>
          <a:xfrm>
            <a:off x="9608267" y="3966913"/>
            <a:ext cx="2005780" cy="2350164"/>
            <a:chOff x="9699977" y="3970713"/>
            <a:chExt cx="2005780" cy="2350164"/>
          </a:xfrm>
        </p:grpSpPr>
        <p:sp>
          <p:nvSpPr>
            <p:cNvPr id="46" name="Rectangle: Rounded Corners 45">
              <a:extLst>
                <a:ext uri="{FF2B5EF4-FFF2-40B4-BE49-F238E27FC236}">
                  <a16:creationId xmlns:a16="http://schemas.microsoft.com/office/drawing/2014/main" id="{6292F5BE-77E7-428E-8001-A37AC32FA2C7}"/>
                </a:ext>
              </a:extLst>
            </p:cNvPr>
            <p:cNvSpPr>
              <a:spLocks noChangeAspect="1"/>
            </p:cNvSpPr>
            <p:nvPr/>
          </p:nvSpPr>
          <p:spPr>
            <a:xfrm>
              <a:off x="9699977" y="435278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TextBox 46">
              <a:extLst>
                <a:ext uri="{FF2B5EF4-FFF2-40B4-BE49-F238E27FC236}">
                  <a16:creationId xmlns:a16="http://schemas.microsoft.com/office/drawing/2014/main" id="{BCECC4A9-0B80-42AF-9658-B91117116C54}"/>
                </a:ext>
              </a:extLst>
            </p:cNvPr>
            <p:cNvSpPr txBox="1"/>
            <p:nvPr/>
          </p:nvSpPr>
          <p:spPr>
            <a:xfrm>
              <a:off x="9699977" y="4900288"/>
              <a:ext cx="2005779" cy="923330"/>
            </a:xfrm>
            <a:prstGeom prst="rect">
              <a:avLst/>
            </a:prstGeom>
            <a:noFill/>
          </p:spPr>
          <p:txBody>
            <a:bodyPr wrap="square">
              <a:spAutoFit/>
            </a:bodyPr>
            <a:lstStyle/>
            <a:p>
              <a:pPr algn="ctr"/>
              <a:r>
                <a:rPr lang="en-GB"/>
                <a:t>future-proof business architecture</a:t>
              </a:r>
            </a:p>
          </p:txBody>
        </p:sp>
        <p:cxnSp>
          <p:nvCxnSpPr>
            <p:cNvPr id="52" name="Straight Connector 51">
              <a:extLst>
                <a:ext uri="{FF2B5EF4-FFF2-40B4-BE49-F238E27FC236}">
                  <a16:creationId xmlns:a16="http://schemas.microsoft.com/office/drawing/2014/main" id="{7200E207-E981-4794-A7EC-9A447EBBEB6C}"/>
                </a:ext>
              </a:extLst>
            </p:cNvPr>
            <p:cNvCxnSpPr>
              <a:cxnSpLocks/>
            </p:cNvCxnSpPr>
            <p:nvPr/>
          </p:nvCxnSpPr>
          <p:spPr>
            <a:xfrm flipH="1">
              <a:off x="10702865" y="39707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E2AD454-8761-46DD-9628-9ABD8133CE92}"/>
              </a:ext>
            </a:extLst>
          </p:cNvPr>
          <p:cNvGrpSpPr/>
          <p:nvPr/>
        </p:nvGrpSpPr>
        <p:grpSpPr>
          <a:xfrm>
            <a:off x="6961951" y="3965863"/>
            <a:ext cx="2005781" cy="2351214"/>
            <a:chOff x="7059664" y="3992303"/>
            <a:chExt cx="2005781" cy="2351214"/>
          </a:xfrm>
        </p:grpSpPr>
        <p:sp>
          <p:nvSpPr>
            <p:cNvPr id="44" name="Rectangle: Rounded Corners 43">
              <a:extLst>
                <a:ext uri="{FF2B5EF4-FFF2-40B4-BE49-F238E27FC236}">
                  <a16:creationId xmlns:a16="http://schemas.microsoft.com/office/drawing/2014/main" id="{C28A7F04-E033-4618-9AC9-9076CC23141F}"/>
                </a:ext>
              </a:extLst>
            </p:cNvPr>
            <p:cNvSpPr>
              <a:spLocks noChangeAspect="1"/>
            </p:cNvSpPr>
            <p:nvPr/>
          </p:nvSpPr>
          <p:spPr>
            <a:xfrm>
              <a:off x="7059665" y="4375420"/>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TextBox 44">
              <a:extLst>
                <a:ext uri="{FF2B5EF4-FFF2-40B4-BE49-F238E27FC236}">
                  <a16:creationId xmlns:a16="http://schemas.microsoft.com/office/drawing/2014/main" id="{949D3FA5-EB4E-4880-8D71-C814B9823EDD}"/>
                </a:ext>
              </a:extLst>
            </p:cNvPr>
            <p:cNvSpPr txBox="1"/>
            <p:nvPr/>
          </p:nvSpPr>
          <p:spPr>
            <a:xfrm>
              <a:off x="7059664" y="4912606"/>
              <a:ext cx="1922403" cy="923330"/>
            </a:xfrm>
            <a:prstGeom prst="rect">
              <a:avLst/>
            </a:prstGeom>
            <a:noFill/>
          </p:spPr>
          <p:txBody>
            <a:bodyPr wrap="square">
              <a:spAutoFit/>
            </a:bodyPr>
            <a:lstStyle/>
            <a:p>
              <a:pPr algn="ctr"/>
              <a:r>
                <a:rPr lang="en-GB"/>
                <a:t>automatic granting of rights</a:t>
              </a:r>
            </a:p>
          </p:txBody>
        </p:sp>
        <p:cxnSp>
          <p:nvCxnSpPr>
            <p:cNvPr id="53" name="Straight Connector 52">
              <a:extLst>
                <a:ext uri="{FF2B5EF4-FFF2-40B4-BE49-F238E27FC236}">
                  <a16:creationId xmlns:a16="http://schemas.microsoft.com/office/drawing/2014/main" id="{3B51559E-5D9A-4D52-A2D3-3B6F6832EB7B}"/>
                </a:ext>
              </a:extLst>
            </p:cNvPr>
            <p:cNvCxnSpPr>
              <a:cxnSpLocks/>
            </p:cNvCxnSpPr>
            <p:nvPr/>
          </p:nvCxnSpPr>
          <p:spPr>
            <a:xfrm flipH="1">
              <a:off x="8020864" y="399230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86CF766E-72C5-47A2-B7BD-EF558FC18F98}"/>
              </a:ext>
            </a:extLst>
          </p:cNvPr>
          <p:cNvGrpSpPr/>
          <p:nvPr/>
        </p:nvGrpSpPr>
        <p:grpSpPr>
          <a:xfrm>
            <a:off x="5819679" y="1564230"/>
            <a:ext cx="2005780" cy="2375066"/>
            <a:chOff x="5865043" y="1568305"/>
            <a:chExt cx="2005780" cy="2375066"/>
          </a:xfrm>
        </p:grpSpPr>
        <p:sp>
          <p:nvSpPr>
            <p:cNvPr id="30" name="Rectangle: Rounded Corners 29">
              <a:extLst>
                <a:ext uri="{FF2B5EF4-FFF2-40B4-BE49-F238E27FC236}">
                  <a16:creationId xmlns:a16="http://schemas.microsoft.com/office/drawing/2014/main" id="{81A37DF6-500A-45B8-9D96-8C540786C171}"/>
                </a:ext>
              </a:extLst>
            </p:cNvPr>
            <p:cNvSpPr>
              <a:spLocks noChangeAspect="1"/>
            </p:cNvSpPr>
            <p:nvPr/>
          </p:nvSpPr>
          <p:spPr>
            <a:xfrm>
              <a:off x="5865043" y="1568305"/>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A96CB28E-C5A8-4B18-957C-7DCAFD4777D0}"/>
                </a:ext>
              </a:extLst>
            </p:cNvPr>
            <p:cNvSpPr txBox="1"/>
            <p:nvPr/>
          </p:nvSpPr>
          <p:spPr>
            <a:xfrm>
              <a:off x="6032191" y="1873789"/>
              <a:ext cx="1800619" cy="1200329"/>
            </a:xfrm>
            <a:prstGeom prst="rect">
              <a:avLst/>
            </a:prstGeom>
            <a:noFill/>
          </p:spPr>
          <p:txBody>
            <a:bodyPr wrap="square">
              <a:spAutoFit/>
            </a:bodyPr>
            <a:lstStyle/>
            <a:p>
              <a:pPr algn="ctr"/>
              <a:r>
                <a:rPr lang="en-GB"/>
                <a:t>simplifying regulation and processes</a:t>
              </a:r>
            </a:p>
          </p:txBody>
        </p:sp>
        <p:cxnSp>
          <p:nvCxnSpPr>
            <p:cNvPr id="54" name="Straight Connector 53">
              <a:extLst>
                <a:ext uri="{FF2B5EF4-FFF2-40B4-BE49-F238E27FC236}">
                  <a16:creationId xmlns:a16="http://schemas.microsoft.com/office/drawing/2014/main" id="{9C60D555-E51B-4BA6-8496-A240A06513EF}"/>
                </a:ext>
              </a:extLst>
            </p:cNvPr>
            <p:cNvCxnSpPr>
              <a:cxnSpLocks/>
            </p:cNvCxnSpPr>
            <p:nvPr/>
          </p:nvCxnSpPr>
          <p:spPr>
            <a:xfrm flipH="1">
              <a:off x="6873300" y="3565113"/>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5C59C3B-AF1E-4943-88DD-260D9347DD7C}"/>
              </a:ext>
            </a:extLst>
          </p:cNvPr>
          <p:cNvGrpSpPr/>
          <p:nvPr/>
        </p:nvGrpSpPr>
        <p:grpSpPr>
          <a:xfrm>
            <a:off x="1626446" y="3907135"/>
            <a:ext cx="2005780" cy="2389639"/>
            <a:chOff x="1617410" y="3968681"/>
            <a:chExt cx="2005780" cy="2389639"/>
          </a:xfrm>
        </p:grpSpPr>
        <p:sp>
          <p:nvSpPr>
            <p:cNvPr id="40" name="Rectangle: Rounded Corners 39">
              <a:extLst>
                <a:ext uri="{FF2B5EF4-FFF2-40B4-BE49-F238E27FC236}">
                  <a16:creationId xmlns:a16="http://schemas.microsoft.com/office/drawing/2014/main" id="{86283855-5928-4831-BE5C-F15CA25E4502}"/>
                </a:ext>
              </a:extLst>
            </p:cNvPr>
            <p:cNvSpPr>
              <a:spLocks noChangeAspect="1"/>
            </p:cNvSpPr>
            <p:nvPr/>
          </p:nvSpPr>
          <p:spPr>
            <a:xfrm>
              <a:off x="1617410" y="4390223"/>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30B856AF-7E26-453F-8154-89D208C184C0}"/>
                </a:ext>
              </a:extLst>
            </p:cNvPr>
            <p:cNvSpPr txBox="1"/>
            <p:nvPr/>
          </p:nvSpPr>
          <p:spPr>
            <a:xfrm>
              <a:off x="1744051" y="5051105"/>
              <a:ext cx="1671483" cy="369332"/>
            </a:xfrm>
            <a:prstGeom prst="rect">
              <a:avLst/>
            </a:prstGeom>
            <a:noFill/>
          </p:spPr>
          <p:txBody>
            <a:bodyPr wrap="square">
              <a:spAutoFit/>
            </a:bodyPr>
            <a:lstStyle/>
            <a:p>
              <a:pPr algn="ctr"/>
              <a:r>
                <a:rPr lang="en-GB"/>
                <a:t>digital inclusion</a:t>
              </a:r>
            </a:p>
          </p:txBody>
        </p:sp>
        <p:cxnSp>
          <p:nvCxnSpPr>
            <p:cNvPr id="57" name="Straight Connector 56">
              <a:extLst>
                <a:ext uri="{FF2B5EF4-FFF2-40B4-BE49-F238E27FC236}">
                  <a16:creationId xmlns:a16="http://schemas.microsoft.com/office/drawing/2014/main" id="{86149DC0-9A38-4A00-AD19-FE25C5BEEB98}"/>
                </a:ext>
              </a:extLst>
            </p:cNvPr>
            <p:cNvCxnSpPr>
              <a:cxnSpLocks/>
            </p:cNvCxnSpPr>
            <p:nvPr/>
          </p:nvCxnSpPr>
          <p:spPr>
            <a:xfrm flipH="1">
              <a:off x="2620300" y="3968681"/>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CB1DC2C-6E1B-49C3-9706-50BD7605F9DA}"/>
              </a:ext>
            </a:extLst>
          </p:cNvPr>
          <p:cNvGrpSpPr/>
          <p:nvPr/>
        </p:nvGrpSpPr>
        <p:grpSpPr>
          <a:xfrm>
            <a:off x="3127558" y="1586300"/>
            <a:ext cx="2012225" cy="2343163"/>
            <a:chOff x="3056654" y="1583107"/>
            <a:chExt cx="2012225" cy="2343163"/>
          </a:xfrm>
        </p:grpSpPr>
        <p:sp>
          <p:nvSpPr>
            <p:cNvPr id="28" name="Rectangle: Rounded Corners 27">
              <a:extLst>
                <a:ext uri="{FF2B5EF4-FFF2-40B4-BE49-F238E27FC236}">
                  <a16:creationId xmlns:a16="http://schemas.microsoft.com/office/drawing/2014/main" id="{54E47ACF-63E2-4BBB-A347-767912394876}"/>
                </a:ext>
              </a:extLst>
            </p:cNvPr>
            <p:cNvSpPr>
              <a:spLocks noChangeAspect="1"/>
            </p:cNvSpPr>
            <p:nvPr/>
          </p:nvSpPr>
          <p:spPr>
            <a:xfrm>
              <a:off x="3056654" y="1583107"/>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BA600F14-C4A9-49DA-BD0D-ABA689803DFF}"/>
                </a:ext>
              </a:extLst>
            </p:cNvPr>
            <p:cNvSpPr txBox="1"/>
            <p:nvPr/>
          </p:nvSpPr>
          <p:spPr>
            <a:xfrm>
              <a:off x="3063100" y="1884779"/>
              <a:ext cx="2005779" cy="1200329"/>
            </a:xfrm>
            <a:prstGeom prst="rect">
              <a:avLst/>
            </a:prstGeom>
            <a:noFill/>
          </p:spPr>
          <p:txBody>
            <a:bodyPr wrap="square">
              <a:spAutoFit/>
            </a:bodyPr>
            <a:lstStyle/>
            <a:p>
              <a:pPr algn="ctr"/>
              <a:r>
                <a:rPr lang="en-GB"/>
                <a:t>large unique data model, transparency and autonomy</a:t>
              </a:r>
            </a:p>
          </p:txBody>
        </p:sp>
        <p:cxnSp>
          <p:nvCxnSpPr>
            <p:cNvPr id="58" name="Straight Connector 57">
              <a:extLst>
                <a:ext uri="{FF2B5EF4-FFF2-40B4-BE49-F238E27FC236}">
                  <a16:creationId xmlns:a16="http://schemas.microsoft.com/office/drawing/2014/main" id="{15AA0B93-48C7-4914-9090-8B4DCF0B37F3}"/>
                </a:ext>
              </a:extLst>
            </p:cNvPr>
            <p:cNvCxnSpPr>
              <a:cxnSpLocks/>
            </p:cNvCxnSpPr>
            <p:nvPr/>
          </p:nvCxnSpPr>
          <p:spPr>
            <a:xfrm flipH="1">
              <a:off x="4065989" y="3548012"/>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C9553FA-2C85-4081-97A0-E3F8D7F18931}"/>
              </a:ext>
            </a:extLst>
          </p:cNvPr>
          <p:cNvGrpSpPr/>
          <p:nvPr/>
        </p:nvGrpSpPr>
        <p:grpSpPr>
          <a:xfrm>
            <a:off x="4272762" y="3929463"/>
            <a:ext cx="2029081" cy="2370860"/>
            <a:chOff x="4227975" y="3987459"/>
            <a:chExt cx="2029081" cy="2370860"/>
          </a:xfrm>
        </p:grpSpPr>
        <p:sp>
          <p:nvSpPr>
            <p:cNvPr id="42" name="Rectangle: Rounded Corners 41">
              <a:extLst>
                <a:ext uri="{FF2B5EF4-FFF2-40B4-BE49-F238E27FC236}">
                  <a16:creationId xmlns:a16="http://schemas.microsoft.com/office/drawing/2014/main" id="{791AE86C-A4EB-45E1-8BD0-A725ED970D57}"/>
                </a:ext>
              </a:extLst>
            </p:cNvPr>
            <p:cNvSpPr>
              <a:spLocks noChangeAspect="1"/>
            </p:cNvSpPr>
            <p:nvPr/>
          </p:nvSpPr>
          <p:spPr>
            <a:xfrm>
              <a:off x="4251276" y="4390222"/>
              <a:ext cx="2005780" cy="1968097"/>
            </a:xfrm>
            <a:prstGeom prst="roundRect">
              <a:avLst/>
            </a:prstGeom>
            <a:noFill/>
            <a:ln w="38100">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D351A83B-34DC-4E06-94EA-0CEE5FE61376}"/>
                </a:ext>
              </a:extLst>
            </p:cNvPr>
            <p:cNvSpPr txBox="1"/>
            <p:nvPr/>
          </p:nvSpPr>
          <p:spPr>
            <a:xfrm>
              <a:off x="4227975" y="4689530"/>
              <a:ext cx="2005779" cy="1200329"/>
            </a:xfrm>
            <a:prstGeom prst="rect">
              <a:avLst/>
            </a:prstGeom>
            <a:noFill/>
          </p:spPr>
          <p:txBody>
            <a:bodyPr wrap="square">
              <a:spAutoFit/>
            </a:bodyPr>
            <a:lstStyle/>
            <a:p>
              <a:pPr algn="ctr"/>
              <a:r>
                <a:rPr lang="en-GB"/>
                <a:t>share in “real time” and take “first time righ” decisions</a:t>
              </a:r>
            </a:p>
          </p:txBody>
        </p:sp>
        <p:cxnSp>
          <p:nvCxnSpPr>
            <p:cNvPr id="59" name="Straight Connector 58">
              <a:extLst>
                <a:ext uri="{FF2B5EF4-FFF2-40B4-BE49-F238E27FC236}">
                  <a16:creationId xmlns:a16="http://schemas.microsoft.com/office/drawing/2014/main" id="{A9AB1BF3-EA8F-49D2-9F52-29F18350A040}"/>
                </a:ext>
              </a:extLst>
            </p:cNvPr>
            <p:cNvCxnSpPr>
              <a:cxnSpLocks/>
            </p:cNvCxnSpPr>
            <p:nvPr/>
          </p:nvCxnSpPr>
          <p:spPr>
            <a:xfrm flipH="1">
              <a:off x="5246029" y="3987459"/>
              <a:ext cx="1" cy="378258"/>
            </a:xfrm>
            <a:prstGeom prst="line">
              <a:avLst/>
            </a:prstGeom>
            <a:ln w="31750" cap="rnd">
              <a:solidFill>
                <a:srgbClr val="002B8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82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a:noFill/>
        </p:spPr>
        <p:txBody>
          <a:bodyPr>
            <a:normAutofit/>
          </a:bodyPr>
          <a:lstStyle/>
          <a:p>
            <a:r>
              <a:rPr lang="en-GB"/>
              <a:t>Challenges</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Autofit/>
          </a:bodyPr>
          <a:lstStyle/>
          <a:p>
            <a:r>
              <a:rPr lang="en-GB" dirty="0"/>
              <a:t>state reforms and </a:t>
            </a:r>
            <a:r>
              <a:rPr lang="en-GB" b="1" dirty="0"/>
              <a:t>decentralisation of policy decisions  </a:t>
            </a:r>
          </a:p>
          <a:p>
            <a:pPr lvl="1"/>
            <a:r>
              <a:rPr lang="en-GB" dirty="0"/>
              <a:t>integrated service delivery with minimal administrative burden   </a:t>
            </a:r>
          </a:p>
          <a:p>
            <a:pPr lvl="1"/>
            <a:r>
              <a:rPr lang="en-GB" dirty="0"/>
              <a:t>should not increase overall implementation costs  </a:t>
            </a:r>
          </a:p>
          <a:p>
            <a:r>
              <a:rPr lang="en-GB" dirty="0"/>
              <a:t>suggestions</a:t>
            </a:r>
          </a:p>
          <a:p>
            <a:pPr lvl="1"/>
            <a:r>
              <a:rPr lang="en-GB" dirty="0"/>
              <a:t>avoid overlapping or uncoordinated decision-making </a:t>
            </a:r>
            <a:r>
              <a:rPr lang="en-GB" dirty="0">
                <a:sym typeface="Wingdings" panose="05000000000000000000" pitchFamily="2" charset="2"/>
              </a:rPr>
              <a:t></a:t>
            </a:r>
            <a:r>
              <a:rPr lang="en-GB" dirty="0"/>
              <a:t> </a:t>
            </a:r>
            <a:r>
              <a:rPr lang="en-GB" b="1" dirty="0"/>
              <a:t>transparency</a:t>
            </a:r>
          </a:p>
          <a:p>
            <a:pPr lvl="1"/>
            <a:r>
              <a:rPr lang="en-GB" dirty="0"/>
              <a:t>well-considered organisation of implementation and its management</a:t>
            </a:r>
          </a:p>
          <a:p>
            <a:pPr lvl="2"/>
            <a:r>
              <a:rPr lang="en-GB" dirty="0"/>
              <a:t>agreements between the different policy levels on data needs</a:t>
            </a:r>
          </a:p>
          <a:p>
            <a:pPr lvl="2"/>
            <a:r>
              <a:rPr lang="en-GB" dirty="0"/>
              <a:t>managing the number of implementing bodies</a:t>
            </a:r>
          </a:p>
          <a:p>
            <a:pPr lvl="2"/>
            <a:r>
              <a:rPr lang="en-GB" dirty="0"/>
              <a:t>service integration</a:t>
            </a:r>
          </a:p>
          <a:p>
            <a:pPr lvl="2"/>
            <a:r>
              <a:rPr lang="en-GB" dirty="0"/>
              <a:t>common legislation on information management and information security</a:t>
            </a:r>
          </a:p>
          <a:p>
            <a:pPr lvl="2"/>
            <a:r>
              <a:rPr lang="en-GB" b="1" dirty="0"/>
              <a:t>cooperation agreements</a:t>
            </a:r>
          </a:p>
        </p:txBody>
      </p:sp>
    </p:spTree>
    <p:extLst>
      <p:ext uri="{BB962C8B-B14F-4D97-AF65-F5344CB8AC3E}">
        <p14:creationId xmlns:p14="http://schemas.microsoft.com/office/powerpoint/2010/main" val="194883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259C-D267-48DD-8812-85439B588C5B}"/>
              </a:ext>
            </a:extLst>
          </p:cNvPr>
          <p:cNvSpPr>
            <a:spLocks noGrp="1"/>
          </p:cNvSpPr>
          <p:nvPr>
            <p:ph type="title"/>
          </p:nvPr>
        </p:nvSpPr>
        <p:spPr/>
        <p:txBody>
          <a:bodyPr/>
          <a:lstStyle/>
          <a:p>
            <a:r>
              <a:rPr lang="en-GB"/>
              <a:t>Challenges</a:t>
            </a:r>
          </a:p>
        </p:txBody>
      </p:sp>
      <p:sp>
        <p:nvSpPr>
          <p:cNvPr id="3" name="Content Placeholder 2">
            <a:extLst>
              <a:ext uri="{FF2B5EF4-FFF2-40B4-BE49-F238E27FC236}">
                <a16:creationId xmlns:a16="http://schemas.microsoft.com/office/drawing/2014/main" id="{97369C48-38D2-4D88-8033-F3FE363BCD58}"/>
              </a:ext>
            </a:extLst>
          </p:cNvPr>
          <p:cNvSpPr>
            <a:spLocks noGrp="1"/>
          </p:cNvSpPr>
          <p:nvPr>
            <p:ph idx="1"/>
          </p:nvPr>
        </p:nvSpPr>
        <p:spPr/>
        <p:txBody>
          <a:bodyPr>
            <a:normAutofit/>
          </a:bodyPr>
          <a:lstStyle/>
          <a:p>
            <a:r>
              <a:rPr lang="en-GB" b="1" dirty="0">
                <a:latin typeface="+mn-lt"/>
              </a:rPr>
              <a:t>unique data model</a:t>
            </a:r>
            <a:r>
              <a:rPr lang="en-GB" dirty="0">
                <a:latin typeface="+mn-lt"/>
              </a:rPr>
              <a:t> and central data layer</a:t>
            </a:r>
          </a:p>
          <a:p>
            <a:pPr lvl="1"/>
            <a:r>
              <a:rPr lang="en-GB" dirty="0"/>
              <a:t>the CBSS contributes to an uniform concept of income (available resources)</a:t>
            </a:r>
          </a:p>
          <a:p>
            <a:pPr lvl="2"/>
            <a:r>
              <a:rPr lang="en-GB" sz="1800" dirty="0"/>
              <a:t>income from employment (employee, civil servant, self-employed)</a:t>
            </a:r>
          </a:p>
          <a:p>
            <a:pPr lvl="2"/>
            <a:r>
              <a:rPr lang="en-GB" sz="1800" dirty="0"/>
              <a:t>social insurance</a:t>
            </a:r>
          </a:p>
          <a:p>
            <a:pPr lvl="2"/>
            <a:r>
              <a:rPr lang="en-GB" sz="1800" dirty="0"/>
              <a:t>welfare</a:t>
            </a:r>
          </a:p>
          <a:p>
            <a:pPr lvl="2"/>
            <a:r>
              <a:rPr lang="en-GB" sz="1800" dirty="0"/>
              <a:t>heritage</a:t>
            </a:r>
          </a:p>
          <a:p>
            <a:pPr lvl="1"/>
            <a:r>
              <a:rPr lang="en-GB" dirty="0"/>
              <a:t>aligning operational concept with statistical concept</a:t>
            </a:r>
          </a:p>
          <a:p>
            <a:pPr lvl="1"/>
            <a:r>
              <a:rPr lang="en-GB" dirty="0"/>
              <a:t>as actual as possible  </a:t>
            </a:r>
          </a:p>
          <a:p>
            <a:r>
              <a:rPr lang="en-GB" b="1" dirty="0"/>
              <a:t>future-proof enterprise architecture</a:t>
            </a:r>
            <a:r>
              <a:rPr lang="en-GB" dirty="0"/>
              <a:t> for social security</a:t>
            </a:r>
          </a:p>
          <a:p>
            <a:pPr lvl="1"/>
            <a:r>
              <a:rPr lang="en-GB" dirty="0"/>
              <a:t>transition to API economy</a:t>
            </a:r>
          </a:p>
          <a:p>
            <a:pPr lvl="1"/>
            <a:r>
              <a:rPr lang="en-GB" dirty="0"/>
              <a:t>transition to </a:t>
            </a:r>
            <a:r>
              <a:rPr lang="en-GB" dirty="0">
                <a:hlinkClick r:id="rId3"/>
              </a:rPr>
              <a:t>Event Driven Architecture</a:t>
            </a:r>
            <a:r>
              <a:rPr lang="en-GB" dirty="0"/>
              <a:t> (EDA)</a:t>
            </a:r>
          </a:p>
          <a:p>
            <a:endParaRPr lang="en-BE" dirty="0"/>
          </a:p>
        </p:txBody>
      </p:sp>
    </p:spTree>
    <p:extLst>
      <p:ext uri="{BB962C8B-B14F-4D97-AF65-F5344CB8AC3E}">
        <p14:creationId xmlns:p14="http://schemas.microsoft.com/office/powerpoint/2010/main" val="1905313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9DD6-875D-430B-9EA7-DEE9AF838704}"/>
              </a:ext>
            </a:extLst>
          </p:cNvPr>
          <p:cNvSpPr>
            <a:spLocks noGrp="1"/>
          </p:cNvSpPr>
          <p:nvPr>
            <p:ph type="title"/>
          </p:nvPr>
        </p:nvSpPr>
        <p:spPr>
          <a:xfrm>
            <a:off x="838199" y="257545"/>
            <a:ext cx="11240912" cy="1325563"/>
          </a:xfrm>
          <a:noFill/>
        </p:spPr>
        <p:txBody>
          <a:bodyPr/>
          <a:lstStyle/>
          <a:p>
            <a:r>
              <a:rPr lang="en-GB"/>
              <a:t>API Economy - CBSS &amp; Social Security API Gateway Platform</a:t>
            </a:r>
          </a:p>
        </p:txBody>
      </p:sp>
      <p:grpSp>
        <p:nvGrpSpPr>
          <p:cNvPr id="4" name="Group 3">
            <a:extLst>
              <a:ext uri="{FF2B5EF4-FFF2-40B4-BE49-F238E27FC236}">
                <a16:creationId xmlns:a16="http://schemas.microsoft.com/office/drawing/2014/main" id="{FE84A063-C0CE-4486-870E-23EB1C4748A5}"/>
              </a:ext>
            </a:extLst>
          </p:cNvPr>
          <p:cNvGrpSpPr/>
          <p:nvPr/>
        </p:nvGrpSpPr>
        <p:grpSpPr>
          <a:xfrm>
            <a:off x="1928904" y="1200449"/>
            <a:ext cx="8510495" cy="5247601"/>
            <a:chOff x="1928905" y="1352854"/>
            <a:chExt cx="8110446" cy="4673056"/>
          </a:xfrm>
        </p:grpSpPr>
        <p:sp>
          <p:nvSpPr>
            <p:cNvPr id="5" name="Rechthoek 3">
              <a:extLst>
                <a:ext uri="{FF2B5EF4-FFF2-40B4-BE49-F238E27FC236}">
                  <a16:creationId xmlns:a16="http://schemas.microsoft.com/office/drawing/2014/main" id="{4576878F-C7BD-4959-8334-C565EABFEADD}"/>
                </a:ext>
              </a:extLst>
            </p:cNvPr>
            <p:cNvSpPr/>
            <p:nvPr/>
          </p:nvSpPr>
          <p:spPr>
            <a:xfrm>
              <a:off x="1928906" y="2908527"/>
              <a:ext cx="8110445" cy="3117383"/>
            </a:xfrm>
            <a:prstGeom prst="rect">
              <a:avLst/>
            </a:prstGeom>
            <a:solidFill>
              <a:schemeClr val="bg1"/>
            </a:solidFill>
            <a:ln w="222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7CE8BC6-52ED-4321-A7C4-E421014254E7}"/>
                </a:ext>
              </a:extLst>
            </p:cNvPr>
            <p:cNvSpPr/>
            <p:nvPr/>
          </p:nvSpPr>
          <p:spPr>
            <a:xfrm>
              <a:off x="2044690" y="2985266"/>
              <a:ext cx="953395" cy="223952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hoek 12">
              <a:extLst>
                <a:ext uri="{FF2B5EF4-FFF2-40B4-BE49-F238E27FC236}">
                  <a16:creationId xmlns:a16="http://schemas.microsoft.com/office/drawing/2014/main" id="{DB6E9773-F2C9-45FD-A70C-86970C3D3F2F}"/>
                </a:ext>
              </a:extLst>
            </p:cNvPr>
            <p:cNvSpPr/>
            <p:nvPr/>
          </p:nvSpPr>
          <p:spPr>
            <a:xfrm>
              <a:off x="2082871" y="5456170"/>
              <a:ext cx="981818"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solidFill>
                    <a:prstClr val="white"/>
                  </a:solidFill>
                  <a:effectLst/>
                  <a:uLnTx/>
                  <a:uFillTx/>
                  <a:latin typeface="Calibri" panose="020F0502020204030204"/>
                  <a:ea typeface="+mn-ea"/>
                  <a:cs typeface="+mn-cs"/>
                </a:rPr>
                <a:t>PORTAL</a:t>
              </a:r>
            </a:p>
          </p:txBody>
        </p:sp>
        <p:sp>
          <p:nvSpPr>
            <p:cNvPr id="8" name="Rechthoek 15">
              <a:extLst>
                <a:ext uri="{FF2B5EF4-FFF2-40B4-BE49-F238E27FC236}">
                  <a16:creationId xmlns:a16="http://schemas.microsoft.com/office/drawing/2014/main" id="{3F7E283F-4F1C-48B0-B69E-0E595994DB53}"/>
                </a:ext>
              </a:extLst>
            </p:cNvPr>
            <p:cNvSpPr/>
            <p:nvPr/>
          </p:nvSpPr>
          <p:spPr>
            <a:xfrm>
              <a:off x="2094352" y="3172692"/>
              <a:ext cx="845763" cy="1292200"/>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in the bodies</a:t>
              </a:r>
            </a:p>
          </p:txBody>
        </p:sp>
        <p:sp>
          <p:nvSpPr>
            <p:cNvPr id="9" name="Rechthoek 16">
              <a:extLst>
                <a:ext uri="{FF2B5EF4-FFF2-40B4-BE49-F238E27FC236}">
                  <a16:creationId xmlns:a16="http://schemas.microsoft.com/office/drawing/2014/main" id="{D5E0646B-1747-4C88-ADE4-A86C90B8FBDC}"/>
                </a:ext>
              </a:extLst>
            </p:cNvPr>
            <p:cNvSpPr/>
            <p:nvPr/>
          </p:nvSpPr>
          <p:spPr>
            <a:xfrm>
              <a:off x="8887785" y="3189964"/>
              <a:ext cx="977398" cy="130263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for third party (consent, authorisation)</a:t>
              </a:r>
            </a:p>
          </p:txBody>
        </p:sp>
        <p:sp>
          <p:nvSpPr>
            <p:cNvPr id="10" name="Rechthoek 17">
              <a:extLst>
                <a:ext uri="{FF2B5EF4-FFF2-40B4-BE49-F238E27FC236}">
                  <a16:creationId xmlns:a16="http://schemas.microsoft.com/office/drawing/2014/main" id="{9BA3FB6C-DA0D-436A-B949-1271977D4EF6}"/>
                </a:ext>
              </a:extLst>
            </p:cNvPr>
            <p:cNvSpPr/>
            <p:nvPr/>
          </p:nvSpPr>
          <p:spPr>
            <a:xfrm>
              <a:off x="7657065" y="3189964"/>
              <a:ext cx="1055812" cy="1304345"/>
            </a:xfrm>
            <a:prstGeom prst="rect">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for third party (relation, authorisation)</a:t>
              </a:r>
            </a:p>
          </p:txBody>
        </p:sp>
        <p:sp>
          <p:nvSpPr>
            <p:cNvPr id="11" name="Rechthoek 18">
              <a:extLst>
                <a:ext uri="{FF2B5EF4-FFF2-40B4-BE49-F238E27FC236}">
                  <a16:creationId xmlns:a16="http://schemas.microsoft.com/office/drawing/2014/main" id="{8AC225A8-A9CF-4814-8C76-05AAD3113850}"/>
                </a:ext>
              </a:extLst>
            </p:cNvPr>
            <p:cNvSpPr/>
            <p:nvPr/>
          </p:nvSpPr>
          <p:spPr>
            <a:xfrm>
              <a:off x="4489799" y="3189964"/>
              <a:ext cx="821531" cy="1296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prstClr val="white"/>
                  </a:solidFill>
                  <a:effectLst/>
                  <a:uLnTx/>
                  <a:uFillTx/>
                  <a:latin typeface="Calibri" panose="020F0502020204030204"/>
                  <a:ea typeface="+mn-ea"/>
                  <a:cs typeface="+mn-cs"/>
                </a:rPr>
                <a:t>API for the PISS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dirty="0">
                  <a:ln>
                    <a:noFill/>
                  </a:ln>
                  <a:solidFill>
                    <a:prstClr val="white"/>
                  </a:solidFill>
                  <a:effectLst/>
                  <a:uLnTx/>
                  <a:uFillTx/>
                  <a:latin typeface="Calibri" panose="020F0502020204030204"/>
                  <a:ea typeface="+mn-ea"/>
                  <a:cs typeface="+mn-cs"/>
                </a:rPr>
                <a:t>(Via CBSS)</a:t>
              </a:r>
            </a:p>
          </p:txBody>
        </p:sp>
        <p:sp>
          <p:nvSpPr>
            <p:cNvPr id="12" name="Rechthoek 19">
              <a:extLst>
                <a:ext uri="{FF2B5EF4-FFF2-40B4-BE49-F238E27FC236}">
                  <a16:creationId xmlns:a16="http://schemas.microsoft.com/office/drawing/2014/main" id="{5DFCC2BA-1195-4EB1-8BF4-F8EEF4A4D1A1}"/>
                </a:ext>
              </a:extLst>
            </p:cNvPr>
            <p:cNvSpPr/>
            <p:nvPr/>
          </p:nvSpPr>
          <p:spPr>
            <a:xfrm>
              <a:off x="6544174" y="3189964"/>
              <a:ext cx="943760" cy="12774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for the public bodies (no CBSS)</a:t>
              </a:r>
            </a:p>
          </p:txBody>
        </p:sp>
        <p:sp>
          <p:nvSpPr>
            <p:cNvPr id="13" name="Rechthoek 20">
              <a:extLst>
                <a:ext uri="{FF2B5EF4-FFF2-40B4-BE49-F238E27FC236}">
                  <a16:creationId xmlns:a16="http://schemas.microsoft.com/office/drawing/2014/main" id="{50108A5A-E9CD-4450-91E3-EB1121305F7C}"/>
                </a:ext>
              </a:extLst>
            </p:cNvPr>
            <p:cNvSpPr/>
            <p:nvPr/>
          </p:nvSpPr>
          <p:spPr>
            <a:xfrm>
              <a:off x="3218654" y="5347119"/>
              <a:ext cx="4885497" cy="67879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solidFill>
                    <a:prstClr val="white"/>
                  </a:solidFill>
                  <a:effectLst/>
                  <a:uLnTx/>
                  <a:uFillTx/>
                  <a:latin typeface="Calibri" panose="020F0502020204030204"/>
                  <a:ea typeface="+mn-ea"/>
                  <a:cs typeface="+mn-cs"/>
                </a:rPr>
                <a:t>AUTHORISATION</a:t>
              </a:r>
              <a:r>
                <a:rPr kumimoji="0" lang="en-GB" sz="1800" b="0" i="0" u="none" strike="noStrike" cap="none" normalizeH="0" baseline="0" noProof="0">
                  <a:ln>
                    <a:noFill/>
                  </a:ln>
                  <a:solidFill>
                    <a:prstClr val="white"/>
                  </a:solidFill>
                  <a:effectLst/>
                  <a:uLnTx/>
                  <a:uFillTx/>
                  <a:latin typeface="Calibri" panose="020F0502020204030204"/>
                  <a:ea typeface="+mn-ea"/>
                  <a:cs typeface="+mn-cs"/>
                </a:rPr>
                <a:t> </a:t>
              </a:r>
              <a:r>
                <a:rPr kumimoji="0" lang="en-GB" sz="1600" b="0" i="0" u="none" strike="noStrike" cap="none" normalizeH="0" baseline="0" noProof="0">
                  <a:ln>
                    <a:noFill/>
                  </a:ln>
                  <a:solidFill>
                    <a:prstClr val="white"/>
                  </a:solidFill>
                  <a:effectLst/>
                  <a:uLnTx/>
                  <a:uFillTx/>
                  <a:latin typeface="Calibri" panose="020F0502020204030204"/>
                  <a:ea typeface="+mn-ea"/>
                  <a:cs typeface="+mn-cs"/>
                </a:rPr>
                <a:t>SERVICE &amp; BCSS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cap="none" normalizeH="0" baseline="0" noProof="0">
                  <a:ln>
                    <a:noFill/>
                  </a:ln>
                  <a:solidFill>
                    <a:prstClr val="white"/>
                  </a:solidFill>
                  <a:effectLst/>
                  <a:uLnTx/>
                  <a:uFillTx/>
                  <a:latin typeface="Calibri" panose="020F0502020204030204"/>
                  <a:ea typeface="+mn-ea"/>
                  <a:cs typeface="+mn-cs"/>
                </a:rPr>
                <a:t> </a:t>
              </a:r>
              <a:r>
                <a:rPr kumimoji="0" lang="en-GB" sz="1800" b="0" i="0" u="none" strike="noStrike" cap="none" normalizeH="0" baseline="0" noProof="0">
                  <a:ln>
                    <a:noFill/>
                  </a:ln>
                  <a:solidFill>
                    <a:prstClr val="white"/>
                  </a:solidFill>
                  <a:effectLst/>
                  <a:uLnTx/>
                  <a:uFillTx/>
                  <a:latin typeface="Calibri" panose="020F0502020204030204"/>
                  <a:ea typeface="+mn-ea"/>
                  <a:cs typeface="+mn-cs"/>
                </a:rPr>
                <a:t>(reference directory - authorisation - logging)</a:t>
              </a:r>
            </a:p>
          </p:txBody>
        </p:sp>
        <p:pic>
          <p:nvPicPr>
            <p:cNvPr id="14" name="Afbeelding 24" descr="Afbeelding met logo, Lettertype, symbool, Graphics&#10;&#10;Automatisch gegenereerde beschrijving">
              <a:extLst>
                <a:ext uri="{FF2B5EF4-FFF2-40B4-BE49-F238E27FC236}">
                  <a16:creationId xmlns:a16="http://schemas.microsoft.com/office/drawing/2014/main" id="{9716A294-035B-4944-B4E2-E7D2848B5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6888" y="4506855"/>
              <a:ext cx="616706" cy="616706"/>
            </a:xfrm>
            <a:prstGeom prst="rect">
              <a:avLst/>
            </a:prstGeom>
          </p:spPr>
        </p:pic>
        <p:pic>
          <p:nvPicPr>
            <p:cNvPr id="15" name="Afbeelding 28" descr="Afbeelding met cirkel, logo, Graphics, Lettertype&#10;&#10;Automatisch gegenereerde beschrijving">
              <a:extLst>
                <a:ext uri="{FF2B5EF4-FFF2-40B4-BE49-F238E27FC236}">
                  <a16:creationId xmlns:a16="http://schemas.microsoft.com/office/drawing/2014/main" id="{4B197038-0206-4325-BBF9-6384D5EFF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147" y="4580269"/>
              <a:ext cx="526016" cy="526016"/>
            </a:xfrm>
            <a:prstGeom prst="rect">
              <a:avLst/>
            </a:prstGeom>
          </p:spPr>
        </p:pic>
        <p:pic>
          <p:nvPicPr>
            <p:cNvPr id="16" name="Afbeelding 30" descr="Afbeelding met Graphics, Lettertype, logo, grafische vormgeving&#10;&#10;Automatisch gegenereerde beschrijving">
              <a:extLst>
                <a:ext uri="{FF2B5EF4-FFF2-40B4-BE49-F238E27FC236}">
                  <a16:creationId xmlns:a16="http://schemas.microsoft.com/office/drawing/2014/main" id="{8E649B0F-1120-4DA4-A124-812E6F3C7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924" y="4596159"/>
              <a:ext cx="547605" cy="494237"/>
            </a:xfrm>
            <a:prstGeom prst="rect">
              <a:avLst/>
            </a:prstGeom>
          </p:spPr>
        </p:pic>
        <p:pic>
          <p:nvPicPr>
            <p:cNvPr id="17" name="Afbeelding 1024" descr="Afbeelding met Lettertype, Graphics, logo, ontwerp&#10;&#10;Automatisch gegenereerde beschrijving">
              <a:extLst>
                <a:ext uri="{FF2B5EF4-FFF2-40B4-BE49-F238E27FC236}">
                  <a16:creationId xmlns:a16="http://schemas.microsoft.com/office/drawing/2014/main" id="{740FEA18-1D46-42AE-BF39-9F93653C7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340" y="4554167"/>
              <a:ext cx="589435" cy="513445"/>
            </a:xfrm>
            <a:prstGeom prst="rect">
              <a:avLst/>
            </a:prstGeom>
          </p:spPr>
        </p:pic>
        <p:sp>
          <p:nvSpPr>
            <p:cNvPr id="18" name="Tekstvak 1026">
              <a:extLst>
                <a:ext uri="{FF2B5EF4-FFF2-40B4-BE49-F238E27FC236}">
                  <a16:creationId xmlns:a16="http://schemas.microsoft.com/office/drawing/2014/main" id="{1E706EBB-4731-47F6-971E-9F9073EF34CE}"/>
                </a:ext>
              </a:extLst>
            </p:cNvPr>
            <p:cNvSpPr txBox="1"/>
            <p:nvPr/>
          </p:nvSpPr>
          <p:spPr>
            <a:xfrm>
              <a:off x="6595063" y="4075182"/>
              <a:ext cx="1028700" cy="37000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cap="none" normalizeH="0" baseline="0" noProof="0">
                  <a:ln>
                    <a:noFill/>
                  </a:ln>
                  <a:solidFill>
                    <a:prstClr val="white"/>
                  </a:solidFill>
                  <a:effectLst/>
                  <a:uLnTx/>
                  <a:uFillTx/>
                  <a:latin typeface="Calibri" panose="020F0502020204030204"/>
                  <a:ea typeface="+mn-ea"/>
                  <a:cs typeface="+mn-cs"/>
                </a:rPr>
                <a:t>eBOX</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cap="none" normalizeH="0" baseline="0" noProof="0">
                  <a:ln>
                    <a:noFill/>
                  </a:ln>
                  <a:solidFill>
                    <a:prstClr val="white"/>
                  </a:solidFill>
                  <a:effectLst/>
                  <a:uLnTx/>
                  <a:uFillTx/>
                  <a:latin typeface="Calibri" panose="020F0502020204030204"/>
                  <a:ea typeface="+mn-ea"/>
                  <a:cs typeface="+mn-cs"/>
                </a:rPr>
                <a:t>Wallet …</a:t>
              </a:r>
            </a:p>
          </p:txBody>
        </p:sp>
        <p:pic>
          <p:nvPicPr>
            <p:cNvPr id="19" name="Afbeelding 1028" descr="Afbeelding met Graphics, grafische vormgeving, cirkel, Kleurrijkheid&#10;&#10;Automatisch gegenereerde beschrijving">
              <a:extLst>
                <a:ext uri="{FF2B5EF4-FFF2-40B4-BE49-F238E27FC236}">
                  <a16:creationId xmlns:a16="http://schemas.microsoft.com/office/drawing/2014/main" id="{25E8E65E-9D68-40F4-9B5F-9C1BDCED6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238" y="4554166"/>
              <a:ext cx="588324" cy="578926"/>
            </a:xfrm>
            <a:prstGeom prst="rect">
              <a:avLst/>
            </a:prstGeom>
          </p:spPr>
        </p:pic>
        <p:grpSp>
          <p:nvGrpSpPr>
            <p:cNvPr id="20" name="Group 19">
              <a:extLst>
                <a:ext uri="{FF2B5EF4-FFF2-40B4-BE49-F238E27FC236}">
                  <a16:creationId xmlns:a16="http://schemas.microsoft.com/office/drawing/2014/main" id="{C8AC69B1-BDA1-4BFF-9033-7861C5B26D49}"/>
                </a:ext>
              </a:extLst>
            </p:cNvPr>
            <p:cNvGrpSpPr/>
            <p:nvPr/>
          </p:nvGrpSpPr>
          <p:grpSpPr>
            <a:xfrm>
              <a:off x="3913899" y="1352854"/>
              <a:ext cx="4063060" cy="1543780"/>
              <a:chOff x="768926" y="1393015"/>
              <a:chExt cx="4063060" cy="1543780"/>
            </a:xfrm>
          </p:grpSpPr>
          <p:sp>
            <p:nvSpPr>
              <p:cNvPr id="32" name="Ovaal 4">
                <a:extLst>
                  <a:ext uri="{FF2B5EF4-FFF2-40B4-BE49-F238E27FC236}">
                    <a16:creationId xmlns:a16="http://schemas.microsoft.com/office/drawing/2014/main" id="{538AC311-194A-4A64-973F-431138483C7F}"/>
                  </a:ext>
                </a:extLst>
              </p:cNvPr>
              <p:cNvSpPr/>
              <p:nvPr/>
            </p:nvSpPr>
            <p:spPr>
              <a:xfrm>
                <a:off x="768926" y="1393015"/>
                <a:ext cx="2377663" cy="1130991"/>
              </a:xfrm>
              <a:prstGeom prst="ellipse">
                <a:avLst/>
              </a:prstGeom>
              <a:noFill/>
              <a:ln w="28575">
                <a:solidFill>
                  <a:srgbClr val="E25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al 6">
                <a:extLst>
                  <a:ext uri="{FF2B5EF4-FFF2-40B4-BE49-F238E27FC236}">
                    <a16:creationId xmlns:a16="http://schemas.microsoft.com/office/drawing/2014/main" id="{2E6D04CC-4408-4AD5-A272-E41739D07423}"/>
                  </a:ext>
                </a:extLst>
              </p:cNvPr>
              <p:cNvSpPr/>
              <p:nvPr/>
            </p:nvSpPr>
            <p:spPr>
              <a:xfrm>
                <a:off x="2276633" y="1396245"/>
                <a:ext cx="2463251" cy="1130991"/>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kstvak 7">
                <a:extLst>
                  <a:ext uri="{FF2B5EF4-FFF2-40B4-BE49-F238E27FC236}">
                    <a16:creationId xmlns:a16="http://schemas.microsoft.com/office/drawing/2014/main" id="{2074E3CB-7DD0-44B1-9804-A299DB24C01D}"/>
                  </a:ext>
                </a:extLst>
              </p:cNvPr>
              <p:cNvSpPr txBox="1"/>
              <p:nvPr/>
            </p:nvSpPr>
            <p:spPr>
              <a:xfrm>
                <a:off x="1076008" y="1780765"/>
                <a:ext cx="1391831" cy="301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E2543C"/>
                    </a:solidFill>
                    <a:effectLst/>
                    <a:uLnTx/>
                    <a:uFillTx/>
                    <a:latin typeface="Calibri" panose="020F0502020204030204"/>
                    <a:ea typeface="+mn-ea"/>
                    <a:cs typeface="+mn-cs"/>
                  </a:rPr>
                  <a:t>PROVIDERS</a:t>
                </a:r>
              </a:p>
            </p:txBody>
          </p:sp>
          <p:sp>
            <p:nvSpPr>
              <p:cNvPr id="35" name="Tekstvak 8">
                <a:extLst>
                  <a:ext uri="{FF2B5EF4-FFF2-40B4-BE49-F238E27FC236}">
                    <a16:creationId xmlns:a16="http://schemas.microsoft.com/office/drawing/2014/main" id="{0D502AD2-94AE-4165-8561-4C3EC5E062FD}"/>
                  </a:ext>
                </a:extLst>
              </p:cNvPr>
              <p:cNvSpPr txBox="1"/>
              <p:nvPr/>
            </p:nvSpPr>
            <p:spPr>
              <a:xfrm>
                <a:off x="3295697" y="1780764"/>
                <a:ext cx="1536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5B9BD5"/>
                    </a:solidFill>
                    <a:effectLst/>
                    <a:uLnTx/>
                    <a:uFillTx/>
                    <a:latin typeface="Calibri" panose="020F0502020204030204"/>
                    <a:ea typeface="+mn-ea"/>
                    <a:cs typeface="+mn-cs"/>
                  </a:rPr>
                  <a:t>CONSUMERS</a:t>
                </a:r>
              </a:p>
            </p:txBody>
          </p:sp>
          <p:sp>
            <p:nvSpPr>
              <p:cNvPr id="36" name="Pijl: omlaag 9">
                <a:extLst>
                  <a:ext uri="{FF2B5EF4-FFF2-40B4-BE49-F238E27FC236}">
                    <a16:creationId xmlns:a16="http://schemas.microsoft.com/office/drawing/2014/main" id="{E0844040-F870-4952-AEAF-30B9B31A3853}"/>
                  </a:ext>
                </a:extLst>
              </p:cNvPr>
              <p:cNvSpPr/>
              <p:nvPr/>
            </p:nvSpPr>
            <p:spPr>
              <a:xfrm>
                <a:off x="1841896" y="2373308"/>
                <a:ext cx="231722" cy="563487"/>
              </a:xfrm>
              <a:prstGeom prst="downArrow">
                <a:avLst/>
              </a:prstGeom>
              <a:solidFill>
                <a:srgbClr val="FD7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ijl: omlaag 11">
                <a:extLst>
                  <a:ext uri="{FF2B5EF4-FFF2-40B4-BE49-F238E27FC236}">
                    <a16:creationId xmlns:a16="http://schemas.microsoft.com/office/drawing/2014/main" id="{E7CA774A-CF0F-4B37-89CD-0BBF7AC39970}"/>
                  </a:ext>
                </a:extLst>
              </p:cNvPr>
              <p:cNvSpPr/>
              <p:nvPr/>
            </p:nvSpPr>
            <p:spPr>
              <a:xfrm rot="10800000">
                <a:off x="3508258" y="2372897"/>
                <a:ext cx="231722" cy="563487"/>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Afbeelding 1029" descr="Afbeelding met Graphics, grafische vormgeving, cirkel, Kleurrijkheid&#10;&#10;Automatisch gegenereerde beschrijving">
                <a:extLst>
                  <a:ext uri="{FF2B5EF4-FFF2-40B4-BE49-F238E27FC236}">
                    <a16:creationId xmlns:a16="http://schemas.microsoft.com/office/drawing/2014/main" id="{0BFF6327-2332-4D3C-9834-FE1C2444F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740" y="1738593"/>
                <a:ext cx="547605" cy="538857"/>
              </a:xfrm>
              <a:prstGeom prst="rect">
                <a:avLst/>
              </a:prstGeom>
            </p:spPr>
          </p:pic>
        </p:grpSp>
        <p:sp>
          <p:nvSpPr>
            <p:cNvPr id="21" name="Rechthoek 14">
              <a:extLst>
                <a:ext uri="{FF2B5EF4-FFF2-40B4-BE49-F238E27FC236}">
                  <a16:creationId xmlns:a16="http://schemas.microsoft.com/office/drawing/2014/main" id="{55595D9D-32B2-46CB-89BD-9BCC421EC327}"/>
                </a:ext>
              </a:extLst>
            </p:cNvPr>
            <p:cNvSpPr/>
            <p:nvPr/>
          </p:nvSpPr>
          <p:spPr>
            <a:xfrm>
              <a:off x="8256494" y="5456169"/>
              <a:ext cx="1630514" cy="4700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cap="none" normalizeH="0" baseline="0" noProof="0">
                  <a:ln>
                    <a:noFill/>
                  </a:ln>
                  <a:solidFill>
                    <a:prstClr val="white"/>
                  </a:solidFill>
                  <a:effectLst/>
                  <a:uLnTx/>
                  <a:uFillTx/>
                  <a:latin typeface="Calibri" panose="020F0502020204030204"/>
                  <a:ea typeface="+mn-ea"/>
                  <a:cs typeface="+mn-cs"/>
                </a:rPr>
                <a:t>SECURITY &amp; COMPLIANCE</a:t>
              </a:r>
            </a:p>
          </p:txBody>
        </p:sp>
        <p:cxnSp>
          <p:nvCxnSpPr>
            <p:cNvPr id="22" name="Rechte verbindingslijn 1032">
              <a:extLst>
                <a:ext uri="{FF2B5EF4-FFF2-40B4-BE49-F238E27FC236}">
                  <a16:creationId xmlns:a16="http://schemas.microsoft.com/office/drawing/2014/main" id="{D95CB937-BBD9-43B6-8D00-496912894453}"/>
                </a:ext>
              </a:extLst>
            </p:cNvPr>
            <p:cNvCxnSpPr>
              <a:cxnSpLocks/>
            </p:cNvCxnSpPr>
            <p:nvPr/>
          </p:nvCxnSpPr>
          <p:spPr>
            <a:xfrm>
              <a:off x="1928905" y="5324550"/>
              <a:ext cx="8110445" cy="0"/>
            </a:xfrm>
            <a:prstGeom prst="line">
              <a:avLst/>
            </a:prstGeom>
            <a:ln w="15875">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23" name="Rechthoek 2">
              <a:extLst>
                <a:ext uri="{FF2B5EF4-FFF2-40B4-BE49-F238E27FC236}">
                  <a16:creationId xmlns:a16="http://schemas.microsoft.com/office/drawing/2014/main" id="{87FF3BB9-D50A-4BEA-90A2-AD398932A1FB}"/>
                </a:ext>
              </a:extLst>
            </p:cNvPr>
            <p:cNvSpPr/>
            <p:nvPr/>
          </p:nvSpPr>
          <p:spPr>
            <a:xfrm>
              <a:off x="5388625" y="3189964"/>
              <a:ext cx="943760" cy="12903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of the CBSS for the SSPI</a:t>
              </a:r>
            </a:p>
          </p:txBody>
        </p:sp>
        <p:sp>
          <p:nvSpPr>
            <p:cNvPr id="24" name="Rechthoek 10">
              <a:extLst>
                <a:ext uri="{FF2B5EF4-FFF2-40B4-BE49-F238E27FC236}">
                  <a16:creationId xmlns:a16="http://schemas.microsoft.com/office/drawing/2014/main" id="{DE153401-3DB7-4896-A09E-2FE3CD234510}"/>
                </a:ext>
              </a:extLst>
            </p:cNvPr>
            <p:cNvSpPr/>
            <p:nvPr/>
          </p:nvSpPr>
          <p:spPr>
            <a:xfrm>
              <a:off x="4422321" y="2984062"/>
              <a:ext cx="1984552" cy="224075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13">
              <a:extLst>
                <a:ext uri="{FF2B5EF4-FFF2-40B4-BE49-F238E27FC236}">
                  <a16:creationId xmlns:a16="http://schemas.microsoft.com/office/drawing/2014/main" id="{28C1A0AE-0E4F-4C2B-9B8E-97542A337E1B}"/>
                </a:ext>
              </a:extLst>
            </p:cNvPr>
            <p:cNvSpPr/>
            <p:nvPr/>
          </p:nvSpPr>
          <p:spPr>
            <a:xfrm>
              <a:off x="6500380" y="2984062"/>
              <a:ext cx="1043042" cy="2240749"/>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hthoek 23">
              <a:extLst>
                <a:ext uri="{FF2B5EF4-FFF2-40B4-BE49-F238E27FC236}">
                  <a16:creationId xmlns:a16="http://schemas.microsoft.com/office/drawing/2014/main" id="{97D117BC-074F-45C3-A615-F817B7916D73}"/>
                </a:ext>
              </a:extLst>
            </p:cNvPr>
            <p:cNvSpPr/>
            <p:nvPr/>
          </p:nvSpPr>
          <p:spPr>
            <a:xfrm>
              <a:off x="7606793" y="2985266"/>
              <a:ext cx="1169928" cy="2239537"/>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hthoek 25">
              <a:extLst>
                <a:ext uri="{FF2B5EF4-FFF2-40B4-BE49-F238E27FC236}">
                  <a16:creationId xmlns:a16="http://schemas.microsoft.com/office/drawing/2014/main" id="{4C5E4490-C8DF-4CEC-80C1-D2499DEF78DA}"/>
                </a:ext>
              </a:extLst>
            </p:cNvPr>
            <p:cNvSpPr/>
            <p:nvPr/>
          </p:nvSpPr>
          <p:spPr>
            <a:xfrm>
              <a:off x="8843326" y="2985266"/>
              <a:ext cx="1071451" cy="2239535"/>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Afbeelding 27" descr="Afbeelding met symbool, lijn, Graphics, Lettertype&#10;&#10;Automatisch gegenereerde beschrijving">
              <a:extLst>
                <a:ext uri="{FF2B5EF4-FFF2-40B4-BE49-F238E27FC236}">
                  <a16:creationId xmlns:a16="http://schemas.microsoft.com/office/drawing/2014/main" id="{60DD4772-104E-4397-98C6-855ED705C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1635" y="4535343"/>
              <a:ext cx="535486" cy="589450"/>
            </a:xfrm>
            <a:prstGeom prst="rect">
              <a:avLst/>
            </a:prstGeom>
          </p:spPr>
        </p:pic>
        <p:sp>
          <p:nvSpPr>
            <p:cNvPr id="29" name="Rechthoek 1025">
              <a:extLst>
                <a:ext uri="{FF2B5EF4-FFF2-40B4-BE49-F238E27FC236}">
                  <a16:creationId xmlns:a16="http://schemas.microsoft.com/office/drawing/2014/main" id="{2FFFF20C-F59B-473F-B4AF-EA85B09DC43E}"/>
                </a:ext>
              </a:extLst>
            </p:cNvPr>
            <p:cNvSpPr/>
            <p:nvPr/>
          </p:nvSpPr>
          <p:spPr>
            <a:xfrm>
              <a:off x="3064689" y="2985266"/>
              <a:ext cx="1256674" cy="2239531"/>
            </a:xfrm>
            <a:prstGeom prst="rect">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hthoek 1027">
              <a:extLst>
                <a:ext uri="{FF2B5EF4-FFF2-40B4-BE49-F238E27FC236}">
                  <a16:creationId xmlns:a16="http://schemas.microsoft.com/office/drawing/2014/main" id="{CE645EBE-627C-4CF8-80EA-96DE9D5B69BC}"/>
                </a:ext>
              </a:extLst>
            </p:cNvPr>
            <p:cNvSpPr/>
            <p:nvPr/>
          </p:nvSpPr>
          <p:spPr>
            <a:xfrm>
              <a:off x="3140600" y="3172693"/>
              <a:ext cx="1105818" cy="1292758"/>
            </a:xfrm>
            <a:prstGeom prst="rect">
              <a:avLst/>
            </a:prstGeom>
            <a:solidFill>
              <a:srgbClr val="32C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noProof="0">
                  <a:ln>
                    <a:noFill/>
                  </a:ln>
                  <a:solidFill>
                    <a:prstClr val="white"/>
                  </a:solidFill>
                  <a:effectLst/>
                  <a:uLnTx/>
                  <a:uFillTx/>
                  <a:latin typeface="Calibri" panose="020F0502020204030204"/>
                  <a:ea typeface="+mn-ea"/>
                  <a:cs typeface="+mn-cs"/>
                </a:rPr>
                <a:t>API of the body for BREAK OUT</a:t>
              </a:r>
            </a:p>
          </p:txBody>
        </p:sp>
        <p:pic>
          <p:nvPicPr>
            <p:cNvPr id="31" name="Afbeelding 1030" descr="Afbeelding met Graphics, grafische vormgeving, cirkel, Kleurrijkheid&#10;&#10;Automatisch gegenereerde beschrijving">
              <a:extLst>
                <a:ext uri="{FF2B5EF4-FFF2-40B4-BE49-F238E27FC236}">
                  <a16:creationId xmlns:a16="http://schemas.microsoft.com/office/drawing/2014/main" id="{9B186F26-69C6-4A3C-B901-160AD64681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8029" y="4543365"/>
              <a:ext cx="576518" cy="567308"/>
            </a:xfrm>
            <a:prstGeom prst="rect">
              <a:avLst/>
            </a:prstGeom>
          </p:spPr>
        </p:pic>
      </p:grpSp>
    </p:spTree>
    <p:extLst>
      <p:ext uri="{BB962C8B-B14F-4D97-AF65-F5344CB8AC3E}">
        <p14:creationId xmlns:p14="http://schemas.microsoft.com/office/powerpoint/2010/main" val="936660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931-EFB0-4FD7-A620-9E5F87478B5A}"/>
              </a:ext>
            </a:extLst>
          </p:cNvPr>
          <p:cNvSpPr>
            <a:spLocks noGrp="1"/>
          </p:cNvSpPr>
          <p:nvPr>
            <p:ph type="title"/>
          </p:nvPr>
        </p:nvSpPr>
        <p:spPr/>
        <p:txBody>
          <a:bodyPr/>
          <a:lstStyle/>
          <a:p>
            <a:r>
              <a:rPr lang="en-GB"/>
              <a:t>Event-Driven Architecture (EDA)</a:t>
            </a:r>
          </a:p>
        </p:txBody>
      </p:sp>
      <p:sp>
        <p:nvSpPr>
          <p:cNvPr id="3" name="Content Placeholder 2">
            <a:extLst>
              <a:ext uri="{FF2B5EF4-FFF2-40B4-BE49-F238E27FC236}">
                <a16:creationId xmlns:a16="http://schemas.microsoft.com/office/drawing/2014/main" id="{13B33169-C91C-42DF-ACAF-344D87E5E629}"/>
              </a:ext>
            </a:extLst>
          </p:cNvPr>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Arial"/>
              <a:ea typeface="+mn-ea"/>
              <a:cs typeface="+mn-cs"/>
            </a:endParaRPr>
          </a:p>
          <a:p>
            <a:endParaRPr lang="en-BE" dirty="0"/>
          </a:p>
        </p:txBody>
      </p:sp>
      <p:sp>
        <p:nvSpPr>
          <p:cNvPr id="11" name="Rectangle 10">
            <a:extLst>
              <a:ext uri="{FF2B5EF4-FFF2-40B4-BE49-F238E27FC236}">
                <a16:creationId xmlns:a16="http://schemas.microsoft.com/office/drawing/2014/main" id="{D6577975-A178-4343-8FD0-DF861FA15DAE}"/>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C7A9AD4-C575-4F84-BD51-FF2B3DA8A3AD}"/>
              </a:ext>
            </a:extLst>
          </p:cNvPr>
          <p:cNvSpPr/>
          <p:nvPr/>
        </p:nvSpPr>
        <p:spPr>
          <a:xfrm>
            <a:off x="1406013" y="1718045"/>
            <a:ext cx="9340645" cy="867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Event-Driven Architecture (EDA) is  a strong alternative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Managed File Transfer and file driven exchanges as a legacy of mainframe technology</a:t>
            </a:r>
          </a:p>
        </p:txBody>
      </p:sp>
      <p:sp>
        <p:nvSpPr>
          <p:cNvPr id="13" name="Rectangle: Rounded Corners 12">
            <a:extLst>
              <a:ext uri="{FF2B5EF4-FFF2-40B4-BE49-F238E27FC236}">
                <a16:creationId xmlns:a16="http://schemas.microsoft.com/office/drawing/2014/main" id="{10C9DABD-119F-4478-9300-7E694B90D55D}"/>
              </a:ext>
            </a:extLst>
          </p:cNvPr>
          <p:cNvSpPr/>
          <p:nvPr/>
        </p:nvSpPr>
        <p:spPr>
          <a:xfrm>
            <a:off x="1406012" y="4679950"/>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Event-Driven Architecture (EDA) is an architectural pattern that emphasizes the production, detection, consumption, and reaction to events. In this context, an event is a change in state or a significant occurrence within a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EDA is widely used in various domains, including software systems, microservices, and distributed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C77A4CDC-3A0B-4394-8EE5-A08AF340065F}"/>
              </a:ext>
            </a:extLst>
          </p:cNvPr>
          <p:cNvSpPr/>
          <p:nvPr/>
        </p:nvSpPr>
        <p:spPr>
          <a:xfrm>
            <a:off x="1410932" y="2816733"/>
            <a:ext cx="9340645" cy="1632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Real-Time Updates: Social security systems often involve the processing of various events, such as changes in employment status, updates in personal information, or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prstClr val="black"/>
                </a:solidFill>
                <a:effectLst/>
                <a:uLnTx/>
                <a:uFillTx/>
                <a:latin typeface="Arial"/>
                <a:ea typeface="+mn-ea"/>
                <a:cs typeface="+mn-cs"/>
              </a:rPr>
              <a:t>EDA allows for real-time updates and notifications, ensuring that relevant parties are informed promptly about any changes or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661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5. Europe</a:t>
              </a:r>
            </a:p>
          </p:txBody>
        </p:sp>
      </p:grpSp>
    </p:spTree>
    <p:extLst>
      <p:ext uri="{BB962C8B-B14F-4D97-AF65-F5344CB8AC3E}">
        <p14:creationId xmlns:p14="http://schemas.microsoft.com/office/powerpoint/2010/main" val="414617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0D2C2C-77BF-4FDC-AF96-D5516E6DA043}"/>
              </a:ext>
            </a:extLst>
          </p:cNvPr>
          <p:cNvSpPr/>
          <p:nvPr/>
        </p:nvSpPr>
        <p:spPr>
          <a:xfrm>
            <a:off x="1072444" y="1473200"/>
            <a:ext cx="10047112" cy="512725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ectangle: Rounded Corners 23">
            <a:extLst>
              <a:ext uri="{FF2B5EF4-FFF2-40B4-BE49-F238E27FC236}">
                <a16:creationId xmlns:a16="http://schemas.microsoft.com/office/drawing/2014/main" id="{BF641461-85EF-4CE6-B8D3-035CB37D32B2}"/>
              </a:ext>
            </a:extLst>
          </p:cNvPr>
          <p:cNvSpPr/>
          <p:nvPr/>
        </p:nvSpPr>
        <p:spPr>
          <a:xfrm>
            <a:off x="6345343" y="1840333"/>
            <a:ext cx="3703886" cy="1916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 name="Title 1"/>
          <p:cNvSpPr>
            <a:spLocks noGrp="1"/>
          </p:cNvSpPr>
          <p:nvPr>
            <p:ph type="title"/>
          </p:nvPr>
        </p:nvSpPr>
        <p:spPr/>
        <p:txBody>
          <a:bodyPr/>
          <a:lstStyle/>
          <a:p>
            <a:r>
              <a:rPr lang="en-GB" dirty="0"/>
              <a:t>Stakeholders</a:t>
            </a:r>
          </a:p>
        </p:txBody>
      </p:sp>
      <p:sp>
        <p:nvSpPr>
          <p:cNvPr id="5" name="Content Placeholder 2"/>
          <p:cNvSpPr txBox="1">
            <a:spLocks/>
          </p:cNvSpPr>
          <p:nvPr/>
        </p:nvSpPr>
        <p:spPr>
          <a:xfrm>
            <a:off x="1975105" y="1555384"/>
            <a:ext cx="7818121" cy="4856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40000" indent="-1800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720000" indent="-180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00000" indent="-180000" algn="l" defTabSz="914400" rtl="0" eaLnBrk="1" latinLnBrk="0" hangingPunct="1">
              <a:lnSpc>
                <a:spcPct val="90000"/>
              </a:lnSpc>
              <a:spcBef>
                <a:spcPts val="500"/>
              </a:spcBef>
              <a:buFontTx/>
              <a:buChar char="-"/>
              <a:defRPr sz="1800" kern="1200">
                <a:solidFill>
                  <a:schemeClr val="tx1"/>
                </a:solidFill>
                <a:latin typeface="+mn-lt"/>
                <a:ea typeface="+mn-ea"/>
                <a:cs typeface="+mn-cs"/>
              </a:defRPr>
            </a:lvl4pPr>
            <a:lvl5pPr marL="1152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en-US" dirty="0"/>
          </a:p>
        </p:txBody>
      </p:sp>
      <p:sp>
        <p:nvSpPr>
          <p:cNvPr id="18" name="Rectangle 17"/>
          <p:cNvSpPr/>
          <p:nvPr/>
        </p:nvSpPr>
        <p:spPr>
          <a:xfrm>
            <a:off x="6578084" y="3100622"/>
            <a:ext cx="3329116" cy="830997"/>
          </a:xfrm>
          <a:prstGeom prst="rect">
            <a:avLst/>
          </a:prstGeom>
        </p:spPr>
        <p:txBody>
          <a:bodyPr wrap="none">
            <a:spAutoFit/>
          </a:bodyPr>
          <a:lstStyle/>
          <a:p>
            <a:r>
              <a:rPr lang="en-GB" sz="2400" dirty="0"/>
              <a:t>&gt; 1 million self-employed</a:t>
            </a:r>
            <a:br>
              <a:rPr lang="en-GB" sz="2400" dirty="0"/>
            </a:br>
            <a:r>
              <a:rPr lang="en-GB" sz="2400" dirty="0"/>
              <a:t> </a:t>
            </a:r>
          </a:p>
        </p:txBody>
      </p:sp>
      <p:grpSp>
        <p:nvGrpSpPr>
          <p:cNvPr id="7" name="Group 6">
            <a:extLst>
              <a:ext uri="{FF2B5EF4-FFF2-40B4-BE49-F238E27FC236}">
                <a16:creationId xmlns:a16="http://schemas.microsoft.com/office/drawing/2014/main" id="{36042CC2-88D9-4691-8DBA-CA04A31D8229}"/>
              </a:ext>
            </a:extLst>
          </p:cNvPr>
          <p:cNvGrpSpPr/>
          <p:nvPr/>
        </p:nvGrpSpPr>
        <p:grpSpPr>
          <a:xfrm>
            <a:off x="2175409" y="1840332"/>
            <a:ext cx="3703886" cy="1947427"/>
            <a:chOff x="2224571" y="1840332"/>
            <a:chExt cx="3703886" cy="1947427"/>
          </a:xfrm>
        </p:grpSpPr>
        <p:sp>
          <p:nvSpPr>
            <p:cNvPr id="4" name="Rectangle: Rounded Corners 3">
              <a:extLst>
                <a:ext uri="{FF2B5EF4-FFF2-40B4-BE49-F238E27FC236}">
                  <a16:creationId xmlns:a16="http://schemas.microsoft.com/office/drawing/2014/main" id="{2754046C-2772-48C5-8F16-63B1086D0EAF}"/>
                </a:ext>
              </a:extLst>
            </p:cNvPr>
            <p:cNvSpPr/>
            <p:nvPr/>
          </p:nvSpPr>
          <p:spPr>
            <a:xfrm>
              <a:off x="2224571" y="1840332"/>
              <a:ext cx="3703886" cy="1947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6" name="Group 5">
              <a:extLst>
                <a:ext uri="{FF2B5EF4-FFF2-40B4-BE49-F238E27FC236}">
                  <a16:creationId xmlns:a16="http://schemas.microsoft.com/office/drawing/2014/main" id="{AD834829-9E41-4293-9250-D767BDC6C122}"/>
                </a:ext>
              </a:extLst>
            </p:cNvPr>
            <p:cNvGrpSpPr/>
            <p:nvPr/>
          </p:nvGrpSpPr>
          <p:grpSpPr>
            <a:xfrm>
              <a:off x="2338121" y="1898485"/>
              <a:ext cx="2971454" cy="1663802"/>
              <a:chOff x="2338121" y="1898485"/>
              <a:chExt cx="2971454" cy="1663802"/>
            </a:xfrm>
          </p:grpSpPr>
          <p:sp>
            <p:nvSpPr>
              <p:cNvPr id="11" name="Rectangle 10"/>
              <p:cNvSpPr/>
              <p:nvPr/>
            </p:nvSpPr>
            <p:spPr>
              <a:xfrm>
                <a:off x="2338121" y="3100622"/>
                <a:ext cx="2971454" cy="461665"/>
              </a:xfrm>
              <a:prstGeom prst="rect">
                <a:avLst/>
              </a:prstGeom>
            </p:spPr>
            <p:txBody>
              <a:bodyPr wrap="none">
                <a:spAutoFit/>
              </a:bodyPr>
              <a:lstStyle/>
              <a:p>
                <a:r>
                  <a:rPr lang="en-GB" sz="2400"/>
                  <a:t>&gt; 11.5 million citizens</a:t>
                </a:r>
              </a:p>
            </p:txBody>
          </p:sp>
          <p:pic>
            <p:nvPicPr>
              <p:cNvPr id="23" name="Graphic 22" descr="Universal access with solid fill">
                <a:extLst>
                  <a:ext uri="{FF2B5EF4-FFF2-40B4-BE49-F238E27FC236}">
                    <a16:creationId xmlns:a16="http://schemas.microsoft.com/office/drawing/2014/main" id="{DAF80108-5001-4441-B788-3DCB4EECEF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4425" y="1898485"/>
                <a:ext cx="1361594" cy="1361594"/>
              </a:xfrm>
              <a:prstGeom prst="rect">
                <a:avLst/>
              </a:prstGeom>
            </p:spPr>
          </p:pic>
        </p:grpSp>
      </p:grpSp>
      <p:pic>
        <p:nvPicPr>
          <p:cNvPr id="43" name="Graphic 42" descr="Gavel with solid fill">
            <a:extLst>
              <a:ext uri="{FF2B5EF4-FFF2-40B4-BE49-F238E27FC236}">
                <a16:creationId xmlns:a16="http://schemas.microsoft.com/office/drawing/2014/main" id="{77AAC482-ABF8-454C-8FD9-EC582AF1A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07118" y="2122082"/>
            <a:ext cx="914400" cy="914400"/>
          </a:xfrm>
          <a:prstGeom prst="rect">
            <a:avLst/>
          </a:prstGeom>
        </p:spPr>
      </p:pic>
      <p:pic>
        <p:nvPicPr>
          <p:cNvPr id="45" name="Graphic 44" descr="Stethoscope with solid fill">
            <a:extLst>
              <a:ext uri="{FF2B5EF4-FFF2-40B4-BE49-F238E27FC236}">
                <a16:creationId xmlns:a16="http://schemas.microsoft.com/office/drawing/2014/main" id="{AF202E59-C7A8-42BB-A795-62ED3B6D87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9919" y="2122082"/>
            <a:ext cx="914400" cy="914400"/>
          </a:xfrm>
          <a:prstGeom prst="rect">
            <a:avLst/>
          </a:prstGeom>
        </p:spPr>
      </p:pic>
      <p:grpSp>
        <p:nvGrpSpPr>
          <p:cNvPr id="9" name="Group 8">
            <a:extLst>
              <a:ext uri="{FF2B5EF4-FFF2-40B4-BE49-F238E27FC236}">
                <a16:creationId xmlns:a16="http://schemas.microsoft.com/office/drawing/2014/main" id="{627A6BE1-AFCC-4291-965C-A7C381502D84}"/>
              </a:ext>
            </a:extLst>
          </p:cNvPr>
          <p:cNvGrpSpPr/>
          <p:nvPr/>
        </p:nvGrpSpPr>
        <p:grpSpPr>
          <a:xfrm>
            <a:off x="6406017" y="4260501"/>
            <a:ext cx="3628468" cy="1885751"/>
            <a:chOff x="6506352" y="4260502"/>
            <a:chExt cx="3628468" cy="1885751"/>
          </a:xfrm>
        </p:grpSpPr>
        <p:sp>
          <p:nvSpPr>
            <p:cNvPr id="52" name="Rectangle: Rounded Corners 51">
              <a:extLst>
                <a:ext uri="{FF2B5EF4-FFF2-40B4-BE49-F238E27FC236}">
                  <a16:creationId xmlns:a16="http://schemas.microsoft.com/office/drawing/2014/main" id="{10B74DF6-14A7-4E37-97EB-54DE1B3CB2B5}"/>
                </a:ext>
              </a:extLst>
            </p:cNvPr>
            <p:cNvSpPr/>
            <p:nvPr/>
          </p:nvSpPr>
          <p:spPr>
            <a:xfrm>
              <a:off x="6506352" y="4260502"/>
              <a:ext cx="3628468"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4" name="Graphic 53" descr="Bank with solid fill">
              <a:extLst>
                <a:ext uri="{FF2B5EF4-FFF2-40B4-BE49-F238E27FC236}">
                  <a16:creationId xmlns:a16="http://schemas.microsoft.com/office/drawing/2014/main" id="{66666721-ADE9-4757-96A8-A3A1101C3B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9918" y="4373621"/>
              <a:ext cx="914400" cy="914400"/>
            </a:xfrm>
            <a:prstGeom prst="rect">
              <a:avLst/>
            </a:prstGeom>
          </p:spPr>
        </p:pic>
        <p:sp>
          <p:nvSpPr>
            <p:cNvPr id="55" name="TextBox 54">
              <a:extLst>
                <a:ext uri="{FF2B5EF4-FFF2-40B4-BE49-F238E27FC236}">
                  <a16:creationId xmlns:a16="http://schemas.microsoft.com/office/drawing/2014/main" id="{88E6DB77-D709-44C8-897B-EC3F7A4D5C62}"/>
                </a:ext>
              </a:extLst>
            </p:cNvPr>
            <p:cNvSpPr txBox="1"/>
            <p:nvPr/>
          </p:nvSpPr>
          <p:spPr>
            <a:xfrm>
              <a:off x="6526189" y="5228355"/>
              <a:ext cx="3501281" cy="830997"/>
            </a:xfrm>
            <a:prstGeom prst="rect">
              <a:avLst/>
            </a:prstGeom>
            <a:noFill/>
          </p:spPr>
          <p:txBody>
            <a:bodyPr wrap="square" rtlCol="0">
              <a:spAutoFit/>
            </a:bodyPr>
            <a:lstStyle/>
            <a:p>
              <a:pPr algn="ctr"/>
              <a:r>
                <a:rPr lang="en-GB" sz="2400" dirty="0"/>
                <a:t>3 000 actors in charge of</a:t>
              </a:r>
            </a:p>
            <a:p>
              <a:pPr algn="ctr"/>
              <a:r>
                <a:rPr lang="en-GB" sz="2400" dirty="0"/>
                <a:t>social protection</a:t>
              </a:r>
            </a:p>
          </p:txBody>
        </p:sp>
      </p:grpSp>
      <p:grpSp>
        <p:nvGrpSpPr>
          <p:cNvPr id="10" name="Group 9">
            <a:extLst>
              <a:ext uri="{FF2B5EF4-FFF2-40B4-BE49-F238E27FC236}">
                <a16:creationId xmlns:a16="http://schemas.microsoft.com/office/drawing/2014/main" id="{D6130E27-89A7-456F-95A4-430D54504351}"/>
              </a:ext>
            </a:extLst>
          </p:cNvPr>
          <p:cNvGrpSpPr/>
          <p:nvPr/>
        </p:nvGrpSpPr>
        <p:grpSpPr>
          <a:xfrm>
            <a:off x="2174969" y="4239102"/>
            <a:ext cx="3703886" cy="1885751"/>
            <a:chOff x="2174969" y="4239102"/>
            <a:chExt cx="3703886" cy="1885751"/>
          </a:xfrm>
        </p:grpSpPr>
        <p:grpSp>
          <p:nvGrpSpPr>
            <p:cNvPr id="8" name="Group 7">
              <a:extLst>
                <a:ext uri="{FF2B5EF4-FFF2-40B4-BE49-F238E27FC236}">
                  <a16:creationId xmlns:a16="http://schemas.microsoft.com/office/drawing/2014/main" id="{5850693F-3365-4C86-8A32-222C864BA39C}"/>
                </a:ext>
              </a:extLst>
            </p:cNvPr>
            <p:cNvGrpSpPr/>
            <p:nvPr/>
          </p:nvGrpSpPr>
          <p:grpSpPr>
            <a:xfrm>
              <a:off x="2174969" y="4239102"/>
              <a:ext cx="3703886" cy="1885751"/>
              <a:chOff x="2225897" y="4260501"/>
              <a:chExt cx="3703886" cy="1885751"/>
            </a:xfrm>
          </p:grpSpPr>
          <p:sp>
            <p:nvSpPr>
              <p:cNvPr id="22" name="Rectangle: Rounded Corners 21">
                <a:extLst>
                  <a:ext uri="{FF2B5EF4-FFF2-40B4-BE49-F238E27FC236}">
                    <a16:creationId xmlns:a16="http://schemas.microsoft.com/office/drawing/2014/main" id="{F73EC4E4-C1C5-487E-9406-01DFA532B062}"/>
                  </a:ext>
                </a:extLst>
              </p:cNvPr>
              <p:cNvSpPr/>
              <p:nvPr/>
            </p:nvSpPr>
            <p:spPr>
              <a:xfrm>
                <a:off x="2225897" y="4260501"/>
                <a:ext cx="3703886" cy="18857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p:cNvSpPr/>
              <p:nvPr/>
            </p:nvSpPr>
            <p:spPr>
              <a:xfrm>
                <a:off x="2367720" y="5409876"/>
                <a:ext cx="2782044" cy="461665"/>
              </a:xfrm>
              <a:prstGeom prst="rect">
                <a:avLst/>
              </a:prstGeom>
            </p:spPr>
            <p:txBody>
              <a:bodyPr wrap="none">
                <a:spAutoFit/>
              </a:bodyPr>
              <a:lstStyle/>
              <a:p>
                <a:r>
                  <a:rPr lang="en-GB" sz="2400" dirty="0"/>
                  <a:t>&gt; 225 000 employers</a:t>
                </a:r>
              </a:p>
            </p:txBody>
          </p:sp>
          <p:pic>
            <p:nvPicPr>
              <p:cNvPr id="47" name="Graphic 46" descr="City with solid fill">
                <a:extLst>
                  <a:ext uri="{FF2B5EF4-FFF2-40B4-BE49-F238E27FC236}">
                    <a16:creationId xmlns:a16="http://schemas.microsoft.com/office/drawing/2014/main" id="{EE05569F-53B1-48BD-A6AC-1F4BDAC2C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7066" y="4411132"/>
                <a:ext cx="914400" cy="914400"/>
              </a:xfrm>
              <a:prstGeom prst="rect">
                <a:avLst/>
              </a:prstGeom>
            </p:spPr>
          </p:pic>
        </p:grpSp>
        <p:pic>
          <p:nvPicPr>
            <p:cNvPr id="26" name="Image 10" descr="Une image contenant symbole, texte, Police, Rectangle&#10;&#10;Description générée automatiquement">
              <a:extLst>
                <a:ext uri="{FF2B5EF4-FFF2-40B4-BE49-F238E27FC236}">
                  <a16:creationId xmlns:a16="http://schemas.microsoft.com/office/drawing/2014/main" id="{4877FBFC-5720-4E2E-853A-7D68C29A2D5C}"/>
                </a:ext>
              </a:extLst>
            </p:cNvPr>
            <p:cNvPicPr>
              <a:picLocks noChangeAspect="1"/>
            </p:cNvPicPr>
            <p:nvPr/>
          </p:nvPicPr>
          <p:blipFill rotWithShape="1">
            <a:blip r:embed="rId12"/>
            <a:srcRect b="19648"/>
            <a:stretch/>
          </p:blipFill>
          <p:spPr>
            <a:xfrm>
              <a:off x="3946060" y="4398226"/>
              <a:ext cx="1014603" cy="846476"/>
            </a:xfrm>
            <a:prstGeom prst="rect">
              <a:avLst/>
            </a:prstGeom>
          </p:spPr>
        </p:pic>
      </p:grpSp>
    </p:spTree>
    <p:extLst>
      <p:ext uri="{BB962C8B-B14F-4D97-AF65-F5344CB8AC3E}">
        <p14:creationId xmlns:p14="http://schemas.microsoft.com/office/powerpoint/2010/main" val="4201184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3127-9903-4584-B1FB-874547A62F35}"/>
              </a:ext>
            </a:extLst>
          </p:cNvPr>
          <p:cNvSpPr>
            <a:spLocks noGrp="1"/>
          </p:cNvSpPr>
          <p:nvPr>
            <p:ph type="title"/>
          </p:nvPr>
        </p:nvSpPr>
        <p:spPr/>
        <p:txBody>
          <a:bodyPr>
            <a:normAutofit/>
          </a:bodyPr>
          <a:lstStyle/>
          <a:p>
            <a:r>
              <a:rPr lang="en-GB"/>
              <a:t>European framework </a:t>
            </a:r>
          </a:p>
        </p:txBody>
      </p:sp>
      <p:sp>
        <p:nvSpPr>
          <p:cNvPr id="3" name="Content Placeholder 2">
            <a:extLst>
              <a:ext uri="{FF2B5EF4-FFF2-40B4-BE49-F238E27FC236}">
                <a16:creationId xmlns:a16="http://schemas.microsoft.com/office/drawing/2014/main" id="{32A4D181-3035-4794-80E9-91DE7858B34B}"/>
              </a:ext>
            </a:extLst>
          </p:cNvPr>
          <p:cNvSpPr>
            <a:spLocks noGrp="1"/>
          </p:cNvSpPr>
          <p:nvPr>
            <p:ph idx="1"/>
          </p:nvPr>
        </p:nvSpPr>
        <p:spPr/>
        <p:txBody>
          <a:bodyPr>
            <a:normAutofit/>
          </a:bodyPr>
          <a:lstStyle/>
          <a:p>
            <a:r>
              <a:rPr lang="en-GB"/>
              <a:t>Digital (Identity) Wallet</a:t>
            </a:r>
          </a:p>
          <a:p>
            <a:r>
              <a:rPr lang="en-GB"/>
              <a:t>European Health Insurance Card</a:t>
            </a:r>
          </a:p>
          <a:p>
            <a:r>
              <a:rPr lang="en-GB"/>
              <a:t>Single Digital Gateway</a:t>
            </a:r>
          </a:p>
          <a:p>
            <a:r>
              <a:rPr lang="en-GB"/>
              <a:t>Electronic Exchange of Social Security Information (EESSI) / Reference Implementation for a National Applications (RINA)</a:t>
            </a:r>
          </a:p>
          <a:p>
            <a:r>
              <a:rPr lang="en-GB"/>
              <a:t>Network &amp; Information Security v2  (NIS2)</a:t>
            </a:r>
          </a:p>
          <a:p>
            <a:endParaRPr lang="fr-FR" dirty="0"/>
          </a:p>
          <a:p>
            <a:endParaRPr lang="fr-FR" dirty="0"/>
          </a:p>
          <a:p>
            <a:endParaRPr lang="fr-FR" dirty="0"/>
          </a:p>
          <a:p>
            <a:endParaRPr lang="nl-BE" dirty="0"/>
          </a:p>
        </p:txBody>
      </p:sp>
    </p:spTree>
    <p:extLst>
      <p:ext uri="{BB962C8B-B14F-4D97-AF65-F5344CB8AC3E}">
        <p14:creationId xmlns:p14="http://schemas.microsoft.com/office/powerpoint/2010/main" val="2614251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Digital (Identity) Wallet</a:t>
            </a:r>
          </a:p>
        </p:txBody>
      </p:sp>
      <p:sp>
        <p:nvSpPr>
          <p:cNvPr id="3" name="Content Placeholder 2"/>
          <p:cNvSpPr>
            <a:spLocks noGrp="1"/>
          </p:cNvSpPr>
          <p:nvPr>
            <p:ph idx="1"/>
          </p:nvPr>
        </p:nvSpPr>
        <p:spPr/>
        <p:txBody>
          <a:bodyPr>
            <a:normAutofit/>
          </a:bodyPr>
          <a:lstStyle/>
          <a:p>
            <a:r>
              <a:rPr lang="en-GB" dirty="0"/>
              <a:t>every Member State should offer a ‘digital identity wallet’ free of charge  </a:t>
            </a:r>
          </a:p>
          <a:p>
            <a:r>
              <a:rPr lang="en-GB" dirty="0"/>
              <a:t>the tool par excellence for identifying oneself in Europe and signing up to online public services</a:t>
            </a:r>
          </a:p>
          <a:p>
            <a:r>
              <a:rPr lang="en-GB" dirty="0"/>
              <a:t>electronic Identification And Trust Services 2.0 (eIDAS2.0) </a:t>
            </a:r>
            <a:r>
              <a:rPr lang="en-GB" dirty="0">
                <a:sym typeface="Wingdings" panose="05000000000000000000" pitchFamily="2" charset="2"/>
              </a:rPr>
              <a:t></a:t>
            </a:r>
            <a:r>
              <a:rPr lang="en-GB" dirty="0"/>
              <a:t> large-scale cross-border management with an European architectural reference framework</a:t>
            </a:r>
          </a:p>
          <a:p>
            <a:r>
              <a:rPr lang="en-GB" dirty="0"/>
              <a:t>the CBSS is taking part, together with the FPS BOSA, in the development of the Belgian digital wallet with the aim of   </a:t>
            </a:r>
            <a:r>
              <a:rPr lang="en-GB" sz="2000" dirty="0"/>
              <a:t> </a:t>
            </a:r>
          </a:p>
          <a:p>
            <a:pPr lvl="1"/>
            <a:r>
              <a:rPr lang="en-GB" dirty="0"/>
              <a:t>the authentication of the (digital) identity based on the authentic source National Register  </a:t>
            </a:r>
          </a:p>
          <a:p>
            <a:pPr lvl="1"/>
            <a:r>
              <a:rPr lang="en-GB" dirty="0"/>
              <a:t>the option of loading and storing digital proofs for offline verification</a:t>
            </a:r>
          </a:p>
          <a:p>
            <a:pPr lvl="1"/>
            <a:r>
              <a:rPr lang="en-GB" dirty="0"/>
              <a:t>reading the information by means of a signed QR code, which is also available in Pdf format</a:t>
            </a:r>
          </a:p>
          <a:p>
            <a:pPr lvl="1"/>
            <a:r>
              <a:rPr lang="en-GB" dirty="0"/>
              <a:t>the MyGov.be application</a:t>
            </a:r>
          </a:p>
          <a:p>
            <a:pPr lvl="2"/>
            <a:endParaRPr lang="en-US" dirty="0"/>
          </a:p>
        </p:txBody>
      </p:sp>
    </p:spTree>
    <p:extLst>
      <p:ext uri="{BB962C8B-B14F-4D97-AF65-F5344CB8AC3E}">
        <p14:creationId xmlns:p14="http://schemas.microsoft.com/office/powerpoint/2010/main" val="2243237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Digital (Identity) Wallet - first use cases</a:t>
            </a:r>
          </a:p>
        </p:txBody>
      </p:sp>
      <p:sp>
        <p:nvSpPr>
          <p:cNvPr id="3" name="Content Placeholder 2"/>
          <p:cNvSpPr>
            <a:spLocks noGrp="1"/>
          </p:cNvSpPr>
          <p:nvPr>
            <p:ph idx="1"/>
          </p:nvPr>
        </p:nvSpPr>
        <p:spPr>
          <a:noFill/>
        </p:spPr>
        <p:txBody>
          <a:bodyPr>
            <a:normAutofit/>
          </a:bodyPr>
          <a:lstStyle/>
          <a:p>
            <a:r>
              <a:rPr lang="en-GB" dirty="0"/>
              <a:t>social security</a:t>
            </a:r>
          </a:p>
          <a:p>
            <a:pPr lvl="1"/>
            <a:r>
              <a:rPr lang="en-GB" dirty="0"/>
              <a:t>dematerialisation </a:t>
            </a:r>
            <a:r>
              <a:rPr lang="en-GB" dirty="0" err="1"/>
              <a:t>isi</a:t>
            </a:r>
            <a:r>
              <a:rPr lang="en-GB" dirty="0"/>
              <a:t>+ card</a:t>
            </a:r>
          </a:p>
          <a:p>
            <a:pPr lvl="1"/>
            <a:r>
              <a:rPr lang="en-GB" dirty="0"/>
              <a:t>social status </a:t>
            </a:r>
            <a:r>
              <a:rPr lang="en-GB" dirty="0">
                <a:sym typeface="Wingdings" panose="05000000000000000000" pitchFamily="2" charset="2"/>
              </a:rPr>
              <a:t></a:t>
            </a:r>
            <a:r>
              <a:rPr lang="en-GB" dirty="0"/>
              <a:t> alternative for </a:t>
            </a:r>
            <a:r>
              <a:rPr lang="en-GB" dirty="0" err="1"/>
              <a:t>MyBEnefits</a:t>
            </a:r>
            <a:r>
              <a:rPr lang="en-GB" dirty="0"/>
              <a:t>  </a:t>
            </a:r>
          </a:p>
          <a:p>
            <a:pPr lvl="1"/>
            <a:r>
              <a:rPr lang="en-GB" dirty="0"/>
              <a:t>parking pass for people with disabilities</a:t>
            </a:r>
          </a:p>
          <a:p>
            <a:r>
              <a:rPr lang="en-GB" dirty="0"/>
              <a:t>health level </a:t>
            </a:r>
          </a:p>
          <a:p>
            <a:pPr lvl="1"/>
            <a:r>
              <a:rPr lang="en-GB" dirty="0"/>
              <a:t>existing Covid certificates (test/recovery/vaccination)</a:t>
            </a:r>
          </a:p>
          <a:p>
            <a:r>
              <a:rPr lang="en-GB" dirty="0"/>
              <a:t>European level </a:t>
            </a:r>
          </a:p>
          <a:p>
            <a:pPr lvl="1"/>
            <a:r>
              <a:rPr lang="en-GB" dirty="0"/>
              <a:t>European Health Insurance Card (EHIC)</a:t>
            </a:r>
          </a:p>
          <a:p>
            <a:pPr lvl="1"/>
            <a:r>
              <a:rPr lang="en-GB" dirty="0"/>
              <a:t>European Disability Card (EDC)</a:t>
            </a:r>
          </a:p>
          <a:p>
            <a:r>
              <a:rPr lang="en-GB" dirty="0"/>
              <a:t>world level</a:t>
            </a:r>
          </a:p>
          <a:p>
            <a:pPr lvl="1"/>
            <a:r>
              <a:rPr lang="en-GB" dirty="0"/>
              <a:t>vaccination proofs (World Health Organization (WHO))</a:t>
            </a:r>
          </a:p>
        </p:txBody>
      </p:sp>
    </p:spTree>
    <p:extLst>
      <p:ext uri="{BB962C8B-B14F-4D97-AF65-F5344CB8AC3E}">
        <p14:creationId xmlns:p14="http://schemas.microsoft.com/office/powerpoint/2010/main" val="1972237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CE65A5-FEF2-4BD0-A589-725EB7714E8B}"/>
              </a:ext>
            </a:extLst>
          </p:cNvPr>
          <p:cNvSpPr/>
          <p:nvPr/>
        </p:nvSpPr>
        <p:spPr>
          <a:xfrm>
            <a:off x="3212841" y="4282751"/>
            <a:ext cx="5766318" cy="199675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noFill/>
        </p:spPr>
        <p:txBody>
          <a:bodyPr/>
          <a:lstStyle/>
          <a:p>
            <a:r>
              <a:rPr lang="en-GB"/>
              <a:t>European Health Insurance Card (EHIC)</a:t>
            </a:r>
          </a:p>
        </p:txBody>
      </p:sp>
      <p:sp>
        <p:nvSpPr>
          <p:cNvPr id="3" name="Content Placeholder 2"/>
          <p:cNvSpPr>
            <a:spLocks noGrp="1"/>
          </p:cNvSpPr>
          <p:nvPr>
            <p:ph idx="1"/>
          </p:nvPr>
        </p:nvSpPr>
        <p:spPr>
          <a:xfrm>
            <a:off x="838200" y="1689100"/>
            <a:ext cx="10515600" cy="4911355"/>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250 million paper EHICs per year  cost &gt; 1 billion euros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rPr>
              <a:t>many restrictions</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insurance rates not guaranteed at time of care delivery</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if forgotten  no downloading of digital EHIC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rPr>
              <a:t>implementation of the digital EHIC is a priority during the Belgian presidency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rPr>
              <a:t>the CBSS has formulated a proposal to adapt the regulations in order to also make a digital version of the EHIC possible</a:t>
            </a:r>
          </a:p>
          <a:p>
            <a:endParaRPr lang="en-US" dirty="0"/>
          </a:p>
        </p:txBody>
      </p:sp>
      <p:grpSp>
        <p:nvGrpSpPr>
          <p:cNvPr id="4" name="Group 3">
            <a:extLst>
              <a:ext uri="{FF2B5EF4-FFF2-40B4-BE49-F238E27FC236}">
                <a16:creationId xmlns:a16="http://schemas.microsoft.com/office/drawing/2014/main" id="{3D72F6D7-6CC3-4E4B-A674-19566119A29F}"/>
              </a:ext>
            </a:extLst>
          </p:cNvPr>
          <p:cNvGrpSpPr>
            <a:grpSpLocks noChangeAspect="1"/>
          </p:cNvGrpSpPr>
          <p:nvPr/>
        </p:nvGrpSpPr>
        <p:grpSpPr>
          <a:xfrm>
            <a:off x="3486413" y="4506949"/>
            <a:ext cx="5219163" cy="1590857"/>
            <a:chOff x="1211166" y="3861048"/>
            <a:chExt cx="6313162" cy="1924319"/>
          </a:xfrm>
        </p:grpSpPr>
        <p:pic>
          <p:nvPicPr>
            <p:cNvPr id="5" name="Picture 4">
              <a:extLst>
                <a:ext uri="{FF2B5EF4-FFF2-40B4-BE49-F238E27FC236}">
                  <a16:creationId xmlns:a16="http://schemas.microsoft.com/office/drawing/2014/main" id="{FF2E1E1F-8ADE-452D-9424-88D8486BF24F}"/>
                </a:ext>
              </a:extLst>
            </p:cNvPr>
            <p:cNvPicPr>
              <a:picLocks noChangeAspect="1"/>
            </p:cNvPicPr>
            <p:nvPr/>
          </p:nvPicPr>
          <p:blipFill>
            <a:blip r:embed="rId3"/>
            <a:stretch>
              <a:fillRect/>
            </a:stretch>
          </p:blipFill>
          <p:spPr>
            <a:xfrm>
              <a:off x="1211166" y="3861048"/>
              <a:ext cx="3000794" cy="1924319"/>
            </a:xfrm>
            <a:prstGeom prst="rect">
              <a:avLst/>
            </a:prstGeom>
          </p:spPr>
        </p:pic>
        <p:pic>
          <p:nvPicPr>
            <p:cNvPr id="6" name="Picture 5">
              <a:extLst>
                <a:ext uri="{FF2B5EF4-FFF2-40B4-BE49-F238E27FC236}">
                  <a16:creationId xmlns:a16="http://schemas.microsoft.com/office/drawing/2014/main" id="{A0184BA8-0FBD-4149-ADEF-300D62CAE095}"/>
                </a:ext>
              </a:extLst>
            </p:cNvPr>
            <p:cNvPicPr>
              <a:picLocks noChangeAspect="1"/>
            </p:cNvPicPr>
            <p:nvPr/>
          </p:nvPicPr>
          <p:blipFill>
            <a:blip r:embed="rId4"/>
            <a:stretch>
              <a:fillRect/>
            </a:stretch>
          </p:blipFill>
          <p:spPr>
            <a:xfrm>
              <a:off x="4561640" y="3861048"/>
              <a:ext cx="2962688" cy="1914792"/>
            </a:xfrm>
            <a:prstGeom prst="rect">
              <a:avLst/>
            </a:prstGeom>
          </p:spPr>
        </p:pic>
      </p:grpSp>
    </p:spTree>
    <p:extLst>
      <p:ext uri="{BB962C8B-B14F-4D97-AF65-F5344CB8AC3E}">
        <p14:creationId xmlns:p14="http://schemas.microsoft.com/office/powerpoint/2010/main" val="4204879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97CD0-E7C4-437A-B149-6D2397CDCEAE}"/>
              </a:ext>
            </a:extLst>
          </p:cNvPr>
          <p:cNvSpPr>
            <a:spLocks noGrp="1"/>
          </p:cNvSpPr>
          <p:nvPr>
            <p:ph type="title"/>
          </p:nvPr>
        </p:nvSpPr>
        <p:spPr/>
        <p:txBody>
          <a:bodyPr/>
          <a:lstStyle/>
          <a:p>
            <a:r>
              <a:rPr kumimoji="0" lang="en-GB" sz="3600" b="0" i="0" u="none" strike="noStrike" cap="none" normalizeH="0" baseline="0" noProof="0">
                <a:ln>
                  <a:noFill/>
                </a:ln>
                <a:solidFill>
                  <a:srgbClr val="008CB2"/>
                </a:solidFill>
                <a:effectLst/>
                <a:uLnTx/>
                <a:uFillTx/>
                <a:latin typeface="Calibri Light" panose="020F0302020204030204"/>
                <a:ea typeface="+mj-ea"/>
                <a:cs typeface="+mj-cs"/>
              </a:rPr>
              <a:t>European Health Insurance Card</a:t>
            </a:r>
          </a:p>
        </p:txBody>
      </p:sp>
      <p:sp>
        <p:nvSpPr>
          <p:cNvPr id="6" name="Content Placeholder 5">
            <a:extLst>
              <a:ext uri="{FF2B5EF4-FFF2-40B4-BE49-F238E27FC236}">
                <a16:creationId xmlns:a16="http://schemas.microsoft.com/office/drawing/2014/main" id="{9238DB11-5F06-4A1A-B4D0-551F1D7221BB}"/>
              </a:ext>
            </a:extLst>
          </p:cNvPr>
          <p:cNvSpPr>
            <a:spLocks noGrp="1"/>
          </p:cNvSpPr>
          <p:nvPr>
            <p:ph idx="1"/>
          </p:nvPr>
        </p:nvSpPr>
        <p:spPr/>
        <p:txBody>
          <a:bodyPr/>
          <a:lstStyle/>
          <a:p>
            <a:pPr>
              <a:lnSpc>
                <a:spcPct val="100000"/>
              </a:lnSpc>
            </a:pPr>
            <a:r>
              <a:rPr lang="en-GB"/>
              <a:t>technical pathway - cross-border verification of ‘digital credentials’ authenticity</a:t>
            </a:r>
          </a:p>
          <a:p>
            <a:pPr lvl="1">
              <a:lnSpc>
                <a:spcPct val="100000"/>
              </a:lnSpc>
            </a:pPr>
            <a:r>
              <a:rPr lang="en-GB"/>
              <a:t>adoption by the World Health Organisation (WHO) of the EU Digital COVID Certificate Gateway since the end of 2023</a:t>
            </a:r>
          </a:p>
          <a:p>
            <a:pPr lvl="1">
              <a:lnSpc>
                <a:spcPct val="100000"/>
              </a:lnSpc>
            </a:pPr>
            <a:r>
              <a:rPr lang="en-GB"/>
              <a:t>onboarding on WHO's Global Digital Health Certification Network (GDHCN)</a:t>
            </a:r>
          </a:p>
        </p:txBody>
      </p:sp>
      <p:grpSp>
        <p:nvGrpSpPr>
          <p:cNvPr id="31" name="Group 30">
            <a:extLst>
              <a:ext uri="{FF2B5EF4-FFF2-40B4-BE49-F238E27FC236}">
                <a16:creationId xmlns:a16="http://schemas.microsoft.com/office/drawing/2014/main" id="{7EB6785B-43FB-429D-A75E-0EAFF55952E3}"/>
              </a:ext>
            </a:extLst>
          </p:cNvPr>
          <p:cNvGrpSpPr/>
          <p:nvPr/>
        </p:nvGrpSpPr>
        <p:grpSpPr>
          <a:xfrm>
            <a:off x="1002890" y="3686114"/>
            <a:ext cx="10137058" cy="2350895"/>
            <a:chOff x="1002890" y="3686114"/>
            <a:chExt cx="10137058" cy="2350895"/>
          </a:xfrm>
        </p:grpSpPr>
        <p:sp>
          <p:nvSpPr>
            <p:cNvPr id="10" name="Rectangle 9">
              <a:extLst>
                <a:ext uri="{FF2B5EF4-FFF2-40B4-BE49-F238E27FC236}">
                  <a16:creationId xmlns:a16="http://schemas.microsoft.com/office/drawing/2014/main" id="{F5AEE16D-7EBC-41D6-89B5-D31142C1B578}"/>
                </a:ext>
              </a:extLst>
            </p:cNvPr>
            <p:cNvSpPr/>
            <p:nvPr/>
          </p:nvSpPr>
          <p:spPr>
            <a:xfrm>
              <a:off x="1002890" y="3686114"/>
              <a:ext cx="10137058" cy="2350895"/>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D1362A5-6FA2-4D98-AF37-0F2253D0C9DD}"/>
                </a:ext>
              </a:extLst>
            </p:cNvPr>
            <p:cNvGrpSpPr/>
            <p:nvPr/>
          </p:nvGrpSpPr>
          <p:grpSpPr>
            <a:xfrm>
              <a:off x="1179863" y="3893714"/>
              <a:ext cx="3136490" cy="1956619"/>
              <a:chOff x="1789464" y="3893577"/>
              <a:chExt cx="3136490" cy="1956619"/>
            </a:xfrm>
          </p:grpSpPr>
          <p:sp>
            <p:nvSpPr>
              <p:cNvPr id="11" name="Rectangle: Rounded Corners 10">
                <a:extLst>
                  <a:ext uri="{FF2B5EF4-FFF2-40B4-BE49-F238E27FC236}">
                    <a16:creationId xmlns:a16="http://schemas.microsoft.com/office/drawing/2014/main" id="{64933026-B7E2-4A09-A26C-080E87E79FEF}"/>
                  </a:ext>
                </a:extLst>
              </p:cNvPr>
              <p:cNvSpPr/>
              <p:nvPr/>
            </p:nvSpPr>
            <p:spPr>
              <a:xfrm>
                <a:off x="1789464" y="3893577"/>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44B1E5F-58EA-4CD9-8EDC-9C17EE3FEDB9}"/>
                  </a:ext>
                </a:extLst>
              </p:cNvPr>
              <p:cNvPicPr>
                <a:picLocks noChangeAspect="1"/>
              </p:cNvPicPr>
              <p:nvPr/>
            </p:nvPicPr>
            <p:blipFill>
              <a:blip r:embed="rId2"/>
              <a:stretch>
                <a:fillRect/>
              </a:stretch>
            </p:blipFill>
            <p:spPr>
              <a:xfrm>
                <a:off x="1913933" y="4164123"/>
                <a:ext cx="2904086" cy="1394876"/>
              </a:xfrm>
              <a:prstGeom prst="rect">
                <a:avLst/>
              </a:prstGeom>
            </p:spPr>
          </p:pic>
        </p:grpSp>
        <p:grpSp>
          <p:nvGrpSpPr>
            <p:cNvPr id="27" name="Group 26">
              <a:extLst>
                <a:ext uri="{FF2B5EF4-FFF2-40B4-BE49-F238E27FC236}">
                  <a16:creationId xmlns:a16="http://schemas.microsoft.com/office/drawing/2014/main" id="{061A9B3A-3583-4334-9088-0F6428080D4D}"/>
                </a:ext>
              </a:extLst>
            </p:cNvPr>
            <p:cNvGrpSpPr/>
            <p:nvPr/>
          </p:nvGrpSpPr>
          <p:grpSpPr>
            <a:xfrm>
              <a:off x="4507210" y="3893713"/>
              <a:ext cx="3136490" cy="1956619"/>
              <a:chOff x="4507210" y="3893713"/>
              <a:chExt cx="3136490" cy="1956619"/>
            </a:xfrm>
          </p:grpSpPr>
          <p:sp>
            <p:nvSpPr>
              <p:cNvPr id="19" name="Rectangle: Rounded Corners 18">
                <a:extLst>
                  <a:ext uri="{FF2B5EF4-FFF2-40B4-BE49-F238E27FC236}">
                    <a16:creationId xmlns:a16="http://schemas.microsoft.com/office/drawing/2014/main" id="{F96978E5-2FB0-4DD8-91CB-18441541F8E1}"/>
                  </a:ext>
                </a:extLst>
              </p:cNvPr>
              <p:cNvSpPr/>
              <p:nvPr/>
            </p:nvSpPr>
            <p:spPr>
              <a:xfrm>
                <a:off x="4507210" y="3893713"/>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005FBDA-66AD-46C1-B1A5-0A76F3E5F6A3}"/>
                  </a:ext>
                </a:extLst>
              </p:cNvPr>
              <p:cNvPicPr>
                <a:picLocks noChangeAspect="1"/>
              </p:cNvPicPr>
              <p:nvPr/>
            </p:nvPicPr>
            <p:blipFill>
              <a:blip r:embed="rId3"/>
              <a:stretch>
                <a:fillRect/>
              </a:stretch>
            </p:blipFill>
            <p:spPr>
              <a:xfrm>
                <a:off x="4511560" y="4191541"/>
                <a:ext cx="3109888" cy="1326276"/>
              </a:xfrm>
              <a:prstGeom prst="rect">
                <a:avLst/>
              </a:prstGeom>
            </p:spPr>
          </p:pic>
        </p:grpSp>
        <p:grpSp>
          <p:nvGrpSpPr>
            <p:cNvPr id="30" name="Group 29">
              <a:extLst>
                <a:ext uri="{FF2B5EF4-FFF2-40B4-BE49-F238E27FC236}">
                  <a16:creationId xmlns:a16="http://schemas.microsoft.com/office/drawing/2014/main" id="{89F20887-1DEC-4C7E-8907-BED184EB6308}"/>
                </a:ext>
              </a:extLst>
            </p:cNvPr>
            <p:cNvGrpSpPr/>
            <p:nvPr/>
          </p:nvGrpSpPr>
          <p:grpSpPr>
            <a:xfrm>
              <a:off x="7834557" y="3883251"/>
              <a:ext cx="3136490" cy="1956619"/>
              <a:chOff x="7834557" y="3883251"/>
              <a:chExt cx="3136490" cy="1956619"/>
            </a:xfrm>
          </p:grpSpPr>
          <p:sp>
            <p:nvSpPr>
              <p:cNvPr id="16" name="Rectangle: Rounded Corners 15">
                <a:extLst>
                  <a:ext uri="{FF2B5EF4-FFF2-40B4-BE49-F238E27FC236}">
                    <a16:creationId xmlns:a16="http://schemas.microsoft.com/office/drawing/2014/main" id="{68E6500C-F9E9-46AB-89EF-F3C5C7F1F6AA}"/>
                  </a:ext>
                </a:extLst>
              </p:cNvPr>
              <p:cNvSpPr/>
              <p:nvPr/>
            </p:nvSpPr>
            <p:spPr>
              <a:xfrm>
                <a:off x="7834557" y="3883251"/>
                <a:ext cx="3136490" cy="19566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B6C5DCFB-F347-4786-9030-522CA32FB658}"/>
                  </a:ext>
                </a:extLst>
              </p:cNvPr>
              <p:cNvPicPr>
                <a:picLocks noChangeAspect="1"/>
              </p:cNvPicPr>
              <p:nvPr/>
            </p:nvPicPr>
            <p:blipFill>
              <a:blip r:embed="rId4"/>
              <a:stretch>
                <a:fillRect/>
              </a:stretch>
            </p:blipFill>
            <p:spPr>
              <a:xfrm>
                <a:off x="7854541" y="4156243"/>
                <a:ext cx="3109888" cy="1455854"/>
              </a:xfrm>
              <a:prstGeom prst="rect">
                <a:avLst/>
              </a:prstGeom>
            </p:spPr>
          </p:pic>
        </p:grpSp>
      </p:grpSp>
    </p:spTree>
    <p:extLst>
      <p:ext uri="{BB962C8B-B14F-4D97-AF65-F5344CB8AC3E}">
        <p14:creationId xmlns:p14="http://schemas.microsoft.com/office/powerpoint/2010/main" val="396299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F42-8DC2-4359-B6F6-636A049567FC}"/>
              </a:ext>
            </a:extLst>
          </p:cNvPr>
          <p:cNvSpPr>
            <a:spLocks noGrp="1"/>
          </p:cNvSpPr>
          <p:nvPr>
            <p:ph type="title"/>
          </p:nvPr>
        </p:nvSpPr>
        <p:spPr/>
        <p:txBody>
          <a:bodyPr/>
          <a:lstStyle/>
          <a:p>
            <a:r>
              <a:rPr lang="en-GB"/>
              <a:t>Single Digital Gateway (SDG)</a:t>
            </a:r>
          </a:p>
        </p:txBody>
      </p:sp>
      <p:sp>
        <p:nvSpPr>
          <p:cNvPr id="3" name="Content Placeholder 2">
            <a:extLst>
              <a:ext uri="{FF2B5EF4-FFF2-40B4-BE49-F238E27FC236}">
                <a16:creationId xmlns:a16="http://schemas.microsoft.com/office/drawing/2014/main" id="{D7579CDA-D00E-46EC-B84D-D0981AB2C6A9}"/>
              </a:ext>
            </a:extLst>
          </p:cNvPr>
          <p:cNvSpPr>
            <a:spLocks noGrp="1"/>
          </p:cNvSpPr>
          <p:nvPr>
            <p:ph idx="1"/>
          </p:nvPr>
        </p:nvSpPr>
        <p:spPr/>
        <p:txBody>
          <a:bodyPr>
            <a:normAutofit/>
          </a:bodyPr>
          <a:lstStyle/>
          <a:p>
            <a:r>
              <a:rPr lang="en-GB" dirty="0"/>
              <a:t>the SDG creates a digital gateway in accordance with European regulations</a:t>
            </a:r>
          </a:p>
          <a:p>
            <a:r>
              <a:rPr lang="en-GB" dirty="0"/>
              <a:t>where all citizens and companies of an EU country can find information, procedures and online services to support and solve their problems within another EU country</a:t>
            </a:r>
          </a:p>
          <a:p>
            <a:r>
              <a:rPr lang="en-GB" dirty="0"/>
              <a:t>goal</a:t>
            </a:r>
          </a:p>
          <a:p>
            <a:pPr lvl="1"/>
            <a:r>
              <a:rPr lang="en-GB" dirty="0"/>
              <a:t>reducing the administrative burden of citizens and companies</a:t>
            </a:r>
          </a:p>
          <a:p>
            <a:pPr lvl="1"/>
            <a:r>
              <a:rPr lang="en-GB" dirty="0"/>
              <a:t>improving the working of the internal market</a:t>
            </a:r>
          </a:p>
          <a:p>
            <a:pPr lvl="1"/>
            <a:r>
              <a:rPr lang="en-GB" dirty="0"/>
              <a:t>eliminating discrimination</a:t>
            </a:r>
          </a:p>
          <a:p>
            <a:r>
              <a:rPr lang="en-GB" dirty="0"/>
              <a:t>putting into production the processes for which the CBSS was designated as driving force</a:t>
            </a:r>
          </a:p>
          <a:p>
            <a:pPr lvl="1"/>
            <a:r>
              <a:rPr lang="en-GB" dirty="0"/>
              <a:t>request of an EHIC</a:t>
            </a:r>
          </a:p>
          <a:p>
            <a:pPr lvl="1"/>
            <a:r>
              <a:rPr lang="en-GB" dirty="0"/>
              <a:t>request of a (pre)retirement allowance from mandatory schemes</a:t>
            </a:r>
          </a:p>
          <a:p>
            <a:pPr lvl="1"/>
            <a:r>
              <a:rPr lang="en-GB" dirty="0"/>
              <a:t>request for information about mandatory pension schemes</a:t>
            </a:r>
          </a:p>
          <a:p>
            <a:pPr lvl="1"/>
            <a:r>
              <a:rPr lang="en-GB" dirty="0"/>
              <a:t>notification of changes in the personal or occupational situation of the person who receives social security allowances</a:t>
            </a:r>
          </a:p>
        </p:txBody>
      </p:sp>
    </p:spTree>
    <p:extLst>
      <p:ext uri="{BB962C8B-B14F-4D97-AF65-F5344CB8AC3E}">
        <p14:creationId xmlns:p14="http://schemas.microsoft.com/office/powerpoint/2010/main" val="4244421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B82">
            <a:alpha val="20000"/>
          </a:srgb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F52499-BB69-4D2A-AE69-1EB76F4DB9AA}"/>
              </a:ext>
            </a:extLst>
          </p:cNvPr>
          <p:cNvGrpSpPr/>
          <p:nvPr/>
        </p:nvGrpSpPr>
        <p:grpSpPr>
          <a:xfrm>
            <a:off x="235975" y="250724"/>
            <a:ext cx="11720052" cy="6356554"/>
            <a:chOff x="235975" y="250724"/>
            <a:chExt cx="11720052" cy="6356554"/>
          </a:xfrm>
        </p:grpSpPr>
        <p:sp>
          <p:nvSpPr>
            <p:cNvPr id="6" name="Rectangle: Rounded Corners 5">
              <a:extLst>
                <a:ext uri="{FF2B5EF4-FFF2-40B4-BE49-F238E27FC236}">
                  <a16:creationId xmlns:a16="http://schemas.microsoft.com/office/drawing/2014/main" id="{5C6ADA7F-7524-40BD-87D8-D3EF8B7C555B}"/>
                </a:ext>
              </a:extLst>
            </p:cNvPr>
            <p:cNvSpPr/>
            <p:nvPr/>
          </p:nvSpPr>
          <p:spPr>
            <a:xfrm>
              <a:off x="235975" y="250724"/>
              <a:ext cx="11720052" cy="6356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ECDB4AD-DE8E-488F-9C63-A9476BC6A589}"/>
                </a:ext>
              </a:extLst>
            </p:cNvPr>
            <p:cNvPicPr>
              <a:picLocks noChangeAspect="1"/>
            </p:cNvPicPr>
            <p:nvPr/>
          </p:nvPicPr>
          <p:blipFill>
            <a:blip r:embed="rId2"/>
            <a:stretch>
              <a:fillRect/>
            </a:stretch>
          </p:blipFill>
          <p:spPr>
            <a:xfrm>
              <a:off x="817956" y="431540"/>
              <a:ext cx="10556087" cy="5994919"/>
            </a:xfrm>
            <a:prstGeom prst="rect">
              <a:avLst/>
            </a:prstGeom>
          </p:spPr>
        </p:pic>
      </p:grpSp>
    </p:spTree>
    <p:extLst>
      <p:ext uri="{BB962C8B-B14F-4D97-AF65-F5344CB8AC3E}">
        <p14:creationId xmlns:p14="http://schemas.microsoft.com/office/powerpoint/2010/main" val="163258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0921181" cy="1325563"/>
          </a:xfrm>
        </p:spPr>
        <p:txBody>
          <a:bodyPr/>
          <a:lstStyle/>
          <a:p>
            <a:r>
              <a:rPr lang="en-GB"/>
              <a:t>Electronic Exchange of Social Security Information (EESSI)</a:t>
            </a:r>
          </a:p>
        </p:txBody>
      </p:sp>
      <p:sp>
        <p:nvSpPr>
          <p:cNvPr id="3" name="Content Placeholder 2"/>
          <p:cNvSpPr>
            <a:spLocks noGrp="1"/>
          </p:cNvSpPr>
          <p:nvPr>
            <p:ph idx="1"/>
          </p:nvPr>
        </p:nvSpPr>
        <p:spPr>
          <a:xfrm>
            <a:off x="838199" y="1718045"/>
            <a:ext cx="10793361" cy="4351338"/>
          </a:xfrm>
        </p:spPr>
        <p:txBody>
          <a:bodyPr>
            <a:normAutofit/>
          </a:bodyPr>
          <a:lstStyle/>
          <a:p>
            <a:r>
              <a:rPr lang="en-GB"/>
              <a:t>the EU and EFTA (European Free Trade Association) citizens can free move, live and work in other EEA/EFTA countries</a:t>
            </a:r>
          </a:p>
          <a:p>
            <a:r>
              <a:rPr lang="en-GB"/>
              <a:t>the social security systems should reflect this mobility and ensure that citizens have full access to social security in a cross-border context</a:t>
            </a:r>
          </a:p>
          <a:p>
            <a:r>
              <a:rPr lang="en-GB"/>
              <a:t>EESSI = secure European electronic network interconnecting social security institutions</a:t>
            </a:r>
          </a:p>
          <a:p>
            <a:r>
              <a:rPr lang="en-GB"/>
              <a:t>the CBSS is responsible for the Access Point (unique gateway for BE) and the National Gateway (bus to the back office applications)</a:t>
            </a:r>
          </a:p>
        </p:txBody>
      </p:sp>
    </p:spTree>
    <p:extLst>
      <p:ext uri="{BB962C8B-B14F-4D97-AF65-F5344CB8AC3E}">
        <p14:creationId xmlns:p14="http://schemas.microsoft.com/office/powerpoint/2010/main" val="2954621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57545"/>
            <a:ext cx="11353801" cy="1325563"/>
          </a:xfrm>
          <a:noFill/>
        </p:spPr>
        <p:txBody>
          <a:bodyPr/>
          <a:lstStyle/>
          <a:p>
            <a:r>
              <a:rPr lang="en-GB"/>
              <a:t>Reference Implementation for a National Applications (RINA)</a:t>
            </a:r>
          </a:p>
        </p:txBody>
      </p:sp>
      <p:sp>
        <p:nvSpPr>
          <p:cNvPr id="4" name="Content Placeholder 3"/>
          <p:cNvSpPr>
            <a:spLocks noGrp="1"/>
          </p:cNvSpPr>
          <p:nvPr>
            <p:ph idx="1"/>
          </p:nvPr>
        </p:nvSpPr>
        <p:spPr>
          <a:xfrm>
            <a:off x="838200" y="1718044"/>
            <a:ext cx="10515600" cy="5139955"/>
          </a:xfrm>
        </p:spPr>
        <p:txBody>
          <a:bodyPr>
            <a:normAutofit/>
          </a:bodyPr>
          <a:lstStyle/>
          <a:p>
            <a:r>
              <a:rPr lang="en-GB" dirty="0"/>
              <a:t>RINA = European online service for the electronic exchange of social security files between the competent institutions of the European Union countries</a:t>
            </a:r>
          </a:p>
          <a:p>
            <a:r>
              <a:rPr lang="en-GB" dirty="0"/>
              <a:t>results from the EESSI project  </a:t>
            </a:r>
          </a:p>
          <a:p>
            <a:r>
              <a:rPr lang="en-GB" dirty="0"/>
              <a:t>manages all administrative processes related to the exchange of social security data at European level</a:t>
            </a:r>
          </a:p>
          <a:p>
            <a:r>
              <a:rPr lang="en-GB" dirty="0"/>
              <a:t>tools for managing files and optimising internal workflows</a:t>
            </a:r>
          </a:p>
          <a:p>
            <a:r>
              <a:rPr lang="en-GB" dirty="0"/>
              <a:t>RINA is accessible to the social service providers</a:t>
            </a:r>
          </a:p>
        </p:txBody>
      </p:sp>
    </p:spTree>
    <p:extLst>
      <p:ext uri="{BB962C8B-B14F-4D97-AF65-F5344CB8AC3E}">
        <p14:creationId xmlns:p14="http://schemas.microsoft.com/office/powerpoint/2010/main" val="1959178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C51-39DD-4979-B72D-B75C3C3D38E7}"/>
              </a:ext>
            </a:extLst>
          </p:cNvPr>
          <p:cNvSpPr>
            <a:spLocks noGrp="1"/>
          </p:cNvSpPr>
          <p:nvPr>
            <p:ph type="title"/>
          </p:nvPr>
        </p:nvSpPr>
        <p:spPr/>
        <p:txBody>
          <a:bodyPr/>
          <a:lstStyle/>
          <a:p>
            <a:r>
              <a:rPr lang="en-GB"/>
              <a:t>Network &amp; Information Security (NIS2) </a:t>
            </a:r>
          </a:p>
        </p:txBody>
      </p:sp>
      <p:sp>
        <p:nvSpPr>
          <p:cNvPr id="3" name="Content Placeholder 2">
            <a:extLst>
              <a:ext uri="{FF2B5EF4-FFF2-40B4-BE49-F238E27FC236}">
                <a16:creationId xmlns:a16="http://schemas.microsoft.com/office/drawing/2014/main" id="{3138E8EB-1770-4CEB-B457-86B4C8042CAA}"/>
              </a:ext>
            </a:extLst>
          </p:cNvPr>
          <p:cNvSpPr>
            <a:spLocks noGrp="1"/>
          </p:cNvSpPr>
          <p:nvPr>
            <p:ph idx="1"/>
          </p:nvPr>
        </p:nvSpPr>
        <p:spPr/>
        <p:txBody>
          <a:bodyPr>
            <a:normAutofit/>
          </a:bodyPr>
          <a:lstStyle/>
          <a:p>
            <a:r>
              <a:rPr lang="en-GB" dirty="0"/>
              <a:t>European cybersecurity directive</a:t>
            </a:r>
          </a:p>
          <a:p>
            <a:r>
              <a:rPr lang="en-GB" dirty="0"/>
              <a:t>set of measures for a high common level of cybersecurity across the European Union</a:t>
            </a:r>
          </a:p>
          <a:p>
            <a:pPr lvl="1"/>
            <a:r>
              <a:rPr lang="en-GB" dirty="0"/>
              <a:t>applicable to critical sectors</a:t>
            </a:r>
          </a:p>
          <a:p>
            <a:pPr lvl="2"/>
            <a:r>
              <a:rPr lang="en-GB" dirty="0"/>
              <a:t>public companies</a:t>
            </a:r>
          </a:p>
          <a:p>
            <a:pPr lvl="2"/>
            <a:r>
              <a:rPr lang="en-GB" dirty="0"/>
              <a:t>health sector</a:t>
            </a:r>
          </a:p>
          <a:p>
            <a:pPr lvl="2"/>
            <a:r>
              <a:rPr lang="en-GB" dirty="0"/>
              <a:t>other critical sectors such as public administrations, financial markets, transport, ...</a:t>
            </a:r>
          </a:p>
          <a:p>
            <a:r>
              <a:rPr lang="en-GB" dirty="0"/>
              <a:t>aiming for risk management in information processing</a:t>
            </a:r>
          </a:p>
          <a:p>
            <a:r>
              <a:rPr lang="en-GB" dirty="0"/>
              <a:t>applicable by October 2024 at the latest</a:t>
            </a:r>
          </a:p>
        </p:txBody>
      </p:sp>
    </p:spTree>
    <p:extLst>
      <p:ext uri="{BB962C8B-B14F-4D97-AF65-F5344CB8AC3E}">
        <p14:creationId xmlns:p14="http://schemas.microsoft.com/office/powerpoint/2010/main" val="173176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Expectations &gt; citizens/employers</a:t>
            </a:r>
          </a:p>
        </p:txBody>
      </p:sp>
      <p:sp>
        <p:nvSpPr>
          <p:cNvPr id="3" name="Content Placeholder 2"/>
          <p:cNvSpPr>
            <a:spLocks noGrp="1"/>
          </p:cNvSpPr>
          <p:nvPr>
            <p:ph idx="1"/>
          </p:nvPr>
        </p:nvSpPr>
        <p:spPr/>
        <p:txBody>
          <a:bodyPr>
            <a:noAutofit/>
          </a:bodyPr>
          <a:lstStyle/>
          <a:p>
            <a:r>
              <a:rPr lang="en-GB"/>
              <a:t>effective social protection</a:t>
            </a:r>
          </a:p>
          <a:p>
            <a:r>
              <a:rPr lang="en-GB"/>
              <a:t>integrated services</a:t>
            </a:r>
          </a:p>
          <a:p>
            <a:pPr lvl="1"/>
            <a:r>
              <a:rPr lang="en-GB"/>
              <a:t>adjusted to their concrete situation, personalised where possible </a:t>
            </a:r>
          </a:p>
          <a:p>
            <a:pPr lvl="1"/>
            <a:r>
              <a:rPr lang="en-GB"/>
              <a:t>offered at events that occur during their life cycle</a:t>
            </a:r>
          </a:p>
          <a:p>
            <a:pPr lvl="2"/>
            <a:r>
              <a:rPr lang="en-GB"/>
              <a:t>birth</a:t>
            </a:r>
          </a:p>
          <a:p>
            <a:pPr lvl="2"/>
            <a:r>
              <a:rPr lang="en-GB"/>
              <a:t>school</a:t>
            </a:r>
          </a:p>
          <a:p>
            <a:pPr lvl="2"/>
            <a:r>
              <a:rPr lang="en-GB"/>
              <a:t>work</a:t>
            </a:r>
          </a:p>
          <a:p>
            <a:pPr lvl="2"/>
            <a:r>
              <a:rPr lang="en-GB"/>
              <a:t>removal</a:t>
            </a:r>
          </a:p>
          <a:p>
            <a:pPr lvl="2"/>
            <a:r>
              <a:rPr lang="en-GB"/>
              <a:t>illness</a:t>
            </a:r>
          </a:p>
          <a:p>
            <a:pPr lvl="2"/>
            <a:r>
              <a:rPr lang="en-GB" sz="1600"/>
              <a:t>retirement</a:t>
            </a:r>
          </a:p>
          <a:p>
            <a:pPr lvl="2"/>
            <a:r>
              <a:rPr lang="en-GB"/>
              <a:t>death</a:t>
            </a:r>
          </a:p>
          <a:p>
            <a:pPr lvl="2"/>
            <a:r>
              <a:rPr lang="en-GB"/>
              <a:t>creation of a company</a:t>
            </a:r>
          </a:p>
          <a:p>
            <a:pPr lvl="2"/>
            <a:r>
              <a:rPr lang="en-GB" sz="1600"/>
              <a:t>…</a:t>
            </a:r>
          </a:p>
          <a:p>
            <a:pPr lvl="1"/>
            <a:r>
              <a:rPr lang="en-GB"/>
              <a:t>across government levels, public services and private bodies</a:t>
            </a:r>
          </a:p>
        </p:txBody>
      </p:sp>
    </p:spTree>
    <p:extLst>
      <p:ext uri="{BB962C8B-B14F-4D97-AF65-F5344CB8AC3E}">
        <p14:creationId xmlns:p14="http://schemas.microsoft.com/office/powerpoint/2010/main" val="1870529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solidFill>
                <a:srgbClr val="E2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96413" y="2721114"/>
              <a:ext cx="78559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cap="none" normalizeH="0" baseline="0" noProof="0">
                  <a:ln>
                    <a:noFill/>
                  </a:ln>
                  <a:solidFill>
                    <a:prstClr val="white"/>
                  </a:solidFill>
                  <a:effectLst/>
                  <a:uLnTx/>
                  <a:uFillTx/>
                  <a:latin typeface="Microsoft JhengHei Light" panose="020B0304030504040204" pitchFamily="34" charset="-120"/>
                  <a:ea typeface="Microsoft JhengHei Light" panose="020B0304030504040204" pitchFamily="34" charset="-120"/>
                  <a:cs typeface="+mn-cs"/>
                </a:rPr>
                <a:t>6. Projects </a:t>
              </a:r>
            </a:p>
          </p:txBody>
        </p:sp>
      </p:grpSp>
    </p:spTree>
    <p:extLst>
      <p:ext uri="{BB962C8B-B14F-4D97-AF65-F5344CB8AC3E}">
        <p14:creationId xmlns:p14="http://schemas.microsoft.com/office/powerpoint/2010/main" val="735425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solidFill>
            <a:schemeClr val="bg1"/>
          </a:solidFill>
        </p:spPr>
        <p:txBody>
          <a:bodyPr/>
          <a:lstStyle/>
          <a:p>
            <a:r>
              <a:rPr lang="en-GB"/>
              <a:t>Projects of the BCSS</a:t>
            </a:r>
          </a:p>
        </p:txBody>
      </p:sp>
      <p:sp>
        <p:nvSpPr>
          <p:cNvPr id="39939" name="Content Placeholder 2"/>
          <p:cNvSpPr>
            <a:spLocks noGrp="1"/>
          </p:cNvSpPr>
          <p:nvPr>
            <p:ph idx="1"/>
          </p:nvPr>
        </p:nvSpPr>
        <p:spPr/>
        <p:txBody>
          <a:bodyPr>
            <a:normAutofit/>
          </a:bodyPr>
          <a:lstStyle/>
          <a:p>
            <a:r>
              <a:rPr lang="en-GB"/>
              <a:t>focus is on projects regarding administrative simplification and the principle of collecting data once (only once), which is expressed in a good Return On Investment (ROI) and the search for efficiency</a:t>
            </a:r>
          </a:p>
          <a:p>
            <a:pPr lvl="1"/>
            <a:r>
              <a:rPr lang="en-GB"/>
              <a:t>process optimisation</a:t>
            </a:r>
          </a:p>
          <a:p>
            <a:pPr lvl="1"/>
            <a:r>
              <a:rPr lang="en-GB"/>
              <a:t>reuse of existing flows/messages</a:t>
            </a:r>
          </a:p>
          <a:p>
            <a:pPr lvl="1">
              <a:defRPr/>
            </a:pPr>
            <a:r>
              <a:rPr lang="en-GB"/>
              <a:t>thinking about projects in a general way</a:t>
            </a:r>
          </a:p>
          <a:p>
            <a:pPr>
              <a:defRPr/>
            </a:pPr>
            <a:r>
              <a:rPr lang="en-GB"/>
              <a:t>matrix only once : data exchanges in the social sector in one view  </a:t>
            </a:r>
          </a:p>
          <a:p>
            <a:pPr lvl="1">
              <a:defRPr/>
            </a:pPr>
            <a:r>
              <a:rPr lang="en-GB"/>
              <a:t>status of the only once programme  </a:t>
            </a:r>
          </a:p>
          <a:p>
            <a:pPr lvl="1">
              <a:defRPr/>
            </a:pPr>
            <a:r>
              <a:rPr lang="en-GB"/>
              <a:t>data exchanges from and into the social security network</a:t>
            </a:r>
          </a:p>
          <a:p>
            <a:pPr lvl="1">
              <a:defRPr/>
            </a:pPr>
            <a:r>
              <a:rPr lang="en-GB"/>
              <a:t>indication of reuse of relevant authentic sources</a:t>
            </a:r>
          </a:p>
          <a:p>
            <a:pPr lvl="1">
              <a:defRPr/>
            </a:pPr>
            <a:endParaRPr lang="fr-BE" dirty="0"/>
          </a:p>
          <a:p>
            <a:pPr lvl="1">
              <a:defRPr/>
            </a:pPr>
            <a:endParaRPr lang="fr-FR" dirty="0"/>
          </a:p>
          <a:p>
            <a:pPr>
              <a:defRPr/>
            </a:pPr>
            <a:endParaRPr lang="fr-BE" dirty="0"/>
          </a:p>
        </p:txBody>
      </p:sp>
    </p:spTree>
    <p:extLst>
      <p:ext uri="{BB962C8B-B14F-4D97-AF65-F5344CB8AC3E}">
        <p14:creationId xmlns:p14="http://schemas.microsoft.com/office/powerpoint/2010/main" val="187474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Matrix only once</a:t>
            </a:r>
          </a:p>
        </p:txBody>
      </p:sp>
      <p:sp>
        <p:nvSpPr>
          <p:cNvPr id="3" name="Content Placeholder 2"/>
          <p:cNvSpPr>
            <a:spLocks noGrp="1"/>
          </p:cNvSpPr>
          <p:nvPr>
            <p:ph idx="1"/>
          </p:nvPr>
        </p:nvSpPr>
        <p:spPr/>
        <p:txBody>
          <a:bodyPr/>
          <a:lstStyle/>
          <a:p>
            <a:r>
              <a:rPr lang="en-GB"/>
              <a:t>4 tables</a:t>
            </a:r>
          </a:p>
          <a:p>
            <a:pPr lvl="1"/>
            <a:r>
              <a:rPr lang="en-GB"/>
              <a:t>the categories of personal data exchanged between social security institutions</a:t>
            </a:r>
          </a:p>
          <a:p>
            <a:pPr lvl="1"/>
            <a:r>
              <a:rPr lang="en-GB"/>
              <a:t>the categories of personal data provided by government bodies active outside the social sector to social security institutions</a:t>
            </a:r>
          </a:p>
          <a:p>
            <a:pPr lvl="1"/>
            <a:r>
              <a:rPr lang="en-GB"/>
              <a:t>the categories of personal data provided by social security institutions to government bodies active outside the social sector</a:t>
            </a:r>
          </a:p>
          <a:p>
            <a:pPr lvl="1"/>
            <a:r>
              <a:rPr lang="en-GB"/>
              <a:t>the categories of personal data provided by social security institutions to various government bodies of the Communities and Regions (specifying the last 4 columns from the previous table)</a:t>
            </a:r>
          </a:p>
          <a:p>
            <a:pPr marL="360000" lvl="1" indent="0">
              <a:buNone/>
            </a:pPr>
            <a:r>
              <a:rPr lang="en-GB">
                <a:sym typeface="Wingdings" panose="05000000000000000000" pitchFamily="2" charset="2"/>
              </a:rPr>
              <a:t></a:t>
            </a:r>
            <a:r>
              <a:rPr lang="en-GB"/>
              <a:t> </a:t>
            </a:r>
            <a:r>
              <a:rPr lang="en-GB">
                <a:hlinkClick r:id="rId2"/>
              </a:rPr>
              <a:t>link to the tables of the matrix on the CBSS website</a:t>
            </a:r>
          </a:p>
        </p:txBody>
      </p:sp>
    </p:spTree>
    <p:extLst>
      <p:ext uri="{BB962C8B-B14F-4D97-AF65-F5344CB8AC3E}">
        <p14:creationId xmlns:p14="http://schemas.microsoft.com/office/powerpoint/2010/main" val="3603955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en-GB"/>
              <a:t>Priorities 2024</a:t>
            </a:r>
          </a:p>
        </p:txBody>
      </p:sp>
      <p:sp>
        <p:nvSpPr>
          <p:cNvPr id="3" name="Content Placeholder 2"/>
          <p:cNvSpPr>
            <a:spLocks noGrp="1"/>
          </p:cNvSpPr>
          <p:nvPr>
            <p:ph idx="1"/>
          </p:nvPr>
        </p:nvSpPr>
        <p:spPr/>
        <p:txBody>
          <a:bodyPr/>
          <a:lstStyle/>
          <a:p>
            <a:r>
              <a:rPr lang="en-GB" dirty="0"/>
              <a:t>list of the priorities </a:t>
            </a:r>
            <a:r>
              <a:rPr lang="en-GB" dirty="0">
                <a:solidFill>
                  <a:srgbClr val="0070C0"/>
                </a:solidFill>
              </a:rPr>
              <a:t>2024</a:t>
            </a:r>
          </a:p>
          <a:p>
            <a:pPr lvl="1"/>
            <a:r>
              <a:rPr lang="en-GB" dirty="0"/>
              <a:t>consolidated portfolio of &gt; 400 applications and change request available on the page dedicated to the General Coordination Committee on the website</a:t>
            </a:r>
            <a:br>
              <a:rPr lang="en-GB" dirty="0"/>
            </a:br>
            <a:r>
              <a:rPr lang="en-GB" dirty="0">
                <a:hlinkClick r:id="rId2"/>
              </a:rPr>
              <a:t>https://www.ksz-bcss.fgov.be/nl/over-de-ksz/beheer/algemeen-coordinatiecomite#prioriteiten</a:t>
            </a:r>
          </a:p>
          <a:p>
            <a:pPr lvl="1"/>
            <a:endParaRPr lang="nl-NL" altLang="en-US" dirty="0"/>
          </a:p>
          <a:p>
            <a:endParaRPr lang="en-US" dirty="0"/>
          </a:p>
        </p:txBody>
      </p:sp>
      <p:grpSp>
        <p:nvGrpSpPr>
          <p:cNvPr id="10" name="Group 9">
            <a:extLst>
              <a:ext uri="{FF2B5EF4-FFF2-40B4-BE49-F238E27FC236}">
                <a16:creationId xmlns:a16="http://schemas.microsoft.com/office/drawing/2014/main" id="{CA6CA7D3-80AA-4A03-98C8-E15600555187}"/>
              </a:ext>
            </a:extLst>
          </p:cNvPr>
          <p:cNvGrpSpPr/>
          <p:nvPr/>
        </p:nvGrpSpPr>
        <p:grpSpPr>
          <a:xfrm>
            <a:off x="3022158" y="2944055"/>
            <a:ext cx="6158880" cy="3494484"/>
            <a:chOff x="2733927" y="2307950"/>
            <a:chExt cx="6158880" cy="3494484"/>
          </a:xfrm>
        </p:grpSpPr>
        <p:grpSp>
          <p:nvGrpSpPr>
            <p:cNvPr id="11" name="Group 10">
              <a:extLst>
                <a:ext uri="{FF2B5EF4-FFF2-40B4-BE49-F238E27FC236}">
                  <a16:creationId xmlns:a16="http://schemas.microsoft.com/office/drawing/2014/main" id="{A4A7A812-22B6-47A3-913E-4CE80445445D}"/>
                </a:ext>
              </a:extLst>
            </p:cNvPr>
            <p:cNvGrpSpPr>
              <a:grpSpLocks noChangeAspect="1"/>
            </p:cNvGrpSpPr>
            <p:nvPr/>
          </p:nvGrpSpPr>
          <p:grpSpPr>
            <a:xfrm>
              <a:off x="2733927" y="2307950"/>
              <a:ext cx="6158880" cy="3494484"/>
              <a:chOff x="2444620" y="3089284"/>
              <a:chExt cx="6843200" cy="3882762"/>
            </a:xfrm>
          </p:grpSpPr>
          <p:sp>
            <p:nvSpPr>
              <p:cNvPr id="13" name="Rectangle 12">
                <a:extLst>
                  <a:ext uri="{FF2B5EF4-FFF2-40B4-BE49-F238E27FC236}">
                    <a16:creationId xmlns:a16="http://schemas.microsoft.com/office/drawing/2014/main" id="{CE94041A-C2E6-4A23-B37C-BD94968916C0}"/>
                  </a:ext>
                </a:extLst>
              </p:cNvPr>
              <p:cNvSpPr/>
              <p:nvPr/>
            </p:nvSpPr>
            <p:spPr>
              <a:xfrm>
                <a:off x="2444620" y="3089284"/>
                <a:ext cx="6843200" cy="3882762"/>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4" name="Rectangle: Rounded Corners 13">
                <a:extLst>
                  <a:ext uri="{FF2B5EF4-FFF2-40B4-BE49-F238E27FC236}">
                    <a16:creationId xmlns:a16="http://schemas.microsoft.com/office/drawing/2014/main" id="{D61E09D3-79AA-433D-8734-5388CF3778A6}"/>
                  </a:ext>
                </a:extLst>
              </p:cNvPr>
              <p:cNvSpPr/>
              <p:nvPr/>
            </p:nvSpPr>
            <p:spPr>
              <a:xfrm>
                <a:off x="2829956" y="3296271"/>
                <a:ext cx="6092889" cy="3459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2" name="Picture 11">
              <a:extLst>
                <a:ext uri="{FF2B5EF4-FFF2-40B4-BE49-F238E27FC236}">
                  <a16:creationId xmlns:a16="http://schemas.microsoft.com/office/drawing/2014/main" id="{12B88496-ADE1-4150-81B6-4E3AE786F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2350" y="2675375"/>
              <a:ext cx="4580357" cy="2751539"/>
            </a:xfrm>
            <a:prstGeom prst="rect">
              <a:avLst/>
            </a:prstGeom>
          </p:spPr>
        </p:pic>
      </p:grpSp>
    </p:spTree>
    <p:extLst>
      <p:ext uri="{BB962C8B-B14F-4D97-AF65-F5344CB8AC3E}">
        <p14:creationId xmlns:p14="http://schemas.microsoft.com/office/powerpoint/2010/main" val="75335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7852CC-9C36-4407-A65D-E015A4F1EE6F}"/>
              </a:ext>
            </a:extLst>
          </p:cNvPr>
          <p:cNvSpPr/>
          <p:nvPr/>
        </p:nvSpPr>
        <p:spPr>
          <a:xfrm>
            <a:off x="963561" y="6701062"/>
            <a:ext cx="10205884" cy="156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9B1B2F77-7F31-4CCC-87F0-8A3F0A492833}"/>
              </a:ext>
            </a:extLst>
          </p:cNvPr>
          <p:cNvSpPr/>
          <p:nvPr/>
        </p:nvSpPr>
        <p:spPr>
          <a:xfrm>
            <a:off x="955551" y="1186293"/>
            <a:ext cx="10272888" cy="559323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en-GB"/>
              <a:t>A few projects in which the CBSS is participating</a:t>
            </a:r>
          </a:p>
        </p:txBody>
      </p:sp>
      <p:sp>
        <p:nvSpPr>
          <p:cNvPr id="9" name="Rectangle: Rounded Corners 8">
            <a:hlinkClick r:id="" action="ppaction://hlinkshowjump?jump=nextslide"/>
            <a:extLst>
              <a:ext uri="{FF2B5EF4-FFF2-40B4-BE49-F238E27FC236}">
                <a16:creationId xmlns:a16="http://schemas.microsoft.com/office/drawing/2014/main" id="{7C13FBA7-BE12-4215-9997-8F537C72F7AC}"/>
              </a:ext>
            </a:extLst>
          </p:cNvPr>
          <p:cNvSpPr/>
          <p:nvPr/>
        </p:nvSpPr>
        <p:spPr>
          <a:xfrm>
            <a:off x="1229020" y="1435276"/>
            <a:ext cx="4799600" cy="676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additional rights - harmonised social status (HSS) &amp; MyBEnefits</a:t>
            </a:r>
          </a:p>
        </p:txBody>
      </p:sp>
      <p:sp>
        <p:nvSpPr>
          <p:cNvPr id="10" name="Rectangle: Rounded Corners 9">
            <a:extLst>
              <a:ext uri="{FF2B5EF4-FFF2-40B4-BE49-F238E27FC236}">
                <a16:creationId xmlns:a16="http://schemas.microsoft.com/office/drawing/2014/main" id="{66F3ABBF-4BC7-47AD-B4AA-7B4B78B9F779}"/>
              </a:ext>
            </a:extLst>
          </p:cNvPr>
          <p:cNvSpPr/>
          <p:nvPr/>
        </p:nvSpPr>
        <p:spPr>
          <a:xfrm>
            <a:off x="6183033" y="1441656"/>
            <a:ext cx="4799597"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eBox citizen</a:t>
            </a:r>
          </a:p>
        </p:txBody>
      </p:sp>
      <p:sp>
        <p:nvSpPr>
          <p:cNvPr id="11" name="Rectangle: Rounded Corners 10">
            <a:extLst>
              <a:ext uri="{FF2B5EF4-FFF2-40B4-BE49-F238E27FC236}">
                <a16:creationId xmlns:a16="http://schemas.microsoft.com/office/drawing/2014/main" id="{F391BC58-F2E5-48DB-8C66-160DBDCADBFD}"/>
              </a:ext>
            </a:extLst>
          </p:cNvPr>
          <p:cNvSpPr/>
          <p:nvPr/>
        </p:nvSpPr>
        <p:spPr>
          <a:xfrm>
            <a:off x="1229020" y="2251528"/>
            <a:ext cx="4799597" cy="6359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regionalisation</a:t>
            </a:r>
          </a:p>
        </p:txBody>
      </p:sp>
      <p:sp>
        <p:nvSpPr>
          <p:cNvPr id="12" name="Rectangle: Rounded Corners 11">
            <a:extLst>
              <a:ext uri="{FF2B5EF4-FFF2-40B4-BE49-F238E27FC236}">
                <a16:creationId xmlns:a16="http://schemas.microsoft.com/office/drawing/2014/main" id="{1F48F852-0FF6-40E6-965D-56A88ABDE728}"/>
              </a:ext>
            </a:extLst>
          </p:cNvPr>
          <p:cNvSpPr/>
          <p:nvPr/>
        </p:nvSpPr>
        <p:spPr>
          <a:xfrm>
            <a:off x="6183033" y="2216827"/>
            <a:ext cx="4799594" cy="674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PSWC</a:t>
            </a:r>
          </a:p>
        </p:txBody>
      </p:sp>
      <p:sp>
        <p:nvSpPr>
          <p:cNvPr id="13" name="Rectangle: Rounded Corners 12">
            <a:extLst>
              <a:ext uri="{FF2B5EF4-FFF2-40B4-BE49-F238E27FC236}">
                <a16:creationId xmlns:a16="http://schemas.microsoft.com/office/drawing/2014/main" id="{9BF18BE1-727E-4756-80D2-60D0274CF177}"/>
              </a:ext>
            </a:extLst>
          </p:cNvPr>
          <p:cNvSpPr/>
          <p:nvPr/>
        </p:nvSpPr>
        <p:spPr>
          <a:xfrm>
            <a:off x="1229020" y="3070793"/>
            <a:ext cx="479959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dirty="0">
                <a:solidFill>
                  <a:schemeClr val="tx1"/>
                </a:solidFill>
              </a:rPr>
              <a:t>fighting against fraud</a:t>
            </a:r>
          </a:p>
        </p:txBody>
      </p:sp>
      <p:sp>
        <p:nvSpPr>
          <p:cNvPr id="14" name="Rectangle: Rounded Corners 13">
            <a:extLst>
              <a:ext uri="{FF2B5EF4-FFF2-40B4-BE49-F238E27FC236}">
                <a16:creationId xmlns:a16="http://schemas.microsoft.com/office/drawing/2014/main" id="{56C2608E-CA08-4F78-A595-76D057C33070}"/>
              </a:ext>
            </a:extLst>
          </p:cNvPr>
          <p:cNvSpPr/>
          <p:nvPr/>
        </p:nvSpPr>
        <p:spPr>
          <a:xfrm>
            <a:off x="6202699" y="3070793"/>
            <a:ext cx="4799594"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dirty="0" err="1">
                <a:solidFill>
                  <a:schemeClr val="tx1"/>
                </a:solidFill>
              </a:rPr>
              <a:t>isi</a:t>
            </a:r>
            <a:r>
              <a:rPr lang="en-GB" dirty="0">
                <a:solidFill>
                  <a:schemeClr val="tx1"/>
                </a:solidFill>
              </a:rPr>
              <a:t>+ card</a:t>
            </a:r>
          </a:p>
        </p:txBody>
      </p:sp>
      <p:sp>
        <p:nvSpPr>
          <p:cNvPr id="15" name="Rectangle: Rounded Corners 14">
            <a:extLst>
              <a:ext uri="{FF2B5EF4-FFF2-40B4-BE49-F238E27FC236}">
                <a16:creationId xmlns:a16="http://schemas.microsoft.com/office/drawing/2014/main" id="{77D7B519-88CA-45DE-A0DF-87E4B4EF7989}"/>
              </a:ext>
            </a:extLst>
          </p:cNvPr>
          <p:cNvSpPr/>
          <p:nvPr/>
        </p:nvSpPr>
        <p:spPr>
          <a:xfrm>
            <a:off x="1229032" y="3992001"/>
            <a:ext cx="4779936"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G-Cloud</a:t>
            </a:r>
          </a:p>
        </p:txBody>
      </p:sp>
      <p:sp>
        <p:nvSpPr>
          <p:cNvPr id="16" name="Rectangle: Rounded Corners 15">
            <a:extLst>
              <a:ext uri="{FF2B5EF4-FFF2-40B4-BE49-F238E27FC236}">
                <a16:creationId xmlns:a16="http://schemas.microsoft.com/office/drawing/2014/main" id="{63029487-A7EC-4805-A73E-D728DC8266DF}"/>
              </a:ext>
            </a:extLst>
          </p:cNvPr>
          <p:cNvSpPr/>
          <p:nvPr/>
        </p:nvSpPr>
        <p:spPr>
          <a:xfrm>
            <a:off x="6183033" y="3997759"/>
            <a:ext cx="4819260" cy="755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Datawarehouse labour market and social protection</a:t>
            </a:r>
          </a:p>
        </p:txBody>
      </p:sp>
      <p:sp>
        <p:nvSpPr>
          <p:cNvPr id="17" name="Rectangle: Rounded Corners 16">
            <a:extLst>
              <a:ext uri="{FF2B5EF4-FFF2-40B4-BE49-F238E27FC236}">
                <a16:creationId xmlns:a16="http://schemas.microsoft.com/office/drawing/2014/main" id="{9040A633-159A-4646-8456-7BACB9664282}"/>
              </a:ext>
            </a:extLst>
          </p:cNvPr>
          <p:cNvSpPr/>
          <p:nvPr/>
        </p:nvSpPr>
        <p:spPr>
          <a:xfrm>
            <a:off x="1229029" y="4916586"/>
            <a:ext cx="4799593" cy="736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services for employers </a:t>
            </a:r>
          </a:p>
          <a:p>
            <a:pPr marL="176213" lvl="1"/>
            <a:r>
              <a:rPr lang="en-GB">
                <a:solidFill>
                  <a:schemeClr val="tx1"/>
                </a:solidFill>
              </a:rPr>
              <a:t>(Dimona – DmfA – GSR)</a:t>
            </a:r>
          </a:p>
        </p:txBody>
      </p:sp>
      <p:sp>
        <p:nvSpPr>
          <p:cNvPr id="18" name="Rectangle: Rounded Corners 17">
            <a:extLst>
              <a:ext uri="{FF2B5EF4-FFF2-40B4-BE49-F238E27FC236}">
                <a16:creationId xmlns:a16="http://schemas.microsoft.com/office/drawing/2014/main" id="{E11749EF-EF63-449F-B0DB-FD79EED02E50}"/>
              </a:ext>
            </a:extLst>
          </p:cNvPr>
          <p:cNvSpPr/>
          <p:nvPr/>
        </p:nvSpPr>
        <p:spPr>
          <a:xfrm>
            <a:off x="6183033" y="5802678"/>
            <a:ext cx="4799593" cy="682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social security portal</a:t>
            </a:r>
          </a:p>
        </p:txBody>
      </p:sp>
      <p:sp>
        <p:nvSpPr>
          <p:cNvPr id="19" name="Rectangle: Rounded Corners 18">
            <a:extLst>
              <a:ext uri="{FF2B5EF4-FFF2-40B4-BE49-F238E27FC236}">
                <a16:creationId xmlns:a16="http://schemas.microsoft.com/office/drawing/2014/main" id="{B178DAC4-8E72-493D-855A-84EF1313B2B4}"/>
              </a:ext>
            </a:extLst>
          </p:cNvPr>
          <p:cNvSpPr/>
          <p:nvPr/>
        </p:nvSpPr>
        <p:spPr>
          <a:xfrm>
            <a:off x="1229029" y="5806424"/>
            <a:ext cx="4799588" cy="692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services for third parties</a:t>
            </a:r>
          </a:p>
        </p:txBody>
      </p:sp>
      <p:sp>
        <p:nvSpPr>
          <p:cNvPr id="20" name="Rectangle: Rounded Corners 19">
            <a:extLst>
              <a:ext uri="{FF2B5EF4-FFF2-40B4-BE49-F238E27FC236}">
                <a16:creationId xmlns:a16="http://schemas.microsoft.com/office/drawing/2014/main" id="{ABE9B2F0-4DA7-45D0-A264-8ED23042D8B6}"/>
              </a:ext>
            </a:extLst>
          </p:cNvPr>
          <p:cNvSpPr/>
          <p:nvPr/>
        </p:nvSpPr>
        <p:spPr>
          <a:xfrm>
            <a:off x="6183033" y="4927658"/>
            <a:ext cx="4819260" cy="724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GB">
                <a:solidFill>
                  <a:schemeClr val="tx1"/>
                </a:solidFill>
              </a:rPr>
              <a:t>services for citizens</a:t>
            </a:r>
          </a:p>
        </p:txBody>
      </p:sp>
    </p:spTree>
    <p:extLst>
      <p:ext uri="{BB962C8B-B14F-4D97-AF65-F5344CB8AC3E}">
        <p14:creationId xmlns:p14="http://schemas.microsoft.com/office/powerpoint/2010/main" val="26014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Additional rights</a:t>
            </a:r>
          </a:p>
        </p:txBody>
      </p:sp>
      <p:sp>
        <p:nvSpPr>
          <p:cNvPr id="3" name="Content Placeholder 2"/>
          <p:cNvSpPr>
            <a:spLocks noGrp="1"/>
          </p:cNvSpPr>
          <p:nvPr>
            <p:ph idx="1"/>
          </p:nvPr>
        </p:nvSpPr>
        <p:spPr/>
        <p:txBody>
          <a:bodyPr>
            <a:normAutofit/>
          </a:bodyPr>
          <a:lstStyle/>
          <a:p>
            <a:r>
              <a:rPr lang="en-GB"/>
              <a:t>‘social status’ for about 2 million citizens in Belgium  </a:t>
            </a:r>
          </a:p>
          <a:p>
            <a:pPr lvl="1"/>
            <a:r>
              <a:rPr lang="en-GB"/>
              <a:t>limited income  </a:t>
            </a:r>
          </a:p>
          <a:p>
            <a:pPr lvl="1"/>
            <a:r>
              <a:rPr lang="en-GB"/>
              <a:t>disability, physical or mental impairment</a:t>
            </a:r>
          </a:p>
          <a:p>
            <a:pPr lvl="1"/>
            <a:r>
              <a:rPr lang="en-GB"/>
              <a:t>child with special needs</a:t>
            </a:r>
          </a:p>
          <a:p>
            <a:pPr lvl="1"/>
            <a:r>
              <a:rPr lang="en-GB"/>
              <a:t>…</a:t>
            </a:r>
          </a:p>
          <a:p>
            <a:r>
              <a:rPr lang="en-GB"/>
              <a:t>citizens with social status receive ‘additional rights’</a:t>
            </a:r>
          </a:p>
          <a:p>
            <a:pPr lvl="1"/>
            <a:r>
              <a:rPr lang="en-GB"/>
              <a:t>social tariff for gas, electricity, water, telecoms</a:t>
            </a:r>
          </a:p>
          <a:p>
            <a:pPr lvl="1"/>
            <a:r>
              <a:rPr lang="en-GB"/>
              <a:t>public transport (SNCB, De Lijn, TEC, etc.)</a:t>
            </a:r>
          </a:p>
          <a:p>
            <a:pPr lvl="1"/>
            <a:r>
              <a:rPr lang="en-GB"/>
              <a:t>housing</a:t>
            </a:r>
          </a:p>
          <a:p>
            <a:pPr lvl="1"/>
            <a:r>
              <a:rPr lang="en-GB"/>
              <a:t>tax reduction, free collection of household waste </a:t>
            </a:r>
          </a:p>
          <a:p>
            <a:pPr lvl="1"/>
            <a:r>
              <a:rPr lang="en-GB"/>
              <a:t>reduction for socio-cultural activities, sports</a:t>
            </a:r>
          </a:p>
          <a:p>
            <a:pPr lvl="1"/>
            <a:r>
              <a:rPr lang="en-GB"/>
              <a:t>…</a:t>
            </a:r>
          </a:p>
          <a:p>
            <a:endParaRPr lang="en-US" dirty="0"/>
          </a:p>
        </p:txBody>
      </p:sp>
    </p:spTree>
    <p:extLst>
      <p:ext uri="{BB962C8B-B14F-4D97-AF65-F5344CB8AC3E}">
        <p14:creationId xmlns:p14="http://schemas.microsoft.com/office/powerpoint/2010/main" val="2124731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Additional rights</a:t>
            </a:r>
          </a:p>
        </p:txBody>
      </p:sp>
      <p:sp>
        <p:nvSpPr>
          <p:cNvPr id="3" name="Content Placeholder 2"/>
          <p:cNvSpPr>
            <a:spLocks noGrp="1"/>
          </p:cNvSpPr>
          <p:nvPr>
            <p:ph idx="1"/>
          </p:nvPr>
        </p:nvSpPr>
        <p:spPr/>
        <p:txBody>
          <a:bodyPr>
            <a:normAutofit/>
          </a:bodyPr>
          <a:lstStyle/>
          <a:p>
            <a:r>
              <a:rPr lang="en-GB"/>
              <a:t> observation of non-take up </a:t>
            </a:r>
          </a:p>
          <a:p>
            <a:pPr lvl="1"/>
            <a:r>
              <a:rPr lang="en-GB"/>
              <a:t>non-transparency: people have limited or no knowledge of their rights  </a:t>
            </a:r>
          </a:p>
          <a:p>
            <a:pPr lvl="1"/>
            <a:r>
              <a:rPr lang="en-GB"/>
              <a:t>Matthew effect: rights do not reach the intended (vulnerable) target group</a:t>
            </a:r>
          </a:p>
          <a:p>
            <a:pPr lvl="1"/>
            <a:r>
              <a:rPr lang="en-GB"/>
              <a:t>threshold: the application and granting procedure for social rights is often complicated and time-consuming</a:t>
            </a:r>
          </a:p>
          <a:p>
            <a:pPr lvl="1"/>
            <a:r>
              <a:rPr lang="en-GB"/>
              <a:t>ineffectiveness: social measures do not achieve their goal</a:t>
            </a:r>
          </a:p>
          <a:p>
            <a:pPr lvl="1"/>
            <a:r>
              <a:rPr lang="en-GB"/>
              <a:t>status quo of poverty ratio instead of social inclusion: the population of poor people does not decrease proportionally</a:t>
            </a:r>
          </a:p>
          <a:p>
            <a:endParaRPr lang="en-US" dirty="0"/>
          </a:p>
        </p:txBody>
      </p:sp>
    </p:spTree>
    <p:extLst>
      <p:ext uri="{BB962C8B-B14F-4D97-AF65-F5344CB8AC3E}">
        <p14:creationId xmlns:p14="http://schemas.microsoft.com/office/powerpoint/2010/main" val="927012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Harmonised social status (HSS)</a:t>
            </a:r>
          </a:p>
        </p:txBody>
      </p:sp>
      <p:sp>
        <p:nvSpPr>
          <p:cNvPr id="3" name="Content Placeholder 2"/>
          <p:cNvSpPr>
            <a:spLocks noGrp="1"/>
          </p:cNvSpPr>
          <p:nvPr>
            <p:ph idx="1"/>
          </p:nvPr>
        </p:nvSpPr>
        <p:spPr/>
        <p:txBody>
          <a:bodyPr>
            <a:normAutofit/>
          </a:bodyPr>
          <a:lstStyle/>
          <a:p>
            <a:r>
              <a:rPr lang="en-GB"/>
              <a:t>context</a:t>
            </a:r>
          </a:p>
          <a:p>
            <a:pPr lvl="1"/>
            <a:r>
              <a:rPr lang="en-GB"/>
              <a:t>the social status are often complex and not always understood by the various parties involved</a:t>
            </a:r>
          </a:p>
          <a:p>
            <a:pPr lvl="1"/>
            <a:r>
              <a:rPr lang="en-GB"/>
              <a:t>regionalisation of the social status</a:t>
            </a:r>
          </a:p>
          <a:p>
            <a:pPr lvl="1"/>
            <a:r>
              <a:rPr lang="en-GB"/>
              <a:t>regulations on granting ‘additional rights’ are also complex (benefits/conditions/referral periods)</a:t>
            </a:r>
          </a:p>
          <a:p>
            <a:pPr lvl="1"/>
            <a:r>
              <a:rPr lang="en-GB"/>
              <a:t>no clear concepts</a:t>
            </a:r>
          </a:p>
          <a:p>
            <a:pPr lvl="1"/>
            <a:r>
              <a:rPr lang="en-GB"/>
              <a:t>a large number of data exchanges already exist (preferential rate, exemption from duties or taxes, etc.)</a:t>
            </a:r>
          </a:p>
          <a:p>
            <a:pPr lvl="1"/>
            <a:r>
              <a:rPr lang="en-GB"/>
              <a:t>regular new requests to data providers result in ad hoc developments</a:t>
            </a:r>
          </a:p>
        </p:txBody>
      </p:sp>
    </p:spTree>
    <p:extLst>
      <p:ext uri="{BB962C8B-B14F-4D97-AF65-F5344CB8AC3E}">
        <p14:creationId xmlns:p14="http://schemas.microsoft.com/office/powerpoint/2010/main" val="237695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noFill/>
        </p:spPr>
        <p:txBody>
          <a:bodyPr>
            <a:normAutofit/>
          </a:bodyPr>
          <a:lstStyle/>
          <a:p>
            <a:r>
              <a:rPr lang="en-GB"/>
              <a:t>HSS - social status / examples</a:t>
            </a:r>
          </a:p>
        </p:txBody>
      </p:sp>
      <p:pic>
        <p:nvPicPr>
          <p:cNvPr id="1025"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3879" y="1535430"/>
            <a:ext cx="7759339" cy="5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AutoShape 5"/>
          <p:cNvSpPr>
            <a:spLocks noChangeAspect="1" noChangeArrowheads="1"/>
          </p:cNvSpPr>
          <p:nvPr/>
        </p:nvSpPr>
        <p:spPr bwMode="auto">
          <a:xfrm>
            <a:off x="1524001" y="1125539"/>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fr-FR" sz="1800"/>
          </a:p>
        </p:txBody>
      </p:sp>
    </p:spTree>
    <p:extLst>
      <p:ext uri="{BB962C8B-B14F-4D97-AF65-F5344CB8AC3E}">
        <p14:creationId xmlns:p14="http://schemas.microsoft.com/office/powerpoint/2010/main" val="3449074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HSS - principles</a:t>
            </a:r>
          </a:p>
        </p:txBody>
      </p:sp>
      <p:sp>
        <p:nvSpPr>
          <p:cNvPr id="3" name="Content Placeholder 2"/>
          <p:cNvSpPr>
            <a:spLocks noGrp="1"/>
          </p:cNvSpPr>
          <p:nvPr>
            <p:ph idx="1"/>
          </p:nvPr>
        </p:nvSpPr>
        <p:spPr/>
        <p:txBody>
          <a:bodyPr/>
          <a:lstStyle/>
          <a:p>
            <a:r>
              <a:rPr lang="en-GB"/>
              <a:t>factual information available in one or more authentic source(s) is made available to actors who, on that basis, automatically grant rights to citizens without any request being made </a:t>
            </a:r>
          </a:p>
          <a:p>
            <a:r>
              <a:rPr lang="en-GB"/>
              <a:t>standardised services in order to answer information requests as much as possible and avoid/limit multiple developments, both for the data providers (authentic sources) and the bodies granting benefits</a:t>
            </a:r>
          </a:p>
          <a:p>
            <a:r>
              <a:rPr lang="en-GB"/>
              <a:t>reduction in the number of status used and their complexity, a reduction of data exchanges</a:t>
            </a:r>
          </a:p>
          <a:p>
            <a:r>
              <a:rPr lang="en-GB"/>
              <a:t>reduction of administrative formalities and paper certificates requested to this vulnerable population group</a:t>
            </a:r>
          </a:p>
        </p:txBody>
      </p:sp>
    </p:spTree>
    <p:extLst>
      <p:ext uri="{BB962C8B-B14F-4D97-AF65-F5344CB8AC3E}">
        <p14:creationId xmlns:p14="http://schemas.microsoft.com/office/powerpoint/2010/main" val="157587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Expectations &gt; citizens/employers</a:t>
            </a:r>
          </a:p>
        </p:txBody>
      </p:sp>
      <p:sp>
        <p:nvSpPr>
          <p:cNvPr id="3" name="Content Placeholder 2"/>
          <p:cNvSpPr>
            <a:spLocks noGrp="1"/>
          </p:cNvSpPr>
          <p:nvPr>
            <p:ph idx="1"/>
          </p:nvPr>
        </p:nvSpPr>
        <p:spPr/>
        <p:txBody>
          <a:bodyPr>
            <a:noAutofit/>
          </a:bodyPr>
          <a:lstStyle/>
          <a:p>
            <a:r>
              <a:rPr lang="en-GB" sz="2000"/>
              <a:t>customer centricity</a:t>
            </a:r>
          </a:p>
          <a:p>
            <a:r>
              <a:rPr lang="en-GB"/>
              <a:t>tailored to the own processes</a:t>
            </a:r>
          </a:p>
          <a:p>
            <a:r>
              <a:rPr lang="en-GB"/>
              <a:t>with minimal costs and administrative formalities</a:t>
            </a:r>
          </a:p>
          <a:p>
            <a:r>
              <a:rPr lang="en-GB"/>
              <a:t>if possible automatically provided</a:t>
            </a:r>
          </a:p>
          <a:p>
            <a:r>
              <a:rPr lang="en-GB"/>
              <a:t>with active involvement of the user (self-service - self-management - follow-up) </a:t>
            </a:r>
          </a:p>
          <a:p>
            <a:r>
              <a:rPr lang="en-GB"/>
              <a:t>high-performing and user-friendly</a:t>
            </a:r>
          </a:p>
          <a:p>
            <a:r>
              <a:rPr lang="en-GB"/>
              <a:t>reliable, safe and permanently available</a:t>
            </a:r>
          </a:p>
          <a:p>
            <a:r>
              <a:rPr lang="en-GB"/>
              <a:t>through the channels of their choice (direct contact, phone, electronic, ...)</a:t>
            </a:r>
          </a:p>
          <a:p>
            <a:r>
              <a:rPr lang="en-GB"/>
              <a:t>with the respect of privacy</a:t>
            </a:r>
          </a:p>
        </p:txBody>
      </p:sp>
    </p:spTree>
    <p:extLst>
      <p:ext uri="{BB962C8B-B14F-4D97-AF65-F5344CB8AC3E}">
        <p14:creationId xmlns:p14="http://schemas.microsoft.com/office/powerpoint/2010/main" val="3695453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HSS - goals </a:t>
            </a:r>
          </a:p>
        </p:txBody>
      </p:sp>
      <p:sp>
        <p:nvSpPr>
          <p:cNvPr id="3" name="Content Placeholder 2"/>
          <p:cNvSpPr>
            <a:spLocks noGrp="1"/>
          </p:cNvSpPr>
          <p:nvPr>
            <p:ph idx="1"/>
          </p:nvPr>
        </p:nvSpPr>
        <p:spPr/>
        <p:txBody>
          <a:bodyPr/>
          <a:lstStyle/>
          <a:p>
            <a:r>
              <a:rPr lang="en-GB"/>
              <a:t>for the socially insured</a:t>
            </a:r>
          </a:p>
          <a:p>
            <a:pPr lvl="1"/>
            <a:r>
              <a:rPr lang="en-GB"/>
              <a:t>allowing citizens to fully benefit from the additional rights to which they are entitled</a:t>
            </a:r>
          </a:p>
          <a:p>
            <a:pPr lvl="1"/>
            <a:r>
              <a:rPr lang="en-GB"/>
              <a:t>minimise administrative formalities &amp; take into account the reality in the field</a:t>
            </a:r>
          </a:p>
          <a:p>
            <a:r>
              <a:rPr lang="en-GB"/>
              <a:t>for the bodies/actors granting the advantage</a:t>
            </a:r>
          </a:p>
          <a:p>
            <a:pPr lvl="1"/>
            <a:r>
              <a:rPr lang="en-GB"/>
              <a:t>easy access to all necessary information for granting (social status, domicile address, etc.)</a:t>
            </a:r>
          </a:p>
          <a:p>
            <a:pPr lvl="1"/>
            <a:r>
              <a:rPr lang="en-GB"/>
              <a:t>avoid possible abuses</a:t>
            </a:r>
          </a:p>
          <a:p>
            <a:pPr marL="0" indent="0">
              <a:buNone/>
            </a:pPr>
            <a:endParaRPr lang="fr-BE" dirty="0"/>
          </a:p>
        </p:txBody>
      </p:sp>
      <p:sp>
        <p:nvSpPr>
          <p:cNvPr id="11" name="Rectangle 10">
            <a:extLst>
              <a:ext uri="{FF2B5EF4-FFF2-40B4-BE49-F238E27FC236}">
                <a16:creationId xmlns:a16="http://schemas.microsoft.com/office/drawing/2014/main" id="{2FAE534E-51DC-4B73-A2B6-26729C3FB11F}"/>
              </a:ext>
            </a:extLst>
          </p:cNvPr>
          <p:cNvSpPr/>
          <p:nvPr/>
        </p:nvSpPr>
        <p:spPr>
          <a:xfrm>
            <a:off x="1550505" y="4713348"/>
            <a:ext cx="9144000" cy="1106311"/>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Rounded Corners 11">
            <a:extLst>
              <a:ext uri="{FF2B5EF4-FFF2-40B4-BE49-F238E27FC236}">
                <a16:creationId xmlns:a16="http://schemas.microsoft.com/office/drawing/2014/main" id="{58708032-D854-4451-9D90-C235B4BA69C8}"/>
              </a:ext>
            </a:extLst>
          </p:cNvPr>
          <p:cNvSpPr/>
          <p:nvPr/>
        </p:nvSpPr>
        <p:spPr>
          <a:xfrm>
            <a:off x="1830294" y="4986507"/>
            <a:ext cx="8557880" cy="5490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200">
                <a:solidFill>
                  <a:schemeClr val="tx1"/>
                </a:solidFill>
              </a:rPr>
              <a:t>continue to improve automatic granting of rights</a:t>
            </a:r>
          </a:p>
        </p:txBody>
      </p:sp>
    </p:spTree>
    <p:extLst>
      <p:ext uri="{BB962C8B-B14F-4D97-AF65-F5344CB8AC3E}">
        <p14:creationId xmlns:p14="http://schemas.microsoft.com/office/powerpoint/2010/main" val="347804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HSS - 3 approaches</a:t>
            </a:r>
          </a:p>
        </p:txBody>
      </p:sp>
      <p:sp>
        <p:nvSpPr>
          <p:cNvPr id="3" name="Content Placeholder 2"/>
          <p:cNvSpPr>
            <a:spLocks noGrp="1"/>
          </p:cNvSpPr>
          <p:nvPr>
            <p:ph idx="1"/>
          </p:nvPr>
        </p:nvSpPr>
        <p:spPr>
          <a:xfrm>
            <a:off x="838200" y="1438889"/>
            <a:ext cx="10515600" cy="4351338"/>
          </a:xfrm>
        </p:spPr>
        <p:txBody>
          <a:bodyPr>
            <a:normAutofit/>
          </a:bodyPr>
          <a:lstStyle/>
          <a:p>
            <a:pPr>
              <a:defRPr/>
            </a:pPr>
            <a:endParaRPr lang="nl-BE" sz="400" dirty="0"/>
          </a:p>
          <a:p>
            <a:pPr>
              <a:defRPr/>
            </a:pPr>
            <a:r>
              <a:rPr lang="en-GB"/>
              <a:t>the CBSS and the authentic sources are working on making 3 additional methods available</a:t>
            </a:r>
          </a:p>
          <a:p>
            <a:pPr marL="0" indent="0">
              <a:buNone/>
              <a:defRPr/>
            </a:pPr>
            <a:endParaRPr lang="nl-NL" dirty="0"/>
          </a:p>
          <a:p>
            <a:endParaRPr lang="en-US" dirty="0"/>
          </a:p>
        </p:txBody>
      </p:sp>
      <p:grpSp>
        <p:nvGrpSpPr>
          <p:cNvPr id="14" name="Group 13">
            <a:extLst>
              <a:ext uri="{FF2B5EF4-FFF2-40B4-BE49-F238E27FC236}">
                <a16:creationId xmlns:a16="http://schemas.microsoft.com/office/drawing/2014/main" id="{01552E19-579D-4875-A806-F7A48EF2289F}"/>
              </a:ext>
            </a:extLst>
          </p:cNvPr>
          <p:cNvGrpSpPr/>
          <p:nvPr/>
        </p:nvGrpSpPr>
        <p:grpSpPr>
          <a:xfrm>
            <a:off x="1074553" y="2840783"/>
            <a:ext cx="10056427" cy="1624356"/>
            <a:chOff x="1074553" y="3099197"/>
            <a:chExt cx="10056427" cy="1624356"/>
          </a:xfrm>
        </p:grpSpPr>
        <p:grpSp>
          <p:nvGrpSpPr>
            <p:cNvPr id="5" name="Group 4">
              <a:extLst>
                <a:ext uri="{FF2B5EF4-FFF2-40B4-BE49-F238E27FC236}">
                  <a16:creationId xmlns:a16="http://schemas.microsoft.com/office/drawing/2014/main" id="{66AD58B8-6FED-4827-B08E-2DBE59AECCF0}"/>
                </a:ext>
              </a:extLst>
            </p:cNvPr>
            <p:cNvGrpSpPr/>
            <p:nvPr/>
          </p:nvGrpSpPr>
          <p:grpSpPr>
            <a:xfrm>
              <a:off x="1074553" y="3099201"/>
              <a:ext cx="3239568" cy="1608519"/>
              <a:chOff x="1074552" y="3877881"/>
              <a:chExt cx="2892489" cy="1608519"/>
            </a:xfrm>
          </p:grpSpPr>
          <p:sp>
            <p:nvSpPr>
              <p:cNvPr id="12" name="Rectangle 11">
                <a:extLst>
                  <a:ext uri="{FF2B5EF4-FFF2-40B4-BE49-F238E27FC236}">
                    <a16:creationId xmlns:a16="http://schemas.microsoft.com/office/drawing/2014/main" id="{9E82A212-324F-46A8-B62A-E1BC21FBEC9A}"/>
                  </a:ext>
                </a:extLst>
              </p:cNvPr>
              <p:cNvSpPr/>
              <p:nvPr/>
            </p:nvSpPr>
            <p:spPr>
              <a:xfrm>
                <a:off x="1074552" y="3877881"/>
                <a:ext cx="2892489" cy="16085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Rounded Corners 12">
                <a:extLst>
                  <a:ext uri="{FF2B5EF4-FFF2-40B4-BE49-F238E27FC236}">
                    <a16:creationId xmlns:a16="http://schemas.microsoft.com/office/drawing/2014/main" id="{B50957F3-A49F-4C93-B747-1F44A2A95369}"/>
                  </a:ext>
                </a:extLst>
              </p:cNvPr>
              <p:cNvSpPr/>
              <p:nvPr/>
            </p:nvSpPr>
            <p:spPr>
              <a:xfrm>
                <a:off x="1233282" y="4022112"/>
                <a:ext cx="2573541" cy="1351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a:solidFill>
                      <a:schemeClr val="tx1"/>
                    </a:solidFill>
                  </a:rPr>
                  <a:t>batch consultation of the so-named </a:t>
                </a:r>
                <a:r>
                  <a:rPr lang="en-GB" b="1">
                    <a:solidFill>
                      <a:schemeClr val="tx1"/>
                    </a:solidFill>
                  </a:rPr>
                  <a:t>‘buffer’ database </a:t>
                </a:r>
              </a:p>
            </p:txBody>
          </p:sp>
        </p:grpSp>
        <p:grpSp>
          <p:nvGrpSpPr>
            <p:cNvPr id="6" name="Group 5">
              <a:extLst>
                <a:ext uri="{FF2B5EF4-FFF2-40B4-BE49-F238E27FC236}">
                  <a16:creationId xmlns:a16="http://schemas.microsoft.com/office/drawing/2014/main" id="{7E003174-E41C-46D9-A52A-86469A9E117F}"/>
                </a:ext>
              </a:extLst>
            </p:cNvPr>
            <p:cNvGrpSpPr/>
            <p:nvPr/>
          </p:nvGrpSpPr>
          <p:grpSpPr>
            <a:xfrm>
              <a:off x="4470675" y="3115034"/>
              <a:ext cx="3264183" cy="1608519"/>
              <a:chOff x="1074552" y="3877881"/>
              <a:chExt cx="2892489" cy="1608519"/>
            </a:xfrm>
          </p:grpSpPr>
          <p:sp>
            <p:nvSpPr>
              <p:cNvPr id="10" name="Rectangle 9">
                <a:extLst>
                  <a:ext uri="{FF2B5EF4-FFF2-40B4-BE49-F238E27FC236}">
                    <a16:creationId xmlns:a16="http://schemas.microsoft.com/office/drawing/2014/main" id="{8AEAB836-1EDC-4FD0-921B-65FEFD5BA113}"/>
                  </a:ext>
                </a:extLst>
              </p:cNvPr>
              <p:cNvSpPr/>
              <p:nvPr/>
            </p:nvSpPr>
            <p:spPr>
              <a:xfrm>
                <a:off x="1074552" y="3877881"/>
                <a:ext cx="2892489" cy="16085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Rounded Corners 10">
                <a:extLst>
                  <a:ext uri="{FF2B5EF4-FFF2-40B4-BE49-F238E27FC236}">
                    <a16:creationId xmlns:a16="http://schemas.microsoft.com/office/drawing/2014/main" id="{8E7B3E04-D713-41DC-B7B5-4D075BF42D27}"/>
                  </a:ext>
                </a:extLst>
              </p:cNvPr>
              <p:cNvSpPr/>
              <p:nvPr/>
            </p:nvSpPr>
            <p:spPr>
              <a:xfrm>
                <a:off x="1237403" y="4006279"/>
                <a:ext cx="2603694" cy="1351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a:solidFill>
                      <a:schemeClr val="tx1"/>
                    </a:solidFill>
                  </a:rPr>
                  <a:t>online consultation of the authentic sources</a:t>
                </a:r>
                <a:r>
                  <a:rPr lang="en-GB">
                    <a:solidFill>
                      <a:schemeClr val="tx1"/>
                    </a:solidFill>
                  </a:rPr>
                  <a:t> by the granting bodies</a:t>
                </a:r>
              </a:p>
            </p:txBody>
          </p:sp>
        </p:grpSp>
        <p:grpSp>
          <p:nvGrpSpPr>
            <p:cNvPr id="7" name="Group 6">
              <a:extLst>
                <a:ext uri="{FF2B5EF4-FFF2-40B4-BE49-F238E27FC236}">
                  <a16:creationId xmlns:a16="http://schemas.microsoft.com/office/drawing/2014/main" id="{1E825265-9153-4842-A1B3-81BB6E03DD01}"/>
                </a:ext>
              </a:extLst>
            </p:cNvPr>
            <p:cNvGrpSpPr/>
            <p:nvPr/>
          </p:nvGrpSpPr>
          <p:grpSpPr>
            <a:xfrm>
              <a:off x="7891412" y="3099197"/>
              <a:ext cx="3239568" cy="1608519"/>
              <a:chOff x="1074552" y="3877881"/>
              <a:chExt cx="2892489" cy="1608519"/>
            </a:xfrm>
          </p:grpSpPr>
          <p:sp>
            <p:nvSpPr>
              <p:cNvPr id="8" name="Rectangle 7">
                <a:extLst>
                  <a:ext uri="{FF2B5EF4-FFF2-40B4-BE49-F238E27FC236}">
                    <a16:creationId xmlns:a16="http://schemas.microsoft.com/office/drawing/2014/main" id="{D0BFA7C2-90DF-448D-B313-F6EE8BFD4016}"/>
                  </a:ext>
                </a:extLst>
              </p:cNvPr>
              <p:cNvSpPr/>
              <p:nvPr/>
            </p:nvSpPr>
            <p:spPr>
              <a:xfrm>
                <a:off x="1074552" y="3877881"/>
                <a:ext cx="2892489" cy="160851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angle: Rounded Corners 8">
                <a:extLst>
                  <a:ext uri="{FF2B5EF4-FFF2-40B4-BE49-F238E27FC236}">
                    <a16:creationId xmlns:a16="http://schemas.microsoft.com/office/drawing/2014/main" id="{3A6484F6-36C4-47CA-8337-03A8B04FD255}"/>
                  </a:ext>
                </a:extLst>
              </p:cNvPr>
              <p:cNvSpPr/>
              <p:nvPr/>
            </p:nvSpPr>
            <p:spPr>
              <a:xfrm>
                <a:off x="1243393" y="4022116"/>
                <a:ext cx="2552834" cy="1351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a:solidFill>
                      <a:schemeClr val="tx1"/>
                    </a:solidFill>
                  </a:rPr>
                  <a:t>consultation of the social status using the </a:t>
                </a:r>
                <a:r>
                  <a:rPr lang="en-GB" b="1">
                    <a:solidFill>
                      <a:schemeClr val="tx1"/>
                    </a:solidFill>
                  </a:rPr>
                  <a:t>app MyBEnefits</a:t>
                </a:r>
              </a:p>
            </p:txBody>
          </p:sp>
        </p:grpSp>
      </p:grpSp>
    </p:spTree>
    <p:extLst>
      <p:ext uri="{BB962C8B-B14F-4D97-AF65-F5344CB8AC3E}">
        <p14:creationId xmlns:p14="http://schemas.microsoft.com/office/powerpoint/2010/main" val="1201863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HSS - approach 1</a:t>
            </a:r>
          </a:p>
        </p:txBody>
      </p:sp>
      <p:sp>
        <p:nvSpPr>
          <p:cNvPr id="3" name="Content Placeholder 2"/>
          <p:cNvSpPr>
            <a:spLocks noGrp="1"/>
          </p:cNvSpPr>
          <p:nvPr>
            <p:ph idx="1"/>
          </p:nvPr>
        </p:nvSpPr>
        <p:spPr/>
        <p:txBody>
          <a:bodyPr>
            <a:normAutofit/>
          </a:bodyPr>
          <a:lstStyle/>
          <a:p>
            <a:r>
              <a:rPr lang="en-GB" b="1"/>
              <a:t>batch consultation of the database HSS in the buffer database</a:t>
            </a:r>
          </a:p>
          <a:p>
            <a:pPr lvl="1"/>
            <a:r>
              <a:rPr lang="en-GB"/>
              <a:t>is fed quarterly by the 11 authentic sources</a:t>
            </a:r>
          </a:p>
          <a:p>
            <a:pPr lvl="1"/>
            <a:r>
              <a:rPr lang="en-GB"/>
              <a:t>possibility of the automatic granting of additional rights to a category of persons known in advance at the granting body</a:t>
            </a:r>
          </a:p>
          <a:p>
            <a:pPr lvl="2"/>
            <a:r>
              <a:rPr lang="en-GB"/>
              <a:t>e.g. all residents of a municipality, all households connected to gas</a:t>
            </a:r>
          </a:p>
          <a:p>
            <a:pPr lvl="1"/>
            <a:r>
              <a:rPr lang="en-GB"/>
              <a:t>possibility of processing large volumes</a:t>
            </a:r>
          </a:p>
          <a:p>
            <a:pPr lvl="1"/>
            <a:r>
              <a:rPr lang="en-GB"/>
              <a:t>possibility of checking whether a person meets a set of criteria defined in the deliberations of the ISC (e.g. place of residence, status on a certain date, etc.)</a:t>
            </a:r>
          </a:p>
          <a:p>
            <a:pPr lvl="1"/>
            <a:r>
              <a:rPr lang="en-GB"/>
              <a:t>some examples  </a:t>
            </a:r>
          </a:p>
          <a:p>
            <a:pPr lvl="2"/>
            <a:r>
              <a:rPr lang="en-GB"/>
              <a:t>social tariff for gas/electricity in Belgium</a:t>
            </a:r>
          </a:p>
          <a:p>
            <a:pPr lvl="2"/>
            <a:r>
              <a:rPr lang="en-GB"/>
              <a:t>social tariff for water in Flanders</a:t>
            </a:r>
          </a:p>
          <a:p>
            <a:pPr lvl="2"/>
            <a:r>
              <a:rPr lang="en-GB"/>
              <a:t>traffic tax exemption in Brussels Region</a:t>
            </a:r>
          </a:p>
          <a:p>
            <a:pPr lvl="2"/>
            <a:r>
              <a:rPr lang="en-GB"/>
              <a:t>municipalities and provinces (e.g. reduced rate for afterschool childcare, reduced charge for household waste collection, reduced tax rate)</a:t>
            </a:r>
          </a:p>
          <a:p>
            <a:pPr marL="1127738" lvl="3" indent="-231775">
              <a:buFont typeface="Calibri" panose="020F0502020204030204" pitchFamily="34" charset="0"/>
              <a:buChar char="-"/>
            </a:pPr>
            <a:endParaRPr lang="nl-NL" dirty="0"/>
          </a:p>
          <a:p>
            <a:pPr marL="948600" lvl="2" indent="-457200">
              <a:lnSpc>
                <a:spcPct val="100000"/>
              </a:lnSpc>
              <a:buFont typeface="Calibri" panose="020F0502020204030204" pitchFamily="34" charset="0"/>
              <a:buChar char="-"/>
            </a:pPr>
            <a:endParaRPr lang="en-US" dirty="0">
              <a:solidFill>
                <a:srgbClr val="FF0000"/>
              </a:solidFill>
            </a:endParaRPr>
          </a:p>
        </p:txBody>
      </p:sp>
    </p:spTree>
    <p:extLst>
      <p:ext uri="{BB962C8B-B14F-4D97-AF65-F5344CB8AC3E}">
        <p14:creationId xmlns:p14="http://schemas.microsoft.com/office/powerpoint/2010/main" val="2096843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Buffer database - 11 authentic sources</a:t>
            </a:r>
          </a:p>
        </p:txBody>
      </p:sp>
      <p:sp>
        <p:nvSpPr>
          <p:cNvPr id="3" name="Content Placeholder 2"/>
          <p:cNvSpPr>
            <a:spLocks noGrp="1"/>
          </p:cNvSpPr>
          <p:nvPr>
            <p:ph idx="1"/>
          </p:nvPr>
        </p:nvSpPr>
        <p:spPr/>
        <p:txBody>
          <a:bodyPr>
            <a:normAutofit fontScale="92500" lnSpcReduction="20000"/>
          </a:bodyPr>
          <a:lstStyle/>
          <a:p>
            <a:r>
              <a:rPr lang="en-GB" dirty="0"/>
              <a:t>federal</a:t>
            </a:r>
          </a:p>
          <a:p>
            <a:pPr lvl="1"/>
            <a:r>
              <a:rPr lang="en-GB" dirty="0"/>
              <a:t>PPS Social Integration (PPS SI) and PCSWs (e.g. living wage ((e)LW)</a:t>
            </a:r>
          </a:p>
          <a:p>
            <a:pPr lvl="1"/>
            <a:r>
              <a:rPr lang="en-GB" dirty="0"/>
              <a:t>DG Persons with Disabilities (DGPH) (e.g. recognised disability, income replacement allowance (ARR))</a:t>
            </a:r>
          </a:p>
          <a:p>
            <a:pPr lvl="1"/>
            <a:r>
              <a:rPr lang="en-GB" dirty="0"/>
              <a:t>sickness funds  (e.g. right to increased insurance allowance)</a:t>
            </a:r>
          </a:p>
          <a:p>
            <a:pPr lvl="1"/>
            <a:r>
              <a:rPr lang="en-GB" dirty="0"/>
              <a:t>Federal Pension Service (e.g. guaranteed income for elderly persons (GRAPA))</a:t>
            </a:r>
          </a:p>
          <a:p>
            <a:r>
              <a:rPr lang="en-GB" dirty="0"/>
              <a:t>Flanders</a:t>
            </a:r>
          </a:p>
          <a:p>
            <a:pPr lvl="1"/>
            <a:r>
              <a:rPr lang="en-GB" dirty="0"/>
              <a:t>Flemish Social Protection (VSB) (e.g. allowance for assistance to the elderly (APA))</a:t>
            </a:r>
          </a:p>
          <a:p>
            <a:pPr lvl="1"/>
            <a:r>
              <a:rPr lang="en-GB" dirty="0" err="1"/>
              <a:t>Agentschap</a:t>
            </a:r>
            <a:r>
              <a:rPr lang="en-GB" dirty="0"/>
              <a:t> </a:t>
            </a:r>
            <a:r>
              <a:rPr lang="en-GB" dirty="0" err="1"/>
              <a:t>Opgroeien</a:t>
            </a:r>
            <a:r>
              <a:rPr lang="en-GB" dirty="0"/>
              <a:t> ( (e.g. children with specific support needs (P1-4))</a:t>
            </a:r>
          </a:p>
          <a:p>
            <a:r>
              <a:rPr lang="en-GB" dirty="0"/>
              <a:t>Wallonia</a:t>
            </a:r>
          </a:p>
          <a:p>
            <a:pPr lvl="1"/>
            <a:r>
              <a:rPr lang="en-GB" dirty="0" err="1"/>
              <a:t>Agence</a:t>
            </a:r>
            <a:r>
              <a:rPr lang="en-GB" dirty="0"/>
              <a:t> </a:t>
            </a:r>
            <a:r>
              <a:rPr lang="en-GB" dirty="0" err="1"/>
              <a:t>wallonne</a:t>
            </a:r>
            <a:r>
              <a:rPr lang="en-GB" dirty="0"/>
              <a:t> pour </a:t>
            </a:r>
            <a:r>
              <a:rPr lang="en-GB" dirty="0" err="1"/>
              <a:t>une</a:t>
            </a:r>
            <a:r>
              <a:rPr lang="en-GB" dirty="0"/>
              <a:t> Vie de </a:t>
            </a:r>
            <a:r>
              <a:rPr lang="en-GB" dirty="0" err="1"/>
              <a:t>Qualité</a:t>
            </a:r>
            <a:r>
              <a:rPr lang="en-GB" dirty="0"/>
              <a:t> (</a:t>
            </a:r>
            <a:r>
              <a:rPr lang="en-GB" dirty="0" err="1"/>
              <a:t>AViQ</a:t>
            </a:r>
            <a:r>
              <a:rPr lang="en-GB" dirty="0"/>
              <a:t>) (e.g. recognised disability of children)</a:t>
            </a:r>
          </a:p>
          <a:p>
            <a:pPr lvl="1"/>
            <a:r>
              <a:rPr lang="en-GB" dirty="0" err="1"/>
              <a:t>Organismes</a:t>
            </a:r>
            <a:r>
              <a:rPr lang="en-GB" dirty="0"/>
              <a:t> </a:t>
            </a:r>
            <a:r>
              <a:rPr lang="en-GB" dirty="0" err="1"/>
              <a:t>Assureurs</a:t>
            </a:r>
            <a:r>
              <a:rPr lang="en-GB" dirty="0"/>
              <a:t> </a:t>
            </a:r>
            <a:r>
              <a:rPr lang="en-GB" dirty="0" err="1"/>
              <a:t>Wallons</a:t>
            </a:r>
            <a:r>
              <a:rPr lang="en-GB" dirty="0"/>
              <a:t> (OAW) (e.g. (e.g. reduction of self-reliance)</a:t>
            </a:r>
          </a:p>
          <a:p>
            <a:r>
              <a:rPr lang="en-GB" dirty="0"/>
              <a:t>Brussels</a:t>
            </a:r>
          </a:p>
          <a:p>
            <a:pPr lvl="1"/>
            <a:r>
              <a:rPr lang="en-GB" dirty="0" err="1"/>
              <a:t>IrisCare</a:t>
            </a:r>
            <a:r>
              <a:rPr lang="en-GB" dirty="0"/>
              <a:t> (e.g. allowance for assistance to the elderly)</a:t>
            </a:r>
          </a:p>
          <a:p>
            <a:r>
              <a:rPr lang="en-GB" dirty="0"/>
              <a:t>German-speaking Community</a:t>
            </a:r>
          </a:p>
          <a:p>
            <a:pPr lvl="1"/>
            <a:r>
              <a:rPr lang="en-GB" dirty="0" err="1"/>
              <a:t>Dienststelle</a:t>
            </a:r>
            <a:r>
              <a:rPr lang="en-GB" dirty="0"/>
              <a:t> </a:t>
            </a:r>
            <a:r>
              <a:rPr lang="en-GB" dirty="0" err="1"/>
              <a:t>für</a:t>
            </a:r>
            <a:r>
              <a:rPr lang="en-GB" dirty="0"/>
              <a:t> </a:t>
            </a:r>
            <a:r>
              <a:rPr lang="en-GB" dirty="0" err="1"/>
              <a:t>Selbstbestimmtes</a:t>
            </a:r>
            <a:r>
              <a:rPr lang="en-GB" dirty="0"/>
              <a:t> Leben (DSL) (e.g. recognised disability of children)</a:t>
            </a:r>
          </a:p>
          <a:p>
            <a:pPr lvl="1"/>
            <a:r>
              <a:rPr lang="en-GB" dirty="0"/>
              <a:t>Ministerium der </a:t>
            </a:r>
            <a:r>
              <a:rPr lang="en-GB" dirty="0" err="1"/>
              <a:t>Deutschsprachigen</a:t>
            </a:r>
            <a:r>
              <a:rPr lang="en-GB" dirty="0"/>
              <a:t> Gemeinschaft (MDG)  (e.g. allowance for assistance to the elderly (APA))</a:t>
            </a:r>
          </a:p>
          <a:p>
            <a:pPr lvl="1"/>
            <a:endParaRPr lang="nl-BE" dirty="0"/>
          </a:p>
          <a:p>
            <a:pPr lvl="1"/>
            <a:endParaRPr lang="nl-BE" dirty="0"/>
          </a:p>
          <a:p>
            <a:endParaRPr lang="nl-BE" dirty="0"/>
          </a:p>
        </p:txBody>
      </p:sp>
    </p:spTree>
    <p:extLst>
      <p:ext uri="{BB962C8B-B14F-4D97-AF65-F5344CB8AC3E}">
        <p14:creationId xmlns:p14="http://schemas.microsoft.com/office/powerpoint/2010/main" val="3371848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dirty="0"/>
              <a:t>Buffer database - feeding / use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314" y="1700809"/>
            <a:ext cx="7560071" cy="4641513"/>
          </a:xfrm>
          <a:prstGeom prst="rect">
            <a:avLst/>
          </a:prstGeom>
        </p:spPr>
      </p:pic>
    </p:spTree>
    <p:extLst>
      <p:ext uri="{BB962C8B-B14F-4D97-AF65-F5344CB8AC3E}">
        <p14:creationId xmlns:p14="http://schemas.microsoft.com/office/powerpoint/2010/main" val="2460837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Buffer database - advantages</a:t>
            </a:r>
          </a:p>
        </p:txBody>
      </p:sp>
      <p:sp>
        <p:nvSpPr>
          <p:cNvPr id="3" name="Content Placeholder 2"/>
          <p:cNvSpPr>
            <a:spLocks noGrp="1"/>
          </p:cNvSpPr>
          <p:nvPr>
            <p:ph idx="1"/>
          </p:nvPr>
        </p:nvSpPr>
        <p:spPr/>
        <p:txBody>
          <a:bodyPr/>
          <a:lstStyle/>
          <a:p>
            <a:r>
              <a:rPr lang="en-GB" dirty="0"/>
              <a:t>for data users</a:t>
            </a:r>
          </a:p>
          <a:p>
            <a:pPr lvl="1"/>
            <a:r>
              <a:rPr lang="en-GB" dirty="0"/>
              <a:t>all the information is available on a coordinated and validated way</a:t>
            </a:r>
          </a:p>
          <a:p>
            <a:pPr lvl="1"/>
            <a:r>
              <a:rPr lang="en-GB" dirty="0"/>
              <a:t>possibility for the CBSS to apply decision rules according to the concrete needs of each user (‘’guarantee of the proportionality principle‘’)</a:t>
            </a:r>
          </a:p>
          <a:p>
            <a:r>
              <a:rPr lang="en-GB" dirty="0"/>
              <a:t>for the managers of authentic sources</a:t>
            </a:r>
          </a:p>
          <a:p>
            <a:pPr lvl="1"/>
            <a:r>
              <a:rPr lang="en-GB" dirty="0"/>
              <a:t>to avoid ad hoc developments for each data request</a:t>
            </a:r>
          </a:p>
          <a:p>
            <a:pPr lvl="1"/>
            <a:r>
              <a:rPr lang="en-GB" dirty="0"/>
              <a:t>to avoid making data available according to the needs of each user</a:t>
            </a:r>
          </a:p>
          <a:p>
            <a:r>
              <a:rPr lang="en-GB" dirty="0"/>
              <a:t>for the system</a:t>
            </a:r>
          </a:p>
          <a:p>
            <a:pPr lvl="1"/>
            <a:r>
              <a:rPr lang="en-GB" dirty="0"/>
              <a:t>an impulse to standardise the factual data to be taken into account when determining additional rights and the time or period over which they should be available (‘Lego block philosophy’)</a:t>
            </a:r>
          </a:p>
          <a:p>
            <a:pPr lvl="1"/>
            <a:endParaRPr lang="en-US" dirty="0"/>
          </a:p>
          <a:p>
            <a:endParaRPr lang="en-US" dirty="0"/>
          </a:p>
        </p:txBody>
      </p:sp>
    </p:spTree>
    <p:extLst>
      <p:ext uri="{BB962C8B-B14F-4D97-AF65-F5344CB8AC3E}">
        <p14:creationId xmlns:p14="http://schemas.microsoft.com/office/powerpoint/2010/main" val="40916369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Buffer database - legal aspects</a:t>
            </a:r>
          </a:p>
        </p:txBody>
      </p:sp>
      <p:sp>
        <p:nvSpPr>
          <p:cNvPr id="3" name="Content Placeholder 2"/>
          <p:cNvSpPr>
            <a:spLocks noGrp="1"/>
          </p:cNvSpPr>
          <p:nvPr>
            <p:ph idx="1"/>
          </p:nvPr>
        </p:nvSpPr>
        <p:spPr/>
        <p:txBody>
          <a:bodyPr/>
          <a:lstStyle/>
          <a:p>
            <a:r>
              <a:rPr lang="en-GB"/>
              <a:t>general deliberation No 16/008 of 2 February 2016 on the creation of the buffer database at the Crossroads Bank for Social Security for the automatic granting of additional rights</a:t>
            </a:r>
          </a:p>
          <a:p>
            <a:r>
              <a:rPr lang="en-GB"/>
              <a:t>this project is strongly linked to the harmonisation of the status used for the granting of additional rights ; this essential aspect of the project will be realised, in particular, in consultation with the social partners</a:t>
            </a:r>
          </a:p>
          <a:p>
            <a:r>
              <a:rPr lang="en-GB"/>
              <a:t>necessary simplification of legislations in order to comply with the Lego block philosophy</a:t>
            </a:r>
          </a:p>
          <a:p>
            <a:pPr lvl="1"/>
            <a:endParaRPr lang="en-US" dirty="0"/>
          </a:p>
          <a:p>
            <a:endParaRPr lang="en-US" dirty="0"/>
          </a:p>
        </p:txBody>
      </p:sp>
    </p:spTree>
    <p:extLst>
      <p:ext uri="{BB962C8B-B14F-4D97-AF65-F5344CB8AC3E}">
        <p14:creationId xmlns:p14="http://schemas.microsoft.com/office/powerpoint/2010/main" val="37897580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5E3CC5-07D3-4681-B37C-69C1AC98964C}"/>
              </a:ext>
            </a:extLst>
          </p:cNvPr>
          <p:cNvSpPr/>
          <p:nvPr/>
        </p:nvSpPr>
        <p:spPr>
          <a:xfrm>
            <a:off x="1072444" y="1546765"/>
            <a:ext cx="4693871" cy="4891358"/>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7971EA7C-0A74-43DD-B5F3-219D73B71931}"/>
              </a:ext>
            </a:extLst>
          </p:cNvPr>
          <p:cNvSpPr/>
          <p:nvPr/>
        </p:nvSpPr>
        <p:spPr>
          <a:xfrm>
            <a:off x="6398370" y="1546763"/>
            <a:ext cx="4693871" cy="489135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p:cNvSpPr/>
          <p:nvPr/>
        </p:nvSpPr>
        <p:spPr>
          <a:xfrm>
            <a:off x="6898105" y="2606080"/>
            <a:ext cx="3838964" cy="3462486"/>
          </a:xfrm>
          <a:prstGeom prst="rect">
            <a:avLst/>
          </a:prstGeom>
          <a:solidFill>
            <a:schemeClr val="bg1"/>
          </a:solidFill>
          <a:ln w="19050">
            <a:solidFill>
              <a:schemeClr val="accent6"/>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en-GB" sz="1600" dirty="0">
                <a:latin typeface="Calibri" panose="020F0502020204030204" pitchFamily="34" charset="0"/>
                <a:ea typeface="Calibri" panose="020F0502020204030204" pitchFamily="34" charset="0"/>
                <a:cs typeface="Times New Roman" panose="02020603050405020304" pitchFamily="18" charset="0"/>
              </a:rPr>
              <a:t>A bonus is granted to the reference person </a:t>
            </a:r>
          </a:p>
          <a:p>
            <a:pPr marL="180975" indent="-11113"/>
            <a:r>
              <a:rPr lang="en-GB" sz="1600" dirty="0">
                <a:latin typeface="Calibri" panose="020F0502020204030204" pitchFamily="34" charset="0"/>
                <a:ea typeface="Calibri" panose="020F0502020204030204" pitchFamily="34" charset="0"/>
                <a:cs typeface="Times New Roman" panose="02020603050405020304" pitchFamily="18" charset="0"/>
              </a:rPr>
              <a:t>of the household registered in the municipality of which at least 1 or more household members are on the 1</a:t>
            </a:r>
            <a:r>
              <a:rPr lang="en-GB" sz="1600" baseline="30000" dirty="0">
                <a:latin typeface="Calibri" panose="020F0502020204030204" pitchFamily="34" charset="0"/>
                <a:ea typeface="Calibri" panose="020F0502020204030204" pitchFamily="34" charset="0"/>
                <a:cs typeface="Times New Roman" panose="02020603050405020304" pitchFamily="18" charset="0"/>
              </a:rPr>
              <a:t>st</a:t>
            </a:r>
            <a:r>
              <a:rPr lang="en-GB" sz="1600" dirty="0">
                <a:latin typeface="Calibri" panose="020F0502020204030204" pitchFamily="34" charset="0"/>
                <a:ea typeface="Calibri" panose="020F0502020204030204" pitchFamily="34" charset="0"/>
                <a:cs typeface="Times New Roman" panose="02020603050405020304" pitchFamily="18" charset="0"/>
              </a:rPr>
              <a:t> January of the relevant financial year entitled to the </a:t>
            </a:r>
            <a:br>
              <a:rPr lang="en-GB" sz="1350" dirty="0">
                <a:latin typeface="Calibri" panose="020F0502020204030204" pitchFamily="34" charset="0"/>
                <a:ea typeface="Calibri" panose="020F0502020204030204" pitchFamily="34" charset="0"/>
                <a:cs typeface="Times New Roman" panose="02020603050405020304" pitchFamily="18" charset="0"/>
              </a:rPr>
            </a:br>
            <a:r>
              <a:rPr lang="en-GB"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enhanced allowance of the health care insurance </a:t>
            </a:r>
            <a:r>
              <a:rPr lang="en-GB" sz="1600" dirty="0">
                <a:latin typeface="Calibri" panose="020F0502020204030204" pitchFamily="34" charset="0"/>
                <a:ea typeface="Calibri" panose="020F0502020204030204" pitchFamily="34" charset="0"/>
                <a:cs typeface="Times New Roman" panose="02020603050405020304" pitchFamily="18" charset="0"/>
              </a:rPr>
              <a:t>(referred to in Article 37, §19, of the Act on compulsory insurance for medical care and benefits, coordinated on 14 July 1994)</a:t>
            </a:r>
            <a:r>
              <a:rPr lang="en-GB" sz="1350" dirty="0">
                <a:latin typeface="Calibri" panose="020F0502020204030204" pitchFamily="34" charset="0"/>
                <a:ea typeface="Calibri" panose="020F0502020204030204" pitchFamily="34" charset="0"/>
                <a:cs typeface="Times New Roman" panose="02020603050405020304" pitchFamily="18" charset="0"/>
              </a:rPr>
              <a:t> </a:t>
            </a:r>
          </a:p>
          <a:p>
            <a:pPr marL="180975" indent="-11113"/>
            <a:r>
              <a:rPr lang="en-GB" sz="13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ounded Rectangle 5"/>
          <p:cNvSpPr/>
          <p:nvPr/>
        </p:nvSpPr>
        <p:spPr>
          <a:xfrm>
            <a:off x="2139007" y="1922104"/>
            <a:ext cx="2592288" cy="648072"/>
          </a:xfrm>
          <a:prstGeom prst="roundRect">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a:solidFill>
                  <a:srgbClr val="FF0000"/>
                </a:solidFill>
              </a:rPr>
              <a:t>e.g. Don’t</a:t>
            </a:r>
          </a:p>
        </p:txBody>
      </p:sp>
      <p:sp>
        <p:nvSpPr>
          <p:cNvPr id="7" name="Rounded Rectangle 6"/>
          <p:cNvSpPr/>
          <p:nvPr/>
        </p:nvSpPr>
        <p:spPr>
          <a:xfrm>
            <a:off x="7472368" y="1920684"/>
            <a:ext cx="2592288" cy="648072"/>
          </a:xfrm>
          <a:prstGeom prst="roundRect">
            <a:avLst/>
          </a:prstGeom>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a:solidFill>
                  <a:srgbClr val="00B050"/>
                </a:solidFill>
              </a:rPr>
              <a:t>e.g. Do</a:t>
            </a:r>
          </a:p>
        </p:txBody>
      </p:sp>
      <p:sp>
        <p:nvSpPr>
          <p:cNvPr id="12" name="Title 1"/>
          <p:cNvSpPr txBox="1">
            <a:spLocks/>
          </p:cNvSpPr>
          <p:nvPr/>
        </p:nvSpPr>
        <p:spPr>
          <a:xfrm>
            <a:off x="831576" y="290677"/>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rgbClr val="008CB2"/>
                </a:solidFill>
                <a:latin typeface="+mj-lt"/>
                <a:ea typeface="+mj-ea"/>
                <a:cs typeface="+mj-cs"/>
              </a:defRPr>
            </a:lvl1pPr>
          </a:lstStyle>
          <a:p>
            <a:r>
              <a:rPr lang="en-GB" dirty="0"/>
              <a:t>Buffer database - simplification of the regulation</a:t>
            </a:r>
          </a:p>
        </p:txBody>
      </p:sp>
      <p:sp>
        <p:nvSpPr>
          <p:cNvPr id="4" name="Rectangle 3"/>
          <p:cNvSpPr/>
          <p:nvPr/>
        </p:nvSpPr>
        <p:spPr>
          <a:xfrm>
            <a:off x="1454931" y="2602807"/>
            <a:ext cx="3960440" cy="3347070"/>
          </a:xfrm>
          <a:prstGeom prst="rect">
            <a:avLst/>
          </a:prstGeom>
          <a:solidFill>
            <a:schemeClr val="bg1"/>
          </a:solidFill>
          <a:ln w="19050">
            <a:solidFill>
              <a:srgbClr val="FF0000"/>
            </a:solidFill>
          </a:ln>
        </p:spPr>
        <p:txBody>
          <a:bodyPr wrap="square">
            <a:spAutoFit/>
          </a:bodyPr>
          <a:lstStyle/>
          <a:p>
            <a:pPr marL="250984" indent="-80963"/>
            <a:endParaRPr lang="nl-BE" sz="1350" dirty="0">
              <a:latin typeface="Calibri" panose="020F0502020204030204" pitchFamily="34" charset="0"/>
              <a:ea typeface="Calibri" panose="020F0502020204030204" pitchFamily="34" charset="0"/>
              <a:cs typeface="Times New Roman" panose="02020603050405020304" pitchFamily="18" charset="0"/>
            </a:endParaRPr>
          </a:p>
          <a:p>
            <a:pPr marL="180975" indent="-11113"/>
            <a:r>
              <a:rPr lang="en-GB" sz="1600" dirty="0">
                <a:latin typeface="Calibri" panose="020F0502020204030204" pitchFamily="34" charset="0"/>
                <a:ea typeface="Calibri" panose="020F0502020204030204" pitchFamily="34" charset="0"/>
                <a:cs typeface="Times New Roman" panose="02020603050405020304" pitchFamily="18" charset="0"/>
              </a:rPr>
              <a:t>A bonus is granted to the reference person of the household registered in the municipality of which at least 1 or more household members are on the 1</a:t>
            </a:r>
            <a:r>
              <a:rPr lang="en-GB" sz="1600" baseline="30000" dirty="0">
                <a:latin typeface="Calibri" panose="020F0502020204030204" pitchFamily="34" charset="0"/>
                <a:ea typeface="Calibri" panose="020F0502020204030204" pitchFamily="34" charset="0"/>
                <a:cs typeface="Times New Roman" panose="02020603050405020304" pitchFamily="18" charset="0"/>
              </a:rPr>
              <a:t>st</a:t>
            </a:r>
            <a:r>
              <a:rPr lang="en-GB" sz="1600" dirty="0">
                <a:latin typeface="Calibri" panose="020F0502020204030204" pitchFamily="34" charset="0"/>
                <a:ea typeface="Calibri" panose="020F0502020204030204" pitchFamily="34" charset="0"/>
                <a:cs typeface="Times New Roman" panose="02020603050405020304" pitchFamily="18" charset="0"/>
              </a:rPr>
              <a:t> January of the relevant financial year entitled to</a:t>
            </a:r>
          </a:p>
          <a:p>
            <a:pPr marL="180975" indent="-11113"/>
            <a:endParaRPr lang="fr-BE" sz="600" dirty="0">
              <a:latin typeface="Calibri" panose="020F0502020204030204" pitchFamily="34" charset="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en-GB" sz="1600" dirty="0">
                <a:latin typeface="Calibri" panose="020F0502020204030204" pitchFamily="34" charset="0"/>
                <a:ea typeface="Calibri" panose="020F0502020204030204" pitchFamily="34" charset="0"/>
                <a:cs typeface="Times New Roman" panose="02020603050405020304" pitchFamily="18" charset="0"/>
              </a:rPr>
              <a:t> the preferential reimbursement for health care</a:t>
            </a:r>
          </a:p>
          <a:p>
            <a:pPr marL="285750" indent="-104775">
              <a:buFont typeface="Arial" panose="020B0604020202020204" pitchFamily="34" charset="0"/>
              <a:buChar char="•"/>
            </a:pPr>
            <a:r>
              <a:rPr lang="en-GB" sz="1600" dirty="0">
                <a:latin typeface="Calibri" panose="020F0502020204030204" pitchFamily="34" charset="0"/>
                <a:ea typeface="Calibri" panose="020F0502020204030204" pitchFamily="34" charset="0"/>
                <a:cs typeface="Times New Roman" panose="02020603050405020304" pitchFamily="18" charset="0"/>
              </a:rPr>
              <a:t>  the guaranteed income for elderly persons</a:t>
            </a:r>
          </a:p>
          <a:p>
            <a:pPr marL="285750" indent="-104775">
              <a:buFont typeface="Arial" panose="020B0604020202020204" pitchFamily="34" charset="0"/>
              <a:buChar char="•"/>
            </a:pPr>
            <a:r>
              <a:rPr lang="en-GB" sz="1600" dirty="0">
                <a:latin typeface="Calibri" panose="020F0502020204030204" pitchFamily="34" charset="0"/>
                <a:ea typeface="Calibri" panose="020F0502020204030204" pitchFamily="34" charset="0"/>
                <a:cs typeface="Times New Roman" panose="02020603050405020304" pitchFamily="18" charset="0"/>
              </a:rPr>
              <a:t>  the allowance for disabled persons</a:t>
            </a:r>
          </a:p>
          <a:p>
            <a:pPr marL="360363" indent="-179388">
              <a:buFont typeface="Arial" panose="020B0604020202020204" pitchFamily="34" charset="0"/>
              <a:buChar char="•"/>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increased child benefit (regulation salaried or self-employed workers)</a:t>
            </a:r>
          </a:p>
          <a:p>
            <a:pPr marL="360363" indent="-179388">
              <a:buFont typeface="Arial" panose="020B0604020202020204" pitchFamily="34" charset="0"/>
              <a:buChar char="•"/>
            </a:pPr>
            <a:endParaRPr lang="fr-BE"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110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1" y="2996148"/>
            <a:ext cx="1658741"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n-GB" sz="1600">
                <a:solidFill>
                  <a:schemeClr val="tx1"/>
                </a:solidFill>
              </a:rPr>
              <a:t>Granting bodies</a:t>
            </a:r>
          </a:p>
        </p:txBody>
      </p:sp>
      <p:sp>
        <p:nvSpPr>
          <p:cNvPr id="5" name="Title 4"/>
          <p:cNvSpPr>
            <a:spLocks noGrp="1"/>
          </p:cNvSpPr>
          <p:nvPr>
            <p:ph type="title"/>
          </p:nvPr>
        </p:nvSpPr>
        <p:spPr>
          <a:noFill/>
        </p:spPr>
        <p:txBody>
          <a:bodyPr/>
          <a:lstStyle/>
          <a:p>
            <a:r>
              <a:rPr lang="en-GB"/>
              <a:t>Lego block philosophy</a:t>
            </a:r>
          </a:p>
        </p:txBody>
      </p:sp>
      <p:grpSp>
        <p:nvGrpSpPr>
          <p:cNvPr id="7" name="Group 6"/>
          <p:cNvGrpSpPr>
            <a:grpSpLocks noChangeAspect="1"/>
          </p:cNvGrpSpPr>
          <p:nvPr/>
        </p:nvGrpSpPr>
        <p:grpSpPr>
          <a:xfrm>
            <a:off x="2413591" y="1444879"/>
            <a:ext cx="6845331" cy="5121430"/>
            <a:chOff x="378865" y="548680"/>
            <a:chExt cx="7605924" cy="5690479"/>
          </a:xfrm>
        </p:grpSpPr>
        <p:grpSp>
          <p:nvGrpSpPr>
            <p:cNvPr id="8" name="Group 7"/>
            <p:cNvGrpSpPr/>
            <p:nvPr/>
          </p:nvGrpSpPr>
          <p:grpSpPr>
            <a:xfrm>
              <a:off x="378865" y="548680"/>
              <a:ext cx="1888879" cy="5690479"/>
              <a:chOff x="378865" y="823206"/>
              <a:chExt cx="1888879" cy="5690479"/>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dirty="0">
                      <a:solidFill>
                        <a:sysClr val="windowText" lastClr="000000"/>
                      </a:solidFill>
                    </a:rPr>
                    <a:t>Place of residence</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500" dirty="0">
                      <a:solidFill>
                        <a:schemeClr val="lt1"/>
                      </a:solidFill>
                    </a:rPr>
                    <a:t>Authentic source (NR &amp; CBSS)</a:t>
                  </a:r>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Date of birth</a:t>
                  </a: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Household composition</a:t>
                  </a: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dirty="0"/>
                    <a:t>Social status</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FPS or PISS</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PSWC</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Sickness funds</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BIM - BVT</a:t>
                  </a:r>
                </a:p>
              </p:txBody>
            </p:sp>
          </p:grpSp>
          <p:sp>
            <p:nvSpPr>
              <p:cNvPr id="20" name="Rounded Rectangle 19"/>
              <p:cNvSpPr/>
              <p:nvPr/>
            </p:nvSpPr>
            <p:spPr>
              <a:xfrm rot="5400000">
                <a:off x="1053478" y="5299420"/>
                <a:ext cx="539652" cy="1888878"/>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dirty="0">
                    <a:ea typeface="Verdana" panose="020B0604030504040204" pitchFamily="34" charset="0"/>
                    <a:cs typeface="Verdana" panose="020B0604030504040204" pitchFamily="34" charset="0"/>
                  </a:rPr>
                  <a:t>Income</a:t>
                </a:r>
              </a:p>
            </p:txBody>
          </p:sp>
        </p:grpSp>
        <p:grpSp>
          <p:nvGrpSpPr>
            <p:cNvPr id="9" name="Group 8"/>
            <p:cNvGrpSpPr/>
            <p:nvPr/>
          </p:nvGrpSpPr>
          <p:grpSpPr>
            <a:xfrm>
              <a:off x="3338117" y="2322493"/>
              <a:ext cx="1943408" cy="1843045"/>
              <a:chOff x="3770165" y="2357489"/>
              <a:chExt cx="1943408" cy="1843045"/>
            </a:xfrm>
          </p:grpSpPr>
          <p:sp>
            <p:nvSpPr>
              <p:cNvPr id="17" name="Rounded Rectangle 16"/>
              <p:cNvSpPr/>
              <p:nvPr/>
            </p:nvSpPr>
            <p:spPr>
              <a:xfrm rot="5400000">
                <a:off x="3820346" y="2307308"/>
                <a:ext cx="1843045"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n-GB" sz="1600">
                    <a:solidFill>
                      <a:schemeClr val="tx1"/>
                    </a:solidFill>
                  </a:rPr>
                  <a:t>Additional right</a:t>
                </a: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300">
                    <a:solidFill>
                      <a:sysClr val="windowText" lastClr="000000"/>
                    </a:solidFill>
                  </a:rPr>
                  <a:t>Reduction of provincial tax</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a:solidFill>
                    <a:sysClr val="windowText" lastClr="000000"/>
                  </a:solidFill>
                </a:rPr>
                <a:t>Province of East Flanders</a:t>
              </a:r>
            </a:p>
          </p:txBody>
        </p:sp>
      </p:grpSp>
      <p:cxnSp>
        <p:nvCxnSpPr>
          <p:cNvPr id="40" name="Straight Arrow Connector 39">
            <a:extLst>
              <a:ext uri="{FF2B5EF4-FFF2-40B4-BE49-F238E27FC236}">
                <a16:creationId xmlns:a16="http://schemas.microsoft.com/office/drawing/2014/main" id="{269DAFF9-34EA-4766-A72D-F7E0AB71C920}"/>
              </a:ext>
            </a:extLst>
          </p:cNvPr>
          <p:cNvCxnSpPr>
            <a:cxnSpLocks/>
          </p:cNvCxnSpPr>
          <p:nvPr/>
        </p:nvCxnSpPr>
        <p:spPr>
          <a:xfrm flipH="1">
            <a:off x="4178390" y="4068252"/>
            <a:ext cx="827481" cy="1811534"/>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1" name="Straight Connector 40">
            <a:extLst>
              <a:ext uri="{FF2B5EF4-FFF2-40B4-BE49-F238E27FC236}">
                <a16:creationId xmlns:a16="http://schemas.microsoft.com/office/drawing/2014/main" id="{E41A428A-8889-4BC7-933F-5C611842DD57}"/>
              </a:ext>
            </a:extLst>
          </p:cNvPr>
          <p:cNvCxnSpPr>
            <a:cxnSpLocks/>
          </p:cNvCxnSpPr>
          <p:nvPr/>
        </p:nvCxnSpPr>
        <p:spPr>
          <a:xfrm flipH="1" flipV="1">
            <a:off x="4178389" y="2063220"/>
            <a:ext cx="827482" cy="1856277"/>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42" name="Straight Arrow Connector 41">
            <a:extLst>
              <a:ext uri="{FF2B5EF4-FFF2-40B4-BE49-F238E27FC236}">
                <a16:creationId xmlns:a16="http://schemas.microsoft.com/office/drawing/2014/main" id="{37CDA0C7-DDE2-48AD-8595-B1C2413C925A}"/>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118380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16">
            <a:extLst>
              <a:ext uri="{FF2B5EF4-FFF2-40B4-BE49-F238E27FC236}">
                <a16:creationId xmlns:a16="http://schemas.microsoft.com/office/drawing/2014/main" id="{60A4E14B-1FA3-4BD1-AA2A-B8D78B96C4E5}"/>
              </a:ext>
            </a:extLst>
          </p:cNvPr>
          <p:cNvSpPr/>
          <p:nvPr/>
        </p:nvSpPr>
        <p:spPr>
          <a:xfrm rot="5400000">
            <a:off x="7651923" y="2996146"/>
            <a:ext cx="1658738" cy="1749067"/>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n-GB" sz="1600">
                <a:solidFill>
                  <a:schemeClr val="tx1"/>
                </a:solidFill>
              </a:rPr>
              <a:t>Granting bodies</a:t>
            </a:r>
          </a:p>
        </p:txBody>
      </p:sp>
      <p:sp>
        <p:nvSpPr>
          <p:cNvPr id="5" name="Title 4"/>
          <p:cNvSpPr>
            <a:spLocks noGrp="1"/>
          </p:cNvSpPr>
          <p:nvPr>
            <p:ph type="title"/>
          </p:nvPr>
        </p:nvSpPr>
        <p:spPr>
          <a:noFill/>
        </p:spPr>
        <p:txBody>
          <a:bodyPr/>
          <a:lstStyle/>
          <a:p>
            <a:r>
              <a:rPr lang="en-GB"/>
              <a:t>Lego block philosophy</a:t>
            </a:r>
          </a:p>
        </p:txBody>
      </p:sp>
      <p:grpSp>
        <p:nvGrpSpPr>
          <p:cNvPr id="7" name="Group 6"/>
          <p:cNvGrpSpPr>
            <a:grpSpLocks noChangeAspect="1"/>
          </p:cNvGrpSpPr>
          <p:nvPr/>
        </p:nvGrpSpPr>
        <p:grpSpPr>
          <a:xfrm>
            <a:off x="2413591" y="1444879"/>
            <a:ext cx="6845331" cy="5121430"/>
            <a:chOff x="378865" y="548680"/>
            <a:chExt cx="7605924" cy="5690479"/>
          </a:xfrm>
        </p:grpSpPr>
        <p:grpSp>
          <p:nvGrpSpPr>
            <p:cNvPr id="8" name="Group 7"/>
            <p:cNvGrpSpPr/>
            <p:nvPr/>
          </p:nvGrpSpPr>
          <p:grpSpPr>
            <a:xfrm>
              <a:off x="378865" y="548680"/>
              <a:ext cx="1888879" cy="5690479"/>
              <a:chOff x="378865" y="823206"/>
              <a:chExt cx="1888879" cy="5690479"/>
            </a:xfrm>
          </p:grpSpPr>
          <p:grpSp>
            <p:nvGrpSpPr>
              <p:cNvPr id="18" name="Group 17"/>
              <p:cNvGrpSpPr/>
              <p:nvPr/>
            </p:nvGrpSpPr>
            <p:grpSpPr>
              <a:xfrm>
                <a:off x="378866" y="823206"/>
                <a:ext cx="1888878" cy="1186001"/>
                <a:chOff x="342434" y="823206"/>
                <a:chExt cx="1888878" cy="1186001"/>
              </a:xfrm>
            </p:grpSpPr>
            <p:sp>
              <p:nvSpPr>
                <p:cNvPr id="35" name="Rounded Rectangle 34"/>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Place of residence</a:t>
                  </a:r>
                </a:p>
              </p:txBody>
            </p:sp>
            <p:sp>
              <p:nvSpPr>
                <p:cNvPr id="36" name="Rounded Rectangle 35"/>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500" dirty="0"/>
                    <a:t>Authentic source (NR &amp; CBSS)</a:t>
                  </a:r>
                </a:p>
              </p:txBody>
            </p:sp>
            <p:sp>
              <p:nvSpPr>
                <p:cNvPr id="37" name="Rounded Rectangle 36"/>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Date of birth</a:t>
                  </a:r>
                </a:p>
              </p:txBody>
            </p:sp>
            <p:sp>
              <p:nvSpPr>
                <p:cNvPr id="38" name="Rounded Rectangle 37"/>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Household composition</a:t>
                  </a:r>
                </a:p>
              </p:txBody>
            </p:sp>
          </p:grpSp>
          <p:grpSp>
            <p:nvGrpSpPr>
              <p:cNvPr id="19" name="Group 18"/>
              <p:cNvGrpSpPr/>
              <p:nvPr/>
            </p:nvGrpSpPr>
            <p:grpSpPr>
              <a:xfrm>
                <a:off x="378866" y="2132856"/>
                <a:ext cx="1888878" cy="3762850"/>
                <a:chOff x="3043162" y="2132856"/>
                <a:chExt cx="1888878" cy="3762850"/>
              </a:xfrm>
            </p:grpSpPr>
            <p:sp>
              <p:nvSpPr>
                <p:cNvPr id="21" name="Rounded Rectangle 20"/>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a:t>Social status</a:t>
                  </a:r>
                </a:p>
              </p:txBody>
            </p:sp>
            <p:sp>
              <p:nvSpPr>
                <p:cNvPr id="22" name="Rounded Rectangle 21"/>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FPS or PISS</a:t>
                  </a:r>
                </a:p>
              </p:txBody>
            </p:sp>
            <p:sp>
              <p:nvSpPr>
                <p:cNvPr id="23" name="Rounded Rectangle 22"/>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GRAPA  - IGO</a:t>
                  </a:r>
                </a:p>
              </p:txBody>
            </p:sp>
            <p:sp>
              <p:nvSpPr>
                <p:cNvPr id="24" name="Rounded Rectangle 23"/>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RG - GI</a:t>
                  </a:r>
                </a:p>
              </p:txBody>
            </p:sp>
            <p:sp>
              <p:nvSpPr>
                <p:cNvPr id="25" name="Rounded Rectangle 24"/>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ATP - THVD</a:t>
                  </a:r>
                </a:p>
              </p:txBody>
            </p:sp>
            <p:sp>
              <p:nvSpPr>
                <p:cNvPr id="26" name="Rounded Rectangle 25"/>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27" name="Rounded Rectangle 26"/>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PSWC</a:t>
                  </a:r>
                </a:p>
              </p:txBody>
            </p:sp>
            <p:sp>
              <p:nvSpPr>
                <p:cNvPr id="28" name="Rounded Rectangle 27"/>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RIS - LL</a:t>
                  </a:r>
                </a:p>
              </p:txBody>
            </p:sp>
            <p:sp>
              <p:nvSpPr>
                <p:cNvPr id="29" name="Rounded Rectangle 28"/>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AF - EQ - LL </a:t>
                  </a:r>
                </a:p>
              </p:txBody>
            </p:sp>
            <p:sp>
              <p:nvSpPr>
                <p:cNvPr id="30" name="Rounded Rectangle 29"/>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DGPH</a:t>
                  </a:r>
                </a:p>
              </p:txBody>
            </p:sp>
            <p:sp>
              <p:nvSpPr>
                <p:cNvPr id="31" name="Rounded Rectangle 30"/>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P1-4</a:t>
                  </a:r>
                </a:p>
              </p:txBody>
            </p:sp>
            <p:sp>
              <p:nvSpPr>
                <p:cNvPr id="32" name="Rounded Rectangle 31"/>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33" name="Rounded Rectangle 32"/>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Sickness funds</a:t>
                  </a:r>
                </a:p>
              </p:txBody>
            </p:sp>
            <p:sp>
              <p:nvSpPr>
                <p:cNvPr id="34" name="Rounded Rectangle 33"/>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BIM - BVT</a:t>
                  </a:r>
                </a:p>
              </p:txBody>
            </p:sp>
          </p:grpSp>
          <p:sp>
            <p:nvSpPr>
              <p:cNvPr id="20" name="Rounded Rectangle 19"/>
              <p:cNvSpPr/>
              <p:nvPr/>
            </p:nvSpPr>
            <p:spPr>
              <a:xfrm rot="5400000">
                <a:off x="1053478" y="5299420"/>
                <a:ext cx="539652" cy="1888878"/>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dirty="0">
                    <a:ea typeface="Verdana" panose="020B0604030504040204" pitchFamily="34" charset="0"/>
                    <a:cs typeface="Verdana" panose="020B0604030504040204" pitchFamily="34" charset="0"/>
                  </a:rPr>
                  <a:t>Income</a:t>
                </a:r>
              </a:p>
            </p:txBody>
          </p:sp>
        </p:grpSp>
        <p:grpSp>
          <p:nvGrpSpPr>
            <p:cNvPr id="9" name="Group 8"/>
            <p:cNvGrpSpPr/>
            <p:nvPr/>
          </p:nvGrpSpPr>
          <p:grpSpPr>
            <a:xfrm>
              <a:off x="3338116" y="2322493"/>
              <a:ext cx="1943408" cy="1843041"/>
              <a:chOff x="3770164" y="2357489"/>
              <a:chExt cx="1943408" cy="1843041"/>
            </a:xfrm>
          </p:grpSpPr>
          <p:sp>
            <p:nvSpPr>
              <p:cNvPr id="17" name="Rounded Rectangle 16"/>
              <p:cNvSpPr/>
              <p:nvPr/>
            </p:nvSpPr>
            <p:spPr>
              <a:xfrm rot="5400000">
                <a:off x="3820347" y="2307306"/>
                <a:ext cx="1843041" cy="1943408"/>
              </a:xfrm>
              <a:prstGeom prst="rect">
                <a:avLst/>
              </a:prstGeom>
              <a:solidFill>
                <a:srgbClr val="002060">
                  <a:alpha val="2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n-GB" sz="1600">
                    <a:solidFill>
                      <a:schemeClr val="tx1"/>
                    </a:solidFill>
                  </a:rPr>
                  <a:t>Additional right</a:t>
                </a:r>
              </a:p>
            </p:txBody>
          </p:sp>
          <p:sp>
            <p:nvSpPr>
              <p:cNvPr id="16" name="Rounded Rectangle 15"/>
              <p:cNvSpPr/>
              <p:nvPr/>
            </p:nvSpPr>
            <p:spPr>
              <a:xfrm>
                <a:off x="3907337" y="2971872"/>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a:solidFill>
                      <a:sysClr val="windowText" lastClr="000000"/>
                    </a:solidFill>
                  </a:rPr>
                  <a:t>Social tariff gas &amp; electricity</a:t>
                </a:r>
              </a:p>
            </p:txBody>
          </p:sp>
        </p:grpSp>
        <p:sp>
          <p:nvSpPr>
            <p:cNvPr id="14" name="Rounded Rectangle 13"/>
            <p:cNvSpPr/>
            <p:nvPr/>
          </p:nvSpPr>
          <p:spPr>
            <a:xfrm>
              <a:off x="6278394" y="2936876"/>
              <a:ext cx="1706395" cy="973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a:t>FPS Economy &amp; utility companies</a:t>
              </a:r>
            </a:p>
          </p:txBody>
        </p:sp>
      </p:grpSp>
      <p:cxnSp>
        <p:nvCxnSpPr>
          <p:cNvPr id="40" name="Straight Arrow Connector 39">
            <a:extLst>
              <a:ext uri="{FF2B5EF4-FFF2-40B4-BE49-F238E27FC236}">
                <a16:creationId xmlns:a16="http://schemas.microsoft.com/office/drawing/2014/main" id="{78BC690E-2FC9-4160-9912-CF1390984442}"/>
              </a:ext>
            </a:extLst>
          </p:cNvPr>
          <p:cNvCxnSpPr>
            <a:cxnSpLocks/>
          </p:cNvCxnSpPr>
          <p:nvPr/>
        </p:nvCxnSpPr>
        <p:spPr>
          <a:xfrm>
            <a:off x="4113582" y="2335937"/>
            <a:ext cx="1017875" cy="129247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BF9FFC-1B8D-46A8-B772-C58671E5EAD7}"/>
              </a:ext>
            </a:extLst>
          </p:cNvPr>
          <p:cNvCxnSpPr/>
          <p:nvPr/>
        </p:nvCxnSpPr>
        <p:spPr>
          <a:xfrm flipV="1">
            <a:off x="4122718" y="4097604"/>
            <a:ext cx="986942" cy="25428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A29B83-E276-41C4-9526-74E0675607AC}"/>
              </a:ext>
            </a:extLst>
          </p:cNvPr>
          <p:cNvCxnSpPr/>
          <p:nvPr/>
        </p:nvCxnSpPr>
        <p:spPr>
          <a:xfrm>
            <a:off x="4112748" y="2984900"/>
            <a:ext cx="1008210" cy="75479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1F4D0ED-6731-4583-B817-79D280BF55B6}"/>
              </a:ext>
            </a:extLst>
          </p:cNvPr>
          <p:cNvCxnSpPr/>
          <p:nvPr/>
        </p:nvCxnSpPr>
        <p:spPr>
          <a:xfrm>
            <a:off x="4112748" y="3260946"/>
            <a:ext cx="996912" cy="60426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6715C94-8DC3-42EF-8153-D2AB2DDE9BFB}"/>
              </a:ext>
            </a:extLst>
          </p:cNvPr>
          <p:cNvCxnSpPr/>
          <p:nvPr/>
        </p:nvCxnSpPr>
        <p:spPr>
          <a:xfrm>
            <a:off x="4112748" y="3535115"/>
            <a:ext cx="996912" cy="47705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3B71D6C-BEE4-4556-B470-075D6789FA7B}"/>
              </a:ext>
            </a:extLst>
          </p:cNvPr>
          <p:cNvCxnSpPr/>
          <p:nvPr/>
        </p:nvCxnSpPr>
        <p:spPr>
          <a:xfrm flipV="1">
            <a:off x="4135379" y="4210771"/>
            <a:ext cx="974281" cy="373809"/>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0A06107-6872-4212-A4BE-89D88A61CCEF}"/>
              </a:ext>
            </a:extLst>
          </p:cNvPr>
          <p:cNvCxnSpPr/>
          <p:nvPr/>
        </p:nvCxnSpPr>
        <p:spPr>
          <a:xfrm flipV="1">
            <a:off x="4135379" y="4351892"/>
            <a:ext cx="974281" cy="730753"/>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2A51445-E3CC-4551-A5D5-0C6F81152AA3}"/>
              </a:ext>
            </a:extLst>
          </p:cNvPr>
          <p:cNvCxnSpPr>
            <a:cxnSpLocks/>
          </p:cNvCxnSpPr>
          <p:nvPr/>
        </p:nvCxnSpPr>
        <p:spPr>
          <a:xfrm>
            <a:off x="6902467" y="3978674"/>
            <a:ext cx="685638" cy="0"/>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89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A102-61EA-4C86-BE9B-FBD980C168CB}"/>
              </a:ext>
            </a:extLst>
          </p:cNvPr>
          <p:cNvSpPr>
            <a:spLocks noGrp="1"/>
          </p:cNvSpPr>
          <p:nvPr>
            <p:ph type="title"/>
          </p:nvPr>
        </p:nvSpPr>
        <p:spPr/>
        <p:txBody>
          <a:bodyPr/>
          <a:lstStyle/>
          <a:p>
            <a:r>
              <a:rPr lang="en-GB"/>
              <a:t>Customer centricity</a:t>
            </a:r>
          </a:p>
        </p:txBody>
      </p:sp>
      <p:grpSp>
        <p:nvGrpSpPr>
          <p:cNvPr id="30" name="Group 29">
            <a:extLst>
              <a:ext uri="{FF2B5EF4-FFF2-40B4-BE49-F238E27FC236}">
                <a16:creationId xmlns:a16="http://schemas.microsoft.com/office/drawing/2014/main" id="{CA70AE5D-3CA4-45F8-A24C-9934799E6C95}"/>
              </a:ext>
            </a:extLst>
          </p:cNvPr>
          <p:cNvGrpSpPr/>
          <p:nvPr/>
        </p:nvGrpSpPr>
        <p:grpSpPr>
          <a:xfrm>
            <a:off x="9238723" y="1804655"/>
            <a:ext cx="1915050" cy="4137306"/>
            <a:chOff x="9238723" y="1145894"/>
            <a:chExt cx="1915050" cy="4137306"/>
          </a:xfrm>
        </p:grpSpPr>
        <p:sp>
          <p:nvSpPr>
            <p:cNvPr id="12" name="Rectangle 11">
              <a:extLst>
                <a:ext uri="{FF2B5EF4-FFF2-40B4-BE49-F238E27FC236}">
                  <a16:creationId xmlns:a16="http://schemas.microsoft.com/office/drawing/2014/main" id="{8D5AF7DE-F1A4-4AB7-A994-20FAE070E6AF}"/>
                </a:ext>
              </a:extLst>
            </p:cNvPr>
            <p:cNvSpPr/>
            <p:nvPr/>
          </p:nvSpPr>
          <p:spPr>
            <a:xfrm>
              <a:off x="9238723" y="1145894"/>
              <a:ext cx="1915050" cy="4137306"/>
            </a:xfrm>
            <a:prstGeom prst="rect">
              <a:avLst/>
            </a:prstGeom>
            <a:solidFill>
              <a:srgbClr val="002B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E5B5F7B-2F78-4ABD-9921-26CD31980EFF}"/>
                </a:ext>
              </a:extLst>
            </p:cNvPr>
            <p:cNvGrpSpPr/>
            <p:nvPr/>
          </p:nvGrpSpPr>
          <p:grpSpPr>
            <a:xfrm>
              <a:off x="9471697" y="1292295"/>
              <a:ext cx="1433371" cy="489391"/>
              <a:chOff x="10403029" y="1981200"/>
              <a:chExt cx="1433371" cy="489391"/>
            </a:xfrm>
          </p:grpSpPr>
          <p:sp>
            <p:nvSpPr>
              <p:cNvPr id="13" name="Rectangle: Rounded Corners 12">
                <a:extLst>
                  <a:ext uri="{FF2B5EF4-FFF2-40B4-BE49-F238E27FC236}">
                    <a16:creationId xmlns:a16="http://schemas.microsoft.com/office/drawing/2014/main" id="{3BA8E4FC-1BC3-4E83-8FCF-CAF64D6F8B72}"/>
                  </a:ext>
                </a:extLst>
              </p:cNvPr>
              <p:cNvSpPr/>
              <p:nvPr/>
            </p:nvSpPr>
            <p:spPr>
              <a:xfrm>
                <a:off x="10403029" y="1981200"/>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fbeeldingsresultaat voor &quot;break@work&quot;">
                <a:extLst>
                  <a:ext uri="{FF2B5EF4-FFF2-40B4-BE49-F238E27FC236}">
                    <a16:creationId xmlns:a16="http://schemas.microsoft.com/office/drawing/2014/main" id="{A7F8E386-1FEB-4DDA-9329-5BDCB1B73C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88" t="43031" r="18013" b="34949"/>
              <a:stretch/>
            </p:blipFill>
            <p:spPr bwMode="auto">
              <a:xfrm>
                <a:off x="10475040" y="2123021"/>
                <a:ext cx="1289348" cy="205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A685E86-C8EB-4340-AB2F-887DDA00C619}"/>
                </a:ext>
              </a:extLst>
            </p:cNvPr>
            <p:cNvGrpSpPr/>
            <p:nvPr/>
          </p:nvGrpSpPr>
          <p:grpSpPr>
            <a:xfrm>
              <a:off x="9471697" y="1855611"/>
              <a:ext cx="1433371" cy="489391"/>
              <a:chOff x="9471697" y="1855611"/>
              <a:chExt cx="1433371" cy="489391"/>
            </a:xfrm>
          </p:grpSpPr>
          <p:sp>
            <p:nvSpPr>
              <p:cNvPr id="17" name="Rectangle: Rounded Corners 16">
                <a:extLst>
                  <a:ext uri="{FF2B5EF4-FFF2-40B4-BE49-F238E27FC236}">
                    <a16:creationId xmlns:a16="http://schemas.microsoft.com/office/drawing/2014/main" id="{AB22EDFB-1C63-45C5-BBCC-18773DD265FD}"/>
                  </a:ext>
                </a:extLst>
              </p:cNvPr>
              <p:cNvSpPr/>
              <p:nvPr/>
            </p:nvSpPr>
            <p:spPr>
              <a:xfrm>
                <a:off x="9471697" y="1855611"/>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10" descr="Afbeeldingsresultaat voor &quot;horeca@work&quot;">
                <a:extLst>
                  <a:ext uri="{FF2B5EF4-FFF2-40B4-BE49-F238E27FC236}">
                    <a16:creationId xmlns:a16="http://schemas.microsoft.com/office/drawing/2014/main" id="{6EB40A30-8441-44CD-9F7C-4CA7BAD94B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8298" y="1885993"/>
                <a:ext cx="85725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8A36BA9-0C6C-4669-8F8F-230D28BF2555}"/>
                </a:ext>
              </a:extLst>
            </p:cNvPr>
            <p:cNvGrpSpPr/>
            <p:nvPr/>
          </p:nvGrpSpPr>
          <p:grpSpPr>
            <a:xfrm>
              <a:off x="9471697" y="2414373"/>
              <a:ext cx="1433371" cy="489391"/>
              <a:chOff x="9471697" y="2414373"/>
              <a:chExt cx="1433371" cy="489391"/>
            </a:xfrm>
          </p:grpSpPr>
          <p:sp>
            <p:nvSpPr>
              <p:cNvPr id="19" name="Rectangle: Rounded Corners 18">
                <a:extLst>
                  <a:ext uri="{FF2B5EF4-FFF2-40B4-BE49-F238E27FC236}">
                    <a16:creationId xmlns:a16="http://schemas.microsoft.com/office/drawing/2014/main" id="{4FDCBD24-6359-4819-B881-365F28ED9F88}"/>
                  </a:ext>
                </a:extLst>
              </p:cNvPr>
              <p:cNvSpPr/>
              <p:nvPr/>
            </p:nvSpPr>
            <p:spPr>
              <a:xfrm>
                <a:off x="9471697" y="2414373"/>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DA16AE8-05C7-4D46-BF47-580973A12C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250"/>
              <a:stretch/>
            </p:blipFill>
            <p:spPr>
              <a:xfrm>
                <a:off x="9576933" y="2511898"/>
                <a:ext cx="1172718" cy="278521"/>
              </a:xfrm>
              <a:prstGeom prst="rect">
                <a:avLst/>
              </a:prstGeom>
            </p:spPr>
          </p:pic>
        </p:grpSp>
        <p:grpSp>
          <p:nvGrpSpPr>
            <p:cNvPr id="7" name="Group 6">
              <a:extLst>
                <a:ext uri="{FF2B5EF4-FFF2-40B4-BE49-F238E27FC236}">
                  <a16:creationId xmlns:a16="http://schemas.microsoft.com/office/drawing/2014/main" id="{C0F05EF1-4DD5-4876-B266-6168E56EB3C9}"/>
                </a:ext>
              </a:extLst>
            </p:cNvPr>
            <p:cNvGrpSpPr/>
            <p:nvPr/>
          </p:nvGrpSpPr>
          <p:grpSpPr>
            <a:xfrm>
              <a:off x="9466802" y="2973135"/>
              <a:ext cx="1433371" cy="489391"/>
              <a:chOff x="9466802" y="2973135"/>
              <a:chExt cx="1433371" cy="489391"/>
            </a:xfrm>
          </p:grpSpPr>
          <p:sp>
            <p:nvSpPr>
              <p:cNvPr id="20" name="Rectangle: Rounded Corners 19">
                <a:extLst>
                  <a:ext uri="{FF2B5EF4-FFF2-40B4-BE49-F238E27FC236}">
                    <a16:creationId xmlns:a16="http://schemas.microsoft.com/office/drawing/2014/main" id="{DDBD58F5-47F3-49AC-98B8-C10E9F8F5E55}"/>
                  </a:ext>
                </a:extLst>
              </p:cNvPr>
              <p:cNvSpPr/>
              <p:nvPr/>
            </p:nvSpPr>
            <p:spPr>
              <a:xfrm>
                <a:off x="9466802" y="2973135"/>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26AC2B00-FF95-4D50-AA47-69B2B4681B03}"/>
                  </a:ext>
                </a:extLst>
              </p:cNvPr>
              <p:cNvPicPr>
                <a:picLocks noChangeAspect="1"/>
              </p:cNvPicPr>
              <p:nvPr/>
            </p:nvPicPr>
            <p:blipFill>
              <a:blip r:embed="rId7"/>
              <a:stretch>
                <a:fillRect/>
              </a:stretch>
            </p:blipFill>
            <p:spPr>
              <a:xfrm>
                <a:off x="9562225" y="3028809"/>
                <a:ext cx="1262676" cy="368667"/>
              </a:xfrm>
              <a:prstGeom prst="rect">
                <a:avLst/>
              </a:prstGeom>
            </p:spPr>
          </p:pic>
        </p:grpSp>
        <p:grpSp>
          <p:nvGrpSpPr>
            <p:cNvPr id="6" name="Group 5">
              <a:extLst>
                <a:ext uri="{FF2B5EF4-FFF2-40B4-BE49-F238E27FC236}">
                  <a16:creationId xmlns:a16="http://schemas.microsoft.com/office/drawing/2014/main" id="{643C4803-A216-420B-9E0C-4A57CF04EEAB}"/>
                </a:ext>
              </a:extLst>
            </p:cNvPr>
            <p:cNvGrpSpPr/>
            <p:nvPr/>
          </p:nvGrpSpPr>
          <p:grpSpPr>
            <a:xfrm>
              <a:off x="9473481" y="3524876"/>
              <a:ext cx="1433371" cy="489391"/>
              <a:chOff x="9473481" y="3524876"/>
              <a:chExt cx="1433371" cy="489391"/>
            </a:xfrm>
          </p:grpSpPr>
          <p:sp>
            <p:nvSpPr>
              <p:cNvPr id="11" name="Rectangle: Rounded Corners 10">
                <a:extLst>
                  <a:ext uri="{FF2B5EF4-FFF2-40B4-BE49-F238E27FC236}">
                    <a16:creationId xmlns:a16="http://schemas.microsoft.com/office/drawing/2014/main" id="{75A0D280-BD0F-47B9-92B6-D8D50D3A89CC}"/>
                  </a:ext>
                </a:extLst>
              </p:cNvPr>
              <p:cNvSpPr/>
              <p:nvPr/>
            </p:nvSpPr>
            <p:spPr>
              <a:xfrm>
                <a:off x="9473481" y="3524876"/>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388285A-74C4-4C2C-BB37-CA8B199795FE}"/>
                  </a:ext>
                </a:extLst>
              </p:cNvPr>
              <p:cNvPicPr>
                <a:picLocks noChangeAspect="1"/>
              </p:cNvPicPr>
              <p:nvPr/>
            </p:nvPicPr>
            <p:blipFill rotWithShape="1">
              <a:blip r:embed="rId8"/>
              <a:srcRect t="40009" b="36678"/>
              <a:stretch/>
            </p:blipFill>
            <p:spPr>
              <a:xfrm>
                <a:off x="9556714" y="3623831"/>
                <a:ext cx="1268730" cy="302441"/>
              </a:xfrm>
              <a:prstGeom prst="rect">
                <a:avLst/>
              </a:prstGeom>
            </p:spPr>
          </p:pic>
        </p:grpSp>
        <p:grpSp>
          <p:nvGrpSpPr>
            <p:cNvPr id="5" name="Group 4">
              <a:extLst>
                <a:ext uri="{FF2B5EF4-FFF2-40B4-BE49-F238E27FC236}">
                  <a16:creationId xmlns:a16="http://schemas.microsoft.com/office/drawing/2014/main" id="{EF455185-375A-4232-9D1F-BA0276F60947}"/>
                </a:ext>
              </a:extLst>
            </p:cNvPr>
            <p:cNvGrpSpPr/>
            <p:nvPr/>
          </p:nvGrpSpPr>
          <p:grpSpPr>
            <a:xfrm>
              <a:off x="9471697" y="4094032"/>
              <a:ext cx="1433371" cy="489391"/>
              <a:chOff x="9471697" y="4094032"/>
              <a:chExt cx="1433371" cy="489391"/>
            </a:xfrm>
          </p:grpSpPr>
          <p:sp>
            <p:nvSpPr>
              <p:cNvPr id="16" name="Rectangle: Rounded Corners 15">
                <a:extLst>
                  <a:ext uri="{FF2B5EF4-FFF2-40B4-BE49-F238E27FC236}">
                    <a16:creationId xmlns:a16="http://schemas.microsoft.com/office/drawing/2014/main" id="{4B60B62B-A7B5-497A-AEFC-9DE134C9A55E}"/>
                  </a:ext>
                </a:extLst>
              </p:cNvPr>
              <p:cNvSpPr/>
              <p:nvPr/>
            </p:nvSpPr>
            <p:spPr>
              <a:xfrm>
                <a:off x="9471697" y="4094032"/>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B4E6B8A-7ECB-4492-9B0E-015F0D1E18C7}"/>
                  </a:ext>
                </a:extLst>
              </p:cNvPr>
              <p:cNvPicPr>
                <a:picLocks noChangeAspect="1"/>
              </p:cNvPicPr>
              <p:nvPr/>
            </p:nvPicPr>
            <p:blipFill>
              <a:blip r:embed="rId9"/>
              <a:stretch>
                <a:fillRect/>
              </a:stretch>
            </p:blipFill>
            <p:spPr>
              <a:xfrm>
                <a:off x="9743345" y="4154198"/>
                <a:ext cx="925830" cy="377190"/>
              </a:xfrm>
              <a:prstGeom prst="rect">
                <a:avLst/>
              </a:prstGeom>
            </p:spPr>
          </p:pic>
        </p:grpSp>
        <p:grpSp>
          <p:nvGrpSpPr>
            <p:cNvPr id="4" name="Group 3">
              <a:extLst>
                <a:ext uri="{FF2B5EF4-FFF2-40B4-BE49-F238E27FC236}">
                  <a16:creationId xmlns:a16="http://schemas.microsoft.com/office/drawing/2014/main" id="{D8206683-C50B-40D3-8460-5B7B9075B8B9}"/>
                </a:ext>
              </a:extLst>
            </p:cNvPr>
            <p:cNvGrpSpPr/>
            <p:nvPr/>
          </p:nvGrpSpPr>
          <p:grpSpPr>
            <a:xfrm>
              <a:off x="9471697" y="4661188"/>
              <a:ext cx="1433371" cy="489391"/>
              <a:chOff x="9471697" y="4661188"/>
              <a:chExt cx="1433371" cy="489391"/>
            </a:xfrm>
          </p:grpSpPr>
          <p:sp>
            <p:nvSpPr>
              <p:cNvPr id="18" name="Rectangle: Rounded Corners 17">
                <a:extLst>
                  <a:ext uri="{FF2B5EF4-FFF2-40B4-BE49-F238E27FC236}">
                    <a16:creationId xmlns:a16="http://schemas.microsoft.com/office/drawing/2014/main" id="{C95FDC9D-7BD0-4B36-8B7F-589FDFAA76E5}"/>
                  </a:ext>
                </a:extLst>
              </p:cNvPr>
              <p:cNvSpPr/>
              <p:nvPr/>
            </p:nvSpPr>
            <p:spPr>
              <a:xfrm>
                <a:off x="9471697" y="4661188"/>
                <a:ext cx="1433371" cy="489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fbeeldingsresultaat voor ebox burger">
                <a:extLst>
                  <a:ext uri="{FF2B5EF4-FFF2-40B4-BE49-F238E27FC236}">
                    <a16:creationId xmlns:a16="http://schemas.microsoft.com/office/drawing/2014/main" id="{A17F0DDD-9391-40C7-BB57-C36F770568B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8643" y="4667988"/>
                <a:ext cx="891540" cy="4629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2" name="Screen Recording 31">
            <a:hlinkClick r:id="" action="ppaction://media"/>
            <a:extLst>
              <a:ext uri="{FF2B5EF4-FFF2-40B4-BE49-F238E27FC236}">
                <a16:creationId xmlns:a16="http://schemas.microsoft.com/office/drawing/2014/main" id="{B74D1459-4594-4CF9-AB17-D402E46749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1"/>
          <a:stretch>
            <a:fillRect/>
          </a:stretch>
        </p:blipFill>
        <p:spPr>
          <a:xfrm>
            <a:off x="1138355" y="1696234"/>
            <a:ext cx="7864475" cy="4351338"/>
          </a:xfrm>
        </p:spPr>
      </p:pic>
    </p:spTree>
    <p:extLst>
      <p:ext uri="{BB962C8B-B14F-4D97-AF65-F5344CB8AC3E}">
        <p14:creationId xmlns:p14="http://schemas.microsoft.com/office/powerpoint/2010/main" val="2671596152"/>
      </p:ext>
    </p:extLst>
  </p:cSld>
  <p:clrMapOvr>
    <a:masterClrMapping/>
  </p:clrMapOvr>
  <mc:AlternateContent xmlns:mc="http://schemas.openxmlformats.org/markup-compatibility/2006" xmlns:p14="http://schemas.microsoft.com/office/powerpoint/2010/main">
    <mc:Choice Requires="p14">
      <p:transition spd="slow" p14:dur="2000" advTm="12919"/>
    </mc:Choice>
    <mc:Fallback xmlns="">
      <p:transition spd="slow" advTm="12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8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3BB3-1716-49E1-8396-C90E77AC8F65}"/>
              </a:ext>
            </a:extLst>
          </p:cNvPr>
          <p:cNvSpPr>
            <a:spLocks noGrp="1"/>
          </p:cNvSpPr>
          <p:nvPr>
            <p:ph type="title"/>
          </p:nvPr>
        </p:nvSpPr>
        <p:spPr/>
        <p:txBody>
          <a:bodyPr/>
          <a:lstStyle/>
          <a:p>
            <a:r>
              <a:rPr lang="en-GB"/>
              <a:t>Lego block philosophy</a:t>
            </a:r>
          </a:p>
        </p:txBody>
      </p:sp>
      <p:grpSp>
        <p:nvGrpSpPr>
          <p:cNvPr id="3" name="Group 2">
            <a:extLst>
              <a:ext uri="{FF2B5EF4-FFF2-40B4-BE49-F238E27FC236}">
                <a16:creationId xmlns:a16="http://schemas.microsoft.com/office/drawing/2014/main" id="{4D6F0C0B-9ADF-4F56-9BE1-AB0C5594B9C6}"/>
              </a:ext>
            </a:extLst>
          </p:cNvPr>
          <p:cNvGrpSpPr/>
          <p:nvPr/>
        </p:nvGrpSpPr>
        <p:grpSpPr>
          <a:xfrm>
            <a:off x="2446841" y="1461504"/>
            <a:ext cx="6974451" cy="5121430"/>
            <a:chOff x="2496716" y="1544629"/>
            <a:chExt cx="6974451" cy="5121430"/>
          </a:xfrm>
        </p:grpSpPr>
        <p:grpSp>
          <p:nvGrpSpPr>
            <p:cNvPr id="5" name="Group 4">
              <a:extLst>
                <a:ext uri="{FF2B5EF4-FFF2-40B4-BE49-F238E27FC236}">
                  <a16:creationId xmlns:a16="http://schemas.microsoft.com/office/drawing/2014/main" id="{82E356C2-B0E0-4E1F-A2D0-FE246D6F343C}"/>
                </a:ext>
              </a:extLst>
            </p:cNvPr>
            <p:cNvGrpSpPr/>
            <p:nvPr/>
          </p:nvGrpSpPr>
          <p:grpSpPr>
            <a:xfrm>
              <a:off x="2496716" y="1544629"/>
              <a:ext cx="1699991" cy="5121430"/>
              <a:chOff x="378865" y="823206"/>
              <a:chExt cx="1888879" cy="5690479"/>
            </a:xfrm>
          </p:grpSpPr>
          <p:grpSp>
            <p:nvGrpSpPr>
              <p:cNvPr id="8" name="Group 7">
                <a:extLst>
                  <a:ext uri="{FF2B5EF4-FFF2-40B4-BE49-F238E27FC236}">
                    <a16:creationId xmlns:a16="http://schemas.microsoft.com/office/drawing/2014/main" id="{550DBB62-7585-4158-B076-BAD3BF7EFE58}"/>
                  </a:ext>
                </a:extLst>
              </p:cNvPr>
              <p:cNvGrpSpPr/>
              <p:nvPr/>
            </p:nvGrpSpPr>
            <p:grpSpPr>
              <a:xfrm>
                <a:off x="378866" y="823206"/>
                <a:ext cx="1888878" cy="1186001"/>
                <a:chOff x="342434" y="823206"/>
                <a:chExt cx="1888878" cy="1186001"/>
              </a:xfrm>
            </p:grpSpPr>
            <p:sp>
              <p:nvSpPr>
                <p:cNvPr id="25" name="Rounded Rectangle 34">
                  <a:extLst>
                    <a:ext uri="{FF2B5EF4-FFF2-40B4-BE49-F238E27FC236}">
                      <a16:creationId xmlns:a16="http://schemas.microsoft.com/office/drawing/2014/main" id="{6194D094-FF4E-44FF-AC02-08D9104BA714}"/>
                    </a:ext>
                  </a:extLst>
                </p:cNvPr>
                <p:cNvSpPr/>
                <p:nvPr/>
              </p:nvSpPr>
              <p:spPr>
                <a:xfrm>
                  <a:off x="1092874" y="1222729"/>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Place of residence</a:t>
                  </a:r>
                </a:p>
              </p:txBody>
            </p:sp>
            <p:sp>
              <p:nvSpPr>
                <p:cNvPr id="26" name="Rounded Rectangle 35">
                  <a:extLst>
                    <a:ext uri="{FF2B5EF4-FFF2-40B4-BE49-F238E27FC236}">
                      <a16:creationId xmlns:a16="http://schemas.microsoft.com/office/drawing/2014/main" id="{8731C416-F094-47C5-AC1E-810C98B60056}"/>
                    </a:ext>
                  </a:extLst>
                </p:cNvPr>
                <p:cNvSpPr/>
                <p:nvPr/>
              </p:nvSpPr>
              <p:spPr>
                <a:xfrm>
                  <a:off x="342434" y="823206"/>
                  <a:ext cx="735916" cy="118600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500" dirty="0"/>
                    <a:t>Authentic source (NR &amp; CBSS)</a:t>
                  </a:r>
                </a:p>
              </p:txBody>
            </p:sp>
            <p:sp>
              <p:nvSpPr>
                <p:cNvPr id="27" name="Rounded Rectangle 36">
                  <a:extLst>
                    <a:ext uri="{FF2B5EF4-FFF2-40B4-BE49-F238E27FC236}">
                      <a16:creationId xmlns:a16="http://schemas.microsoft.com/office/drawing/2014/main" id="{5DA50305-F11B-43D7-BF06-43BFE55573B1}"/>
                    </a:ext>
                  </a:extLst>
                </p:cNvPr>
                <p:cNvSpPr/>
                <p:nvPr/>
              </p:nvSpPr>
              <p:spPr>
                <a:xfrm>
                  <a:off x="1092874" y="823206"/>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Date of birth</a:t>
                  </a:r>
                </a:p>
              </p:txBody>
            </p:sp>
            <p:sp>
              <p:nvSpPr>
                <p:cNvPr id="28" name="Rounded Rectangle 37">
                  <a:extLst>
                    <a:ext uri="{FF2B5EF4-FFF2-40B4-BE49-F238E27FC236}">
                      <a16:creationId xmlns:a16="http://schemas.microsoft.com/office/drawing/2014/main" id="{E450A6CC-9F38-4D1E-9AF4-D0A8A7DE424F}"/>
                    </a:ext>
                  </a:extLst>
                </p:cNvPr>
                <p:cNvSpPr/>
                <p:nvPr/>
              </p:nvSpPr>
              <p:spPr>
                <a:xfrm>
                  <a:off x="1092874" y="1617331"/>
                  <a:ext cx="1138438" cy="391876"/>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Household composition</a:t>
                  </a:r>
                </a:p>
              </p:txBody>
            </p:sp>
          </p:grpSp>
          <p:grpSp>
            <p:nvGrpSpPr>
              <p:cNvPr id="9" name="Group 8">
                <a:extLst>
                  <a:ext uri="{FF2B5EF4-FFF2-40B4-BE49-F238E27FC236}">
                    <a16:creationId xmlns:a16="http://schemas.microsoft.com/office/drawing/2014/main" id="{AF29A981-B9AA-4569-BE8E-52C2E8620A02}"/>
                  </a:ext>
                </a:extLst>
              </p:cNvPr>
              <p:cNvGrpSpPr/>
              <p:nvPr/>
            </p:nvGrpSpPr>
            <p:grpSpPr>
              <a:xfrm>
                <a:off x="378866" y="2132856"/>
                <a:ext cx="1888878" cy="3762850"/>
                <a:chOff x="3043162" y="2132856"/>
                <a:chExt cx="1888878" cy="3762850"/>
              </a:xfrm>
            </p:grpSpPr>
            <p:sp>
              <p:nvSpPr>
                <p:cNvPr id="11" name="Rounded Rectangle 20">
                  <a:extLst>
                    <a:ext uri="{FF2B5EF4-FFF2-40B4-BE49-F238E27FC236}">
                      <a16:creationId xmlns:a16="http://schemas.microsoft.com/office/drawing/2014/main" id="{F412AC1D-D1CD-41B0-B746-DB2A9EC3C400}"/>
                    </a:ext>
                  </a:extLst>
                </p:cNvPr>
                <p:cNvSpPr/>
                <p:nvPr/>
              </p:nvSpPr>
              <p:spPr>
                <a:xfrm>
                  <a:off x="3043162" y="2132856"/>
                  <a:ext cx="781198" cy="376284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a:t>Social status</a:t>
                  </a:r>
                </a:p>
              </p:txBody>
            </p:sp>
            <p:sp>
              <p:nvSpPr>
                <p:cNvPr id="12" name="Rounded Rectangle 21">
                  <a:extLst>
                    <a:ext uri="{FF2B5EF4-FFF2-40B4-BE49-F238E27FC236}">
                      <a16:creationId xmlns:a16="http://schemas.microsoft.com/office/drawing/2014/main" id="{68A40277-1482-4946-B0F2-54E599CAA835}"/>
                    </a:ext>
                  </a:extLst>
                </p:cNvPr>
                <p:cNvSpPr/>
                <p:nvPr/>
              </p:nvSpPr>
              <p:spPr>
                <a:xfrm>
                  <a:off x="3823804" y="2132857"/>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FPS or PISS</a:t>
                  </a:r>
                </a:p>
              </p:txBody>
            </p:sp>
            <p:sp>
              <p:nvSpPr>
                <p:cNvPr id="13" name="Rounded Rectangle 22">
                  <a:extLst>
                    <a:ext uri="{FF2B5EF4-FFF2-40B4-BE49-F238E27FC236}">
                      <a16:creationId xmlns:a16="http://schemas.microsoft.com/office/drawing/2014/main" id="{605D548B-200B-465B-B9EA-00C4F389DB67}"/>
                    </a:ext>
                  </a:extLst>
                </p:cNvPr>
                <p:cNvSpPr/>
                <p:nvPr/>
              </p:nvSpPr>
              <p:spPr>
                <a:xfrm>
                  <a:off x="3823804" y="2420676"/>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GRAPA  - IGO</a:t>
                  </a:r>
                </a:p>
              </p:txBody>
            </p:sp>
            <p:sp>
              <p:nvSpPr>
                <p:cNvPr id="14" name="Rounded Rectangle 23">
                  <a:extLst>
                    <a:ext uri="{FF2B5EF4-FFF2-40B4-BE49-F238E27FC236}">
                      <a16:creationId xmlns:a16="http://schemas.microsoft.com/office/drawing/2014/main" id="{298DFC62-97BF-44A0-9A0F-151515C95072}"/>
                    </a:ext>
                  </a:extLst>
                </p:cNvPr>
                <p:cNvSpPr/>
                <p:nvPr/>
              </p:nvSpPr>
              <p:spPr>
                <a:xfrm>
                  <a:off x="3823804" y="2708382"/>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RG - GI</a:t>
                  </a:r>
                </a:p>
              </p:txBody>
            </p:sp>
            <p:sp>
              <p:nvSpPr>
                <p:cNvPr id="15" name="Rounded Rectangle 24">
                  <a:extLst>
                    <a:ext uri="{FF2B5EF4-FFF2-40B4-BE49-F238E27FC236}">
                      <a16:creationId xmlns:a16="http://schemas.microsoft.com/office/drawing/2014/main" id="{BB6FF79A-78BF-499F-9833-8FD37956CAC3}"/>
                    </a:ext>
                  </a:extLst>
                </p:cNvPr>
                <p:cNvSpPr/>
                <p:nvPr/>
              </p:nvSpPr>
              <p:spPr>
                <a:xfrm>
                  <a:off x="3823804" y="2998031"/>
                  <a:ext cx="1108236"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ATP - THVD</a:t>
                  </a:r>
                </a:p>
              </p:txBody>
            </p:sp>
            <p:sp>
              <p:nvSpPr>
                <p:cNvPr id="16" name="Rounded Rectangle 25">
                  <a:extLst>
                    <a:ext uri="{FF2B5EF4-FFF2-40B4-BE49-F238E27FC236}">
                      <a16:creationId xmlns:a16="http://schemas.microsoft.com/office/drawing/2014/main" id="{E02B4604-5590-4254-9993-DE834E740782}"/>
                    </a:ext>
                  </a:extLst>
                </p:cNvPr>
                <p:cNvSpPr/>
                <p:nvPr/>
              </p:nvSpPr>
              <p:spPr>
                <a:xfrm>
                  <a:off x="3823803" y="3283133"/>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17" name="Rounded Rectangle 26">
                  <a:extLst>
                    <a:ext uri="{FF2B5EF4-FFF2-40B4-BE49-F238E27FC236}">
                      <a16:creationId xmlns:a16="http://schemas.microsoft.com/office/drawing/2014/main" id="{38A0627E-9E0C-426C-9022-ADD1DD375EF4}"/>
                    </a:ext>
                  </a:extLst>
                </p:cNvPr>
                <p:cNvSpPr/>
                <p:nvPr/>
              </p:nvSpPr>
              <p:spPr>
                <a:xfrm>
                  <a:off x="3823803" y="3575385"/>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PSWC</a:t>
                  </a:r>
                </a:p>
              </p:txBody>
            </p:sp>
            <p:sp>
              <p:nvSpPr>
                <p:cNvPr id="18" name="Rounded Rectangle 27">
                  <a:extLst>
                    <a:ext uri="{FF2B5EF4-FFF2-40B4-BE49-F238E27FC236}">
                      <a16:creationId xmlns:a16="http://schemas.microsoft.com/office/drawing/2014/main" id="{00CD9A0B-9A7D-4091-AEED-9A653EA91C46}"/>
                    </a:ext>
                  </a:extLst>
                </p:cNvPr>
                <p:cNvSpPr/>
                <p:nvPr/>
              </p:nvSpPr>
              <p:spPr>
                <a:xfrm>
                  <a:off x="3823803" y="3860768"/>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RIS - LL</a:t>
                  </a:r>
                </a:p>
              </p:txBody>
            </p:sp>
            <p:sp>
              <p:nvSpPr>
                <p:cNvPr id="19" name="Rounded Rectangle 28">
                  <a:extLst>
                    <a:ext uri="{FF2B5EF4-FFF2-40B4-BE49-F238E27FC236}">
                      <a16:creationId xmlns:a16="http://schemas.microsoft.com/office/drawing/2014/main" id="{625D0B02-8B29-4C1C-B0B3-831DFD1AB6C2}"/>
                    </a:ext>
                  </a:extLst>
                </p:cNvPr>
                <p:cNvSpPr/>
                <p:nvPr/>
              </p:nvSpPr>
              <p:spPr>
                <a:xfrm>
                  <a:off x="3823803" y="4150416"/>
                  <a:ext cx="1108237"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AF - EQ - LL </a:t>
                  </a:r>
                </a:p>
              </p:txBody>
            </p:sp>
            <p:sp>
              <p:nvSpPr>
                <p:cNvPr id="20" name="Rounded Rectangle 29">
                  <a:extLst>
                    <a:ext uri="{FF2B5EF4-FFF2-40B4-BE49-F238E27FC236}">
                      <a16:creationId xmlns:a16="http://schemas.microsoft.com/office/drawing/2014/main" id="{5705F115-29E6-47F9-AB3B-79ADFF1D64AE}"/>
                    </a:ext>
                  </a:extLst>
                </p:cNvPr>
                <p:cNvSpPr/>
                <p:nvPr/>
              </p:nvSpPr>
              <p:spPr>
                <a:xfrm>
                  <a:off x="3823802" y="4440557"/>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DGPH</a:t>
                  </a:r>
                </a:p>
              </p:txBody>
            </p:sp>
            <p:sp>
              <p:nvSpPr>
                <p:cNvPr id="21" name="Rounded Rectangle 30">
                  <a:extLst>
                    <a:ext uri="{FF2B5EF4-FFF2-40B4-BE49-F238E27FC236}">
                      <a16:creationId xmlns:a16="http://schemas.microsoft.com/office/drawing/2014/main" id="{85A61DBE-7571-4464-A754-A72ACBDF061A}"/>
                    </a:ext>
                  </a:extLst>
                </p:cNvPr>
                <p:cNvSpPr/>
                <p:nvPr/>
              </p:nvSpPr>
              <p:spPr>
                <a:xfrm>
                  <a:off x="3823802" y="4727770"/>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P1-4</a:t>
                  </a:r>
                </a:p>
              </p:txBody>
            </p:sp>
            <p:sp>
              <p:nvSpPr>
                <p:cNvPr id="22" name="Rounded Rectangle 31">
                  <a:extLst>
                    <a:ext uri="{FF2B5EF4-FFF2-40B4-BE49-F238E27FC236}">
                      <a16:creationId xmlns:a16="http://schemas.microsoft.com/office/drawing/2014/main" id="{CE28DF47-7E1F-4931-9436-834A8F390AFE}"/>
                    </a:ext>
                  </a:extLst>
                </p:cNvPr>
                <p:cNvSpPr/>
                <p:nvPr/>
              </p:nvSpPr>
              <p:spPr>
                <a:xfrm>
                  <a:off x="3823802" y="5017419"/>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ysClr val="windowText" lastClr="000000"/>
                      </a:solidFill>
                    </a:rPr>
                    <a:t>…</a:t>
                  </a:r>
                </a:p>
              </p:txBody>
            </p:sp>
            <p:sp>
              <p:nvSpPr>
                <p:cNvPr id="23" name="Rounded Rectangle 32">
                  <a:extLst>
                    <a:ext uri="{FF2B5EF4-FFF2-40B4-BE49-F238E27FC236}">
                      <a16:creationId xmlns:a16="http://schemas.microsoft.com/office/drawing/2014/main" id="{4F536F0B-C790-48F5-AE98-08920A15F771}"/>
                    </a:ext>
                  </a:extLst>
                </p:cNvPr>
                <p:cNvSpPr/>
                <p:nvPr/>
              </p:nvSpPr>
              <p:spPr>
                <a:xfrm>
                  <a:off x="3823802" y="5314052"/>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Sickness funds</a:t>
                  </a:r>
                </a:p>
              </p:txBody>
            </p:sp>
            <p:sp>
              <p:nvSpPr>
                <p:cNvPr id="24" name="Rounded Rectangle 33">
                  <a:extLst>
                    <a:ext uri="{FF2B5EF4-FFF2-40B4-BE49-F238E27FC236}">
                      <a16:creationId xmlns:a16="http://schemas.microsoft.com/office/drawing/2014/main" id="{C7C14A05-2017-43C8-9524-1ED990CE0BFA}"/>
                    </a:ext>
                  </a:extLst>
                </p:cNvPr>
                <p:cNvSpPr/>
                <p:nvPr/>
              </p:nvSpPr>
              <p:spPr>
                <a:xfrm>
                  <a:off x="3823802" y="5606058"/>
                  <a:ext cx="1108238" cy="289648"/>
                </a:xfrm>
                <a:prstGeom prst="roundRect">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a:solidFill>
                        <a:sysClr val="windowText" lastClr="000000"/>
                      </a:solidFill>
                    </a:rPr>
                    <a:t>BIM - BVT</a:t>
                  </a:r>
                </a:p>
              </p:txBody>
            </p:sp>
          </p:grpSp>
          <p:sp>
            <p:nvSpPr>
              <p:cNvPr id="10" name="Rounded Rectangle 19">
                <a:extLst>
                  <a:ext uri="{FF2B5EF4-FFF2-40B4-BE49-F238E27FC236}">
                    <a16:creationId xmlns:a16="http://schemas.microsoft.com/office/drawing/2014/main" id="{DEA6DA52-0F0F-4ACA-85AB-9B82DC049EF2}"/>
                  </a:ext>
                </a:extLst>
              </p:cNvPr>
              <p:cNvSpPr/>
              <p:nvPr/>
            </p:nvSpPr>
            <p:spPr>
              <a:xfrm rot="5400000">
                <a:off x="1053478" y="5299420"/>
                <a:ext cx="539652" cy="1888878"/>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1600">
                    <a:ea typeface="Verdana" panose="020B0604030504040204" pitchFamily="34" charset="0"/>
                    <a:cs typeface="Verdana" panose="020B0604030504040204" pitchFamily="34" charset="0"/>
                  </a:rPr>
                  <a:t>Income</a:t>
                </a:r>
              </a:p>
            </p:txBody>
          </p:sp>
        </p:grpSp>
        <p:cxnSp>
          <p:nvCxnSpPr>
            <p:cNvPr id="29" name="Straight Arrow Connector 28">
              <a:extLst>
                <a:ext uri="{FF2B5EF4-FFF2-40B4-BE49-F238E27FC236}">
                  <a16:creationId xmlns:a16="http://schemas.microsoft.com/office/drawing/2014/main" id="{15BFDDCA-0C41-4A3C-969A-000748E34744}"/>
                </a:ext>
              </a:extLst>
            </p:cNvPr>
            <p:cNvCxnSpPr/>
            <p:nvPr/>
          </p:nvCxnSpPr>
          <p:spPr>
            <a:xfrm>
              <a:off x="4262544" y="2178091"/>
              <a:ext cx="871992" cy="1815728"/>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3B2FC38-D8A4-4D52-8558-8746C1ECE2F7}"/>
                </a:ext>
              </a:extLst>
            </p:cNvPr>
            <p:cNvCxnSpPr/>
            <p:nvPr/>
          </p:nvCxnSpPr>
          <p:spPr>
            <a:xfrm>
              <a:off x="4213086" y="1678882"/>
              <a:ext cx="959740" cy="209327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507B25-12BD-470D-B488-83474A804E29}"/>
                </a:ext>
              </a:extLst>
            </p:cNvPr>
            <p:cNvCxnSpPr/>
            <p:nvPr/>
          </p:nvCxnSpPr>
          <p:spPr>
            <a:xfrm>
              <a:off x="4233719" y="3085955"/>
              <a:ext cx="894933" cy="1067226"/>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E53047E-9FEB-4ED8-868F-44C5333AB035}"/>
                </a:ext>
              </a:extLst>
            </p:cNvPr>
            <p:cNvCxnSpPr/>
            <p:nvPr/>
          </p:nvCxnSpPr>
          <p:spPr>
            <a:xfrm>
              <a:off x="4233719" y="3372878"/>
              <a:ext cx="918474" cy="1044967"/>
            </a:xfrm>
            <a:prstGeom prst="straightConnector1">
              <a:avLst/>
            </a:prstGeom>
            <a:ln w="12700" cap="sq">
              <a:solidFill>
                <a:schemeClr val="bg1">
                  <a:lumMod val="50000"/>
                </a:schemeClr>
              </a:solidFill>
              <a:prstDash val="solid"/>
              <a:round/>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3B606CE-8610-4D13-852A-92A38598584D}"/>
                </a:ext>
              </a:extLst>
            </p:cNvPr>
            <p:cNvGrpSpPr/>
            <p:nvPr/>
          </p:nvGrpSpPr>
          <p:grpSpPr>
            <a:xfrm>
              <a:off x="5132867" y="3075037"/>
              <a:ext cx="4338300" cy="1700495"/>
              <a:chOff x="5066364" y="2991358"/>
              <a:chExt cx="4338300" cy="1700495"/>
            </a:xfrm>
          </p:grpSpPr>
          <p:grpSp>
            <p:nvGrpSpPr>
              <p:cNvPr id="34" name="Group 33">
                <a:extLst>
                  <a:ext uri="{FF2B5EF4-FFF2-40B4-BE49-F238E27FC236}">
                    <a16:creationId xmlns:a16="http://schemas.microsoft.com/office/drawing/2014/main" id="{E680C5D5-AEDC-4DA5-9A6A-77586D5E5B4E}"/>
                  </a:ext>
                </a:extLst>
              </p:cNvPr>
              <p:cNvGrpSpPr/>
              <p:nvPr/>
            </p:nvGrpSpPr>
            <p:grpSpPr>
              <a:xfrm>
                <a:off x="7577424" y="2991358"/>
                <a:ext cx="1827240" cy="1668026"/>
                <a:chOff x="7577424" y="2991358"/>
                <a:chExt cx="1827240" cy="1668026"/>
              </a:xfrm>
            </p:grpSpPr>
            <p:sp>
              <p:nvSpPr>
                <p:cNvPr id="41" name="Rectangle 40">
                  <a:extLst>
                    <a:ext uri="{FF2B5EF4-FFF2-40B4-BE49-F238E27FC236}">
                      <a16:creationId xmlns:a16="http://schemas.microsoft.com/office/drawing/2014/main" id="{6898582E-C7B5-4204-9EC8-7CD725495198}"/>
                    </a:ext>
                  </a:extLst>
                </p:cNvPr>
                <p:cNvSpPr/>
                <p:nvPr/>
              </p:nvSpPr>
              <p:spPr>
                <a:xfrm>
                  <a:off x="7577424" y="2991358"/>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Rounded Rectangle 13">
                  <a:extLst>
                    <a:ext uri="{FF2B5EF4-FFF2-40B4-BE49-F238E27FC236}">
                      <a16:creationId xmlns:a16="http://schemas.microsoft.com/office/drawing/2014/main" id="{EC375DAB-0069-414C-AF6D-016B70CCFBCE}"/>
                    </a:ext>
                  </a:extLst>
                </p:cNvPr>
                <p:cNvSpPr/>
                <p:nvPr/>
              </p:nvSpPr>
              <p:spPr>
                <a:xfrm>
                  <a:off x="7723167" y="3594255"/>
                  <a:ext cx="1535755" cy="87594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a:solidFill>
                        <a:sysClr val="windowText" lastClr="000000"/>
                      </a:solidFill>
                    </a:rPr>
                    <a:t>Municipality of Charleroi</a:t>
                  </a:r>
                </a:p>
              </p:txBody>
            </p:sp>
          </p:grpSp>
          <p:sp>
            <p:nvSpPr>
              <p:cNvPr id="35" name="TextBox 34">
                <a:extLst>
                  <a:ext uri="{FF2B5EF4-FFF2-40B4-BE49-F238E27FC236}">
                    <a16:creationId xmlns:a16="http://schemas.microsoft.com/office/drawing/2014/main" id="{36AF7734-6958-4F71-AE4D-DDCB8F4521AD}"/>
                  </a:ext>
                </a:extLst>
              </p:cNvPr>
              <p:cNvSpPr txBox="1"/>
              <p:nvPr/>
            </p:nvSpPr>
            <p:spPr>
              <a:xfrm>
                <a:off x="7577424" y="3013286"/>
                <a:ext cx="1827240" cy="584775"/>
              </a:xfrm>
              <a:prstGeom prst="rect">
                <a:avLst/>
              </a:prstGeom>
              <a:noFill/>
            </p:spPr>
            <p:txBody>
              <a:bodyPr wrap="square">
                <a:spAutoFit/>
              </a:bodyPr>
              <a:lstStyle/>
              <a:p>
                <a:pPr algn="ctr"/>
                <a:r>
                  <a:rPr lang="en-GB" sz="1600"/>
                  <a:t>Granting bodies</a:t>
                </a:r>
              </a:p>
            </p:txBody>
          </p:sp>
          <p:cxnSp>
            <p:nvCxnSpPr>
              <p:cNvPr id="36" name="Straight Arrow Connector 35">
                <a:extLst>
                  <a:ext uri="{FF2B5EF4-FFF2-40B4-BE49-F238E27FC236}">
                    <a16:creationId xmlns:a16="http://schemas.microsoft.com/office/drawing/2014/main" id="{56A8CF9D-DBE9-40F8-B540-E3BE0F6C7B62}"/>
                  </a:ext>
                </a:extLst>
              </p:cNvPr>
              <p:cNvCxnSpPr>
                <a:cxnSpLocks/>
              </p:cNvCxnSpPr>
              <p:nvPr/>
            </p:nvCxnSpPr>
            <p:spPr>
              <a:xfrm flipH="1">
                <a:off x="6830875" y="3975482"/>
                <a:ext cx="792235" cy="0"/>
              </a:xfrm>
              <a:prstGeom prst="straightConnector1">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37" name="Group 36">
                <a:extLst>
                  <a:ext uri="{FF2B5EF4-FFF2-40B4-BE49-F238E27FC236}">
                    <a16:creationId xmlns:a16="http://schemas.microsoft.com/office/drawing/2014/main" id="{617F4936-304B-48B3-929A-AF25C7CF34A9}"/>
                  </a:ext>
                </a:extLst>
              </p:cNvPr>
              <p:cNvGrpSpPr/>
              <p:nvPr/>
            </p:nvGrpSpPr>
            <p:grpSpPr>
              <a:xfrm>
                <a:off x="5066364" y="3023827"/>
                <a:ext cx="1889739" cy="1668026"/>
                <a:chOff x="5022822" y="3023827"/>
                <a:chExt cx="1889739" cy="1668026"/>
              </a:xfrm>
            </p:grpSpPr>
            <p:sp>
              <p:nvSpPr>
                <p:cNvPr id="38" name="Rectangle 37">
                  <a:extLst>
                    <a:ext uri="{FF2B5EF4-FFF2-40B4-BE49-F238E27FC236}">
                      <a16:creationId xmlns:a16="http://schemas.microsoft.com/office/drawing/2014/main" id="{5326683D-A511-4CBC-8D01-6969FC1F93DD}"/>
                    </a:ext>
                  </a:extLst>
                </p:cNvPr>
                <p:cNvSpPr/>
                <p:nvPr/>
              </p:nvSpPr>
              <p:spPr>
                <a:xfrm>
                  <a:off x="5022822" y="3023827"/>
                  <a:ext cx="1827240" cy="1668026"/>
                </a:xfrm>
                <a:prstGeom prst="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Rounded Rectangle 15">
                  <a:extLst>
                    <a:ext uri="{FF2B5EF4-FFF2-40B4-BE49-F238E27FC236}">
                      <a16:creationId xmlns:a16="http://schemas.microsoft.com/office/drawing/2014/main" id="{73615F79-40D6-4197-B2E3-B3C68002BAA4}"/>
                    </a:ext>
                  </a:extLst>
                </p:cNvPr>
                <p:cNvSpPr/>
                <p:nvPr/>
              </p:nvSpPr>
              <p:spPr>
                <a:xfrm>
                  <a:off x="5150497" y="3594255"/>
                  <a:ext cx="1535755" cy="87594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300">
                      <a:solidFill>
                        <a:sysClr val="windowText" lastClr="000000"/>
                      </a:solidFill>
                    </a:rPr>
                    <a:t>Reduction on household waste processing tax</a:t>
                  </a:r>
                </a:p>
              </p:txBody>
            </p:sp>
            <p:sp>
              <p:nvSpPr>
                <p:cNvPr id="40" name="TextBox 39">
                  <a:extLst>
                    <a:ext uri="{FF2B5EF4-FFF2-40B4-BE49-F238E27FC236}">
                      <a16:creationId xmlns:a16="http://schemas.microsoft.com/office/drawing/2014/main" id="{25274CB4-6CE7-40B1-A034-8C9EC746BF0B}"/>
                    </a:ext>
                  </a:extLst>
                </p:cNvPr>
                <p:cNvSpPr txBox="1"/>
                <p:nvPr/>
              </p:nvSpPr>
              <p:spPr>
                <a:xfrm>
                  <a:off x="5085320" y="3178716"/>
                  <a:ext cx="1827241" cy="338554"/>
                </a:xfrm>
                <a:prstGeom prst="rect">
                  <a:avLst/>
                </a:prstGeom>
                <a:noFill/>
              </p:spPr>
              <p:txBody>
                <a:bodyPr wrap="square">
                  <a:spAutoFit/>
                </a:bodyPr>
                <a:lstStyle/>
                <a:p>
                  <a:pPr algn="ctr"/>
                  <a:r>
                    <a:rPr lang="en-GB" sz="1600"/>
                    <a:t>Additional right</a:t>
                  </a:r>
                </a:p>
              </p:txBody>
            </p:sp>
          </p:grpSp>
        </p:grpSp>
      </p:grpSp>
    </p:spTree>
    <p:extLst>
      <p:ext uri="{BB962C8B-B14F-4D97-AF65-F5344CB8AC3E}">
        <p14:creationId xmlns:p14="http://schemas.microsoft.com/office/powerpoint/2010/main" val="4080788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endParaRPr lang="fr-BE" altLang="fr-FR" sz="1800">
              <a:solidFill>
                <a:prstClr val="black"/>
              </a:solidFill>
            </a:endParaRPr>
          </a:p>
        </p:txBody>
      </p:sp>
      <p:sp>
        <p:nvSpPr>
          <p:cNvPr id="7" name="Title 1"/>
          <p:cNvSpPr>
            <a:spLocks noGrp="1"/>
          </p:cNvSpPr>
          <p:nvPr>
            <p:ph type="title"/>
          </p:nvPr>
        </p:nvSpPr>
        <p:spPr/>
        <p:txBody>
          <a:bodyPr/>
          <a:lstStyle/>
          <a:p>
            <a:r>
              <a:rPr lang="en-GB" dirty="0"/>
              <a:t>HSS - approach 2</a:t>
            </a:r>
          </a:p>
        </p:txBody>
      </p:sp>
      <p:sp>
        <p:nvSpPr>
          <p:cNvPr id="2" name="Content Placeholder 1"/>
          <p:cNvSpPr>
            <a:spLocks noGrp="1"/>
          </p:cNvSpPr>
          <p:nvPr>
            <p:ph idx="1"/>
          </p:nvPr>
        </p:nvSpPr>
        <p:spPr/>
        <p:txBody>
          <a:bodyPr>
            <a:normAutofit/>
          </a:bodyPr>
          <a:lstStyle/>
          <a:p>
            <a:r>
              <a:rPr lang="en-GB" b="1"/>
              <a:t>online consultation of the authentic sources by the granting bodies</a:t>
            </a:r>
          </a:p>
          <a:p>
            <a:pPr lvl="1"/>
            <a:r>
              <a:rPr lang="en-GB"/>
              <a:t>online and interactive for specific files</a:t>
            </a:r>
          </a:p>
          <a:p>
            <a:pPr lvl="1"/>
            <a:r>
              <a:rPr lang="en-GB"/>
              <a:t>possibility of checking whether potential beneficiary meets criteria on a given date </a:t>
            </a:r>
          </a:p>
          <a:p>
            <a:pPr lvl="1"/>
            <a:r>
              <a:rPr lang="en-GB"/>
              <a:t>possibility of granting right to any potential beneficiary not known in advance</a:t>
            </a:r>
          </a:p>
          <a:p>
            <a:pPr lvl="2"/>
            <a:r>
              <a:rPr lang="en-GB"/>
              <a:t>public transport user  </a:t>
            </a:r>
          </a:p>
          <a:p>
            <a:pPr lvl="1"/>
            <a:r>
              <a:rPr lang="en-GB"/>
              <a:t>possibility of checking whether a person meets all the criteria defined in the deliberation of the ISC (e.g. place of residence, status at a certain date, etc.)</a:t>
            </a:r>
          </a:p>
          <a:p>
            <a:pPr lvl="1"/>
            <a:r>
              <a:rPr lang="en-GB"/>
              <a:t>a few examples </a:t>
            </a:r>
          </a:p>
          <a:p>
            <a:pPr lvl="2"/>
            <a:r>
              <a:rPr lang="en-GB"/>
              <a:t>additional family benefits in the German-speaking Community and the Walloon Region</a:t>
            </a:r>
          </a:p>
          <a:p>
            <a:pPr lvl="2"/>
            <a:r>
              <a:rPr lang="en-GB"/>
              <a:t>additional service vouchers (WSE)</a:t>
            </a:r>
          </a:p>
          <a:p>
            <a:pPr lvl="2"/>
            <a:r>
              <a:rPr lang="en-GB"/>
              <a:t>enhanced allowance card and free companion card (SNCB)  </a:t>
            </a:r>
          </a:p>
          <a:p>
            <a:pPr lvl="2"/>
            <a:r>
              <a:rPr lang="en-GB"/>
              <a:t>Brussel'Air premium (Brussels Mobility)</a:t>
            </a:r>
          </a:p>
          <a:p>
            <a:pPr lvl="2"/>
            <a:endParaRPr lang="fr-FR" dirty="0"/>
          </a:p>
          <a:p>
            <a:pPr lvl="1"/>
            <a:endParaRPr lang="fr-BE" dirty="0"/>
          </a:p>
          <a:p>
            <a:endParaRPr lang="fr-BE" dirty="0"/>
          </a:p>
          <a:p>
            <a:pPr lvl="1"/>
            <a:endParaRPr lang="fr-BE" dirty="0"/>
          </a:p>
          <a:p>
            <a:pPr lvl="2"/>
            <a:endParaRPr lang="fr-BE" dirty="0"/>
          </a:p>
          <a:p>
            <a:pPr lvl="2"/>
            <a:endParaRPr lang="fr-BE" dirty="0"/>
          </a:p>
        </p:txBody>
      </p:sp>
    </p:spTree>
    <p:extLst>
      <p:ext uri="{BB962C8B-B14F-4D97-AF65-F5344CB8AC3E}">
        <p14:creationId xmlns:p14="http://schemas.microsoft.com/office/powerpoint/2010/main" val="370010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HSS - approach 3</a:t>
            </a:r>
          </a:p>
        </p:txBody>
      </p:sp>
      <p:sp>
        <p:nvSpPr>
          <p:cNvPr id="3" name="Content Placeholder 2"/>
          <p:cNvSpPr>
            <a:spLocks noGrp="1"/>
          </p:cNvSpPr>
          <p:nvPr>
            <p:ph idx="1"/>
          </p:nvPr>
        </p:nvSpPr>
        <p:spPr/>
        <p:txBody>
          <a:bodyPr>
            <a:normAutofit/>
          </a:bodyPr>
          <a:lstStyle/>
          <a:p>
            <a:r>
              <a:rPr lang="en-GB" b="1"/>
              <a:t>since February 2019 MyBEnefits.fgov  </a:t>
            </a:r>
          </a:p>
          <a:p>
            <a:pPr lvl="1"/>
            <a:r>
              <a:rPr lang="en-GB"/>
              <a:t>additional tool via a mobile app &amp; web application</a:t>
            </a:r>
          </a:p>
          <a:p>
            <a:pPr lvl="1"/>
            <a:r>
              <a:rPr lang="en-GB"/>
              <a:t>through which the citizen can consult and prove his social status on the date of the day in order to apply his rights to the various granting bodies</a:t>
            </a:r>
          </a:p>
          <a:p>
            <a:pPr lvl="1"/>
            <a:r>
              <a:rPr lang="en-GB"/>
              <a:t>through which the professional user, mainly the granting bodies that are not traditional partners of the CBSS, can check the data</a:t>
            </a:r>
          </a:p>
          <a:p>
            <a:pPr lvl="2"/>
            <a:r>
              <a:rPr lang="en-GB" sz="1800"/>
              <a:t>actors who typically do not cooperate directly with the CBSS (e.g. : sports, childcare, museums, recreation centres, amusement parks, etc.)</a:t>
            </a:r>
          </a:p>
          <a:p>
            <a:pPr lvl="2"/>
            <a:r>
              <a:rPr lang="en-GB" sz="1800"/>
              <a:t>actors who do not (yet) have an automatic data flow (e.g. : pro deo legal aid, municipal tax rebate, ...)  </a:t>
            </a:r>
          </a:p>
          <a:p>
            <a:pPr lvl="1"/>
            <a:r>
              <a:rPr lang="en-GB"/>
              <a:t>through which citizens and professionals can consult/report benefits in the culture, sports and leisure sector</a:t>
            </a:r>
          </a:p>
        </p:txBody>
      </p:sp>
    </p:spTree>
    <p:extLst>
      <p:ext uri="{BB962C8B-B14F-4D97-AF65-F5344CB8AC3E}">
        <p14:creationId xmlns:p14="http://schemas.microsoft.com/office/powerpoint/2010/main" val="1184651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MyBEnefits</a:t>
            </a:r>
          </a:p>
        </p:txBody>
      </p:sp>
      <p:grpSp>
        <p:nvGrpSpPr>
          <p:cNvPr id="4" name="Group 3"/>
          <p:cNvGrpSpPr>
            <a:grpSpLocks noChangeAspect="1"/>
          </p:cNvGrpSpPr>
          <p:nvPr/>
        </p:nvGrpSpPr>
        <p:grpSpPr>
          <a:xfrm>
            <a:off x="2711624" y="789088"/>
            <a:ext cx="6612671" cy="4243809"/>
            <a:chOff x="1080762" y="1437671"/>
            <a:chExt cx="6011517" cy="3858008"/>
          </a:xfrm>
        </p:grpSpPr>
        <p:cxnSp>
          <p:nvCxnSpPr>
            <p:cNvPr id="5" name="Straight Connector 4"/>
            <p:cNvCxnSpPr/>
            <p:nvPr/>
          </p:nvCxnSpPr>
          <p:spPr>
            <a:xfrm flipH="1">
              <a:off x="2555310" y="3305207"/>
              <a:ext cx="779746" cy="0"/>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nvGrpSpPr>
            <p:cNvPr id="6" name="Group 5"/>
            <p:cNvGrpSpPr>
              <a:grpSpLocks noChangeAspect="1"/>
            </p:cNvGrpSpPr>
            <p:nvPr/>
          </p:nvGrpSpPr>
          <p:grpSpPr>
            <a:xfrm>
              <a:off x="1080762" y="3026406"/>
              <a:ext cx="1327859" cy="1004912"/>
              <a:chOff x="1105409" y="1217477"/>
              <a:chExt cx="2771328" cy="2097316"/>
            </a:xfrm>
          </p:grpSpPr>
          <p:grpSp>
            <p:nvGrpSpPr>
              <p:cNvPr id="19" name="Group 18"/>
              <p:cNvGrpSpPr/>
              <p:nvPr/>
            </p:nvGrpSpPr>
            <p:grpSpPr>
              <a:xfrm>
                <a:off x="1722260" y="1217477"/>
                <a:ext cx="2154477" cy="1912859"/>
                <a:chOff x="6272189" y="1143001"/>
                <a:chExt cx="2154477" cy="1912859"/>
              </a:xfrm>
            </p:grpSpPr>
            <p:grpSp>
              <p:nvGrpSpPr>
                <p:cNvPr id="30" name="Group 29"/>
                <p:cNvGrpSpPr/>
                <p:nvPr/>
              </p:nvGrpSpPr>
              <p:grpSpPr>
                <a:xfrm>
                  <a:off x="6272189" y="1143001"/>
                  <a:ext cx="2154477" cy="1912859"/>
                  <a:chOff x="8392438" y="2018850"/>
                  <a:chExt cx="2154477" cy="1912859"/>
                </a:xfrm>
              </p:grpSpPr>
              <p:sp>
                <p:nvSpPr>
                  <p:cNvPr id="32" name="Rectangle 31"/>
                  <p:cNvSpPr/>
                  <p:nvPr/>
                </p:nvSpPr>
                <p:spPr>
                  <a:xfrm>
                    <a:off x="8392438" y="2018850"/>
                    <a:ext cx="2154477" cy="13011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Rectangle 32"/>
                  <p:cNvSpPr/>
                  <p:nvPr/>
                </p:nvSpPr>
                <p:spPr>
                  <a:xfrm>
                    <a:off x="8467594" y="2116899"/>
                    <a:ext cx="2016691" cy="11022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4" name="Rectangle 33"/>
                  <p:cNvSpPr/>
                  <p:nvPr/>
                </p:nvSpPr>
                <p:spPr>
                  <a:xfrm>
                    <a:off x="8392438" y="3319991"/>
                    <a:ext cx="2154477" cy="274980"/>
                  </a:xfrm>
                  <a:prstGeom prst="rect">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lowchart: Connector 34"/>
                  <p:cNvSpPr>
                    <a:spLocks noChangeAspect="1"/>
                  </p:cNvSpPr>
                  <p:nvPr/>
                </p:nvSpPr>
                <p:spPr>
                  <a:xfrm flipH="1" flipV="1">
                    <a:off x="9397376" y="3372288"/>
                    <a:ext cx="102870" cy="1122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p:cNvSpPr/>
                  <p:nvPr/>
                </p:nvSpPr>
                <p:spPr>
                  <a:xfrm>
                    <a:off x="9206630" y="3601145"/>
                    <a:ext cx="501041" cy="330564"/>
                  </a:xfrm>
                  <a:prstGeom prst="trapezoid">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pic>
              <p:nvPicPr>
                <p:cNvPr id="31" name="Picture 30"/>
                <p:cNvPicPr>
                  <a:picLocks noChangeAspect="1"/>
                </p:cNvPicPr>
                <p:nvPr/>
              </p:nvPicPr>
              <p:blipFill rotWithShape="1">
                <a:blip r:embed="rId2"/>
                <a:srcRect l="7383" t="25523" r="5946" b="-19351"/>
                <a:stretch/>
              </p:blipFill>
              <p:spPr>
                <a:xfrm>
                  <a:off x="6330375" y="1252762"/>
                  <a:ext cx="2046188" cy="1396877"/>
                </a:xfrm>
                <a:prstGeom prst="rect">
                  <a:avLst/>
                </a:prstGeom>
              </p:spPr>
            </p:pic>
          </p:grpSp>
          <p:grpSp>
            <p:nvGrpSpPr>
              <p:cNvPr id="20" name="Group 19"/>
              <p:cNvGrpSpPr>
                <a:grpSpLocks noChangeAspect="1"/>
              </p:cNvGrpSpPr>
              <p:nvPr/>
            </p:nvGrpSpPr>
            <p:grpSpPr>
              <a:xfrm>
                <a:off x="3084493" y="2096733"/>
                <a:ext cx="536248" cy="1138158"/>
                <a:chOff x="1171575" y="4572000"/>
                <a:chExt cx="700088" cy="1485900"/>
              </a:xfrm>
            </p:grpSpPr>
            <p:sp>
              <p:nvSpPr>
                <p:cNvPr id="26" name="Rounded Rectangle 25"/>
                <p:cNvSpPr/>
                <p:nvPr/>
              </p:nvSpPr>
              <p:spPr>
                <a:xfrm>
                  <a:off x="1171575" y="4572000"/>
                  <a:ext cx="700088" cy="14859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cxnSp>
              <p:nvCxnSpPr>
                <p:cNvPr id="27" name="Straight Connector 26"/>
                <p:cNvCxnSpPr/>
                <p:nvPr/>
              </p:nvCxnSpPr>
              <p:spPr>
                <a:xfrm>
                  <a:off x="1376464" y="4635230"/>
                  <a:ext cx="288000" cy="0"/>
                </a:xfrm>
                <a:prstGeom prst="line">
                  <a:avLst/>
                </a:prstGeom>
                <a:ln w="15875">
                  <a:solidFill>
                    <a:schemeClr val="bg1"/>
                  </a:solidFill>
                </a:ln>
              </p:spPr>
              <p:style>
                <a:lnRef idx="3">
                  <a:schemeClr val="dk1"/>
                </a:lnRef>
                <a:fillRef idx="0">
                  <a:schemeClr val="dk1"/>
                </a:fillRef>
                <a:effectRef idx="2">
                  <a:schemeClr val="dk1"/>
                </a:effectRef>
                <a:fontRef idx="minor">
                  <a:schemeClr val="tx1"/>
                </a:fontRef>
              </p:style>
            </p:cxnSp>
            <p:sp>
              <p:nvSpPr>
                <p:cNvPr id="28" name="Flowchart: Connector 27"/>
                <p:cNvSpPr>
                  <a:spLocks noChangeAspect="1"/>
                </p:cNvSpPr>
                <p:nvPr/>
              </p:nvSpPr>
              <p:spPr>
                <a:xfrm flipH="1" flipV="1">
                  <a:off x="1469345" y="5921400"/>
                  <a:ext cx="66866" cy="7297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9" name="Picture 28"/>
                <p:cNvPicPr>
                  <a:picLocks noChangeAspect="1"/>
                </p:cNvPicPr>
                <p:nvPr/>
              </p:nvPicPr>
              <p:blipFill rotWithShape="1">
                <a:blip r:embed="rId3"/>
                <a:srcRect l="10039" t="16262" r="10675" b="10969"/>
                <a:stretch/>
              </p:blipFill>
              <p:spPr>
                <a:xfrm>
                  <a:off x="1252309" y="4740882"/>
                  <a:ext cx="538620" cy="1129355"/>
                </a:xfrm>
                <a:prstGeom prst="rect">
                  <a:avLst/>
                </a:prstGeom>
              </p:spPr>
            </p:pic>
          </p:grpSp>
          <p:grpSp>
            <p:nvGrpSpPr>
              <p:cNvPr id="21" name="Group 20"/>
              <p:cNvGrpSpPr>
                <a:grpSpLocks noChangeAspect="1"/>
              </p:cNvGrpSpPr>
              <p:nvPr/>
            </p:nvGrpSpPr>
            <p:grpSpPr>
              <a:xfrm>
                <a:off x="1105409" y="1721372"/>
                <a:ext cx="1290162" cy="1593421"/>
                <a:chOff x="600075" y="1743075"/>
                <a:chExt cx="1843088" cy="2276316"/>
              </a:xfrm>
            </p:grpSpPr>
            <p:sp>
              <p:nvSpPr>
                <p:cNvPr id="22" name="Rounded Rectangle 21"/>
                <p:cNvSpPr/>
                <p:nvPr/>
              </p:nvSpPr>
              <p:spPr>
                <a:xfrm>
                  <a:off x="600075" y="1743075"/>
                  <a:ext cx="1843088" cy="22763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23" name="Rectangle 22"/>
                <p:cNvSpPr/>
                <p:nvPr/>
              </p:nvSpPr>
              <p:spPr>
                <a:xfrm>
                  <a:off x="757239" y="1914526"/>
                  <a:ext cx="1514475" cy="17743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4" name="Flowchart: Connector 23"/>
                <p:cNvSpPr/>
                <p:nvPr/>
              </p:nvSpPr>
              <p:spPr>
                <a:xfrm flipH="1" flipV="1">
                  <a:off x="1428752" y="3745980"/>
                  <a:ext cx="171450" cy="187114"/>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94" y="2254792"/>
                  <a:ext cx="1093767" cy="1093767"/>
                </a:xfrm>
                <a:prstGeom prst="rect">
                  <a:avLst/>
                </a:prstGeom>
              </p:spPr>
            </p:pic>
          </p:grpSp>
        </p:grpSp>
        <p:grpSp>
          <p:nvGrpSpPr>
            <p:cNvPr id="7" name="Group 6"/>
            <p:cNvGrpSpPr/>
            <p:nvPr/>
          </p:nvGrpSpPr>
          <p:grpSpPr>
            <a:xfrm>
              <a:off x="4923692" y="1437671"/>
              <a:ext cx="2168587" cy="3858008"/>
              <a:chOff x="4923692" y="1437671"/>
              <a:chExt cx="2168587" cy="3858008"/>
            </a:xfrm>
          </p:grpSpPr>
          <p:grpSp>
            <p:nvGrpSpPr>
              <p:cNvPr id="8" name="Group 7"/>
              <p:cNvGrpSpPr/>
              <p:nvPr/>
            </p:nvGrpSpPr>
            <p:grpSpPr>
              <a:xfrm>
                <a:off x="6258228" y="1437671"/>
                <a:ext cx="834051" cy="3858008"/>
                <a:chOff x="8344303" y="1087044"/>
                <a:chExt cx="1112068" cy="5144010"/>
              </a:xfrm>
            </p:grpSpPr>
            <p:sp>
              <p:nvSpPr>
                <p:cNvPr id="14" name="Flowchart: Magnetic Disk 13"/>
                <p:cNvSpPr>
                  <a:spLocks noChangeAspect="1"/>
                </p:cNvSpPr>
                <p:nvPr/>
              </p:nvSpPr>
              <p:spPr>
                <a:xfrm>
                  <a:off x="8344303" y="1087044"/>
                  <a:ext cx="1112068"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t>Sickness funds</a:t>
                  </a:r>
                  <a:r>
                    <a:rPr lang="en-GB" sz="1013"/>
                    <a:t>	</a:t>
                  </a:r>
                </a:p>
              </p:txBody>
            </p:sp>
            <p:sp>
              <p:nvSpPr>
                <p:cNvPr id="15" name="Flowchart: Magnetic Disk 14"/>
                <p:cNvSpPr>
                  <a:spLocks noChangeAspect="1"/>
                </p:cNvSpPr>
                <p:nvPr/>
              </p:nvSpPr>
              <p:spPr>
                <a:xfrm>
                  <a:off x="8371443" y="2152009"/>
                  <a:ext cx="1084927"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PSWC</a:t>
                  </a:r>
                </a:p>
              </p:txBody>
            </p:sp>
            <p:sp>
              <p:nvSpPr>
                <p:cNvPr id="16" name="Flowchart: Magnetic Disk 15"/>
                <p:cNvSpPr>
                  <a:spLocks noChangeAspect="1"/>
                </p:cNvSpPr>
                <p:nvPr/>
              </p:nvSpPr>
              <p:spPr>
                <a:xfrm>
                  <a:off x="8371444" y="3216975"/>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FPS</a:t>
                  </a:r>
                </a:p>
              </p:txBody>
            </p:sp>
            <p:sp>
              <p:nvSpPr>
                <p:cNvPr id="17" name="Flowchart: Magnetic Disk 16"/>
                <p:cNvSpPr>
                  <a:spLocks noChangeAspect="1"/>
                </p:cNvSpPr>
                <p:nvPr/>
              </p:nvSpPr>
              <p:spPr>
                <a:xfrm>
                  <a:off x="8344303" y="5346907"/>
                  <a:ext cx="111206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a:t>
                  </a:r>
                </a:p>
              </p:txBody>
            </p:sp>
            <p:sp>
              <p:nvSpPr>
                <p:cNvPr id="18" name="Flowchart: Magnetic Disk 17"/>
                <p:cNvSpPr>
                  <a:spLocks noChangeAspect="1"/>
                </p:cNvSpPr>
                <p:nvPr/>
              </p:nvSpPr>
              <p:spPr>
                <a:xfrm>
                  <a:off x="8371444" y="4281940"/>
                  <a:ext cx="1084925" cy="884147"/>
                </a:xfrm>
                <a:prstGeom prst="flowChartMagneticDisk">
                  <a:avLst/>
                </a:prstGeom>
                <a:solidFill>
                  <a:srgbClr val="CC0000">
                    <a:alpha val="80000"/>
                  </a:srgbClr>
                </a:solidFill>
                <a:ln w="1905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t>DGPH</a:t>
                  </a:r>
                </a:p>
              </p:txBody>
            </p:sp>
          </p:grpSp>
          <p:cxnSp>
            <p:nvCxnSpPr>
              <p:cNvPr id="9" name="Straight Connector 8"/>
              <p:cNvCxnSpPr/>
              <p:nvPr/>
            </p:nvCxnSpPr>
            <p:spPr>
              <a:xfrm flipH="1">
                <a:off x="4923693" y="1769226"/>
                <a:ext cx="1267834" cy="130976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flipH="1" flipV="1">
                <a:off x="4923692" y="3555208"/>
                <a:ext cx="1267835" cy="148260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5037994" y="2567950"/>
                <a:ext cx="1153533" cy="625346"/>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flipH="1" flipV="1">
                <a:off x="5037994" y="3337460"/>
                <a:ext cx="1153534" cy="29214"/>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flipH="1" flipV="1">
                <a:off x="5046350" y="3470899"/>
                <a:ext cx="1145177" cy="694499"/>
              </a:xfrm>
              <a:prstGeom prst="line">
                <a:avLst/>
              </a:prstGeom>
              <a:ln w="12700" cap="sq" cmpd="sng">
                <a:solidFill>
                  <a:schemeClr val="bg1">
                    <a:lumMod val="50000"/>
                  </a:schemeClr>
                </a:solidFill>
                <a:prstDash val="solid"/>
                <a:round/>
                <a:headEnd type="arrow" w="med" len="med"/>
                <a:tailEnd type="none" w="med" len="med"/>
              </a:ln>
              <a:effectLst/>
            </p:spPr>
            <p:style>
              <a:lnRef idx="2">
                <a:schemeClr val="accent5"/>
              </a:lnRef>
              <a:fillRef idx="0">
                <a:schemeClr val="accent5"/>
              </a:fillRef>
              <a:effectRef idx="1">
                <a:schemeClr val="accent5"/>
              </a:effectRef>
              <a:fontRef idx="minor">
                <a:schemeClr val="tx1"/>
              </a:fontRef>
            </p:style>
          </p:cxnSp>
        </p:grpSp>
      </p:grpSp>
      <p:grpSp>
        <p:nvGrpSpPr>
          <p:cNvPr id="38" name="Group 36"/>
          <p:cNvGrpSpPr/>
          <p:nvPr/>
        </p:nvGrpSpPr>
        <p:grpSpPr>
          <a:xfrm>
            <a:off x="2457500" y="5433810"/>
            <a:ext cx="6699056" cy="1221808"/>
            <a:chOff x="1403648" y="4764266"/>
            <a:chExt cx="6699056" cy="1343053"/>
          </a:xfrm>
        </p:grpSpPr>
        <p:sp>
          <p:nvSpPr>
            <p:cNvPr id="39" name="Rectangle 38"/>
            <p:cNvSpPr/>
            <p:nvPr/>
          </p:nvSpPr>
          <p:spPr>
            <a:xfrm>
              <a:off x="1403648" y="4901493"/>
              <a:ext cx="6408711" cy="1116452"/>
            </a:xfrm>
            <a:prstGeom prst="rect">
              <a:avLst/>
            </a:prstGeom>
          </p:spPr>
          <p:txBody>
            <a:bodyPr wrap="square">
              <a:spAutoFit/>
            </a:bodyPr>
            <a:lstStyle/>
            <a:p>
              <a:pPr algn="ctr"/>
              <a:r>
                <a:rPr lang="en-GB" sz="2000">
                  <a:solidFill>
                    <a:srgbClr val="0078B2"/>
                  </a:solidFill>
                  <a:latin typeface="Calibri Light" panose="020F0302020204030204" pitchFamily="34" charset="0"/>
                  <a:ea typeface="+mj-ea"/>
                  <a:cs typeface="Calibri Light" panose="020F0302020204030204" pitchFamily="34" charset="0"/>
                </a:rPr>
                <a:t>mobile app available for Android (</a:t>
              </a:r>
              <a:r>
                <a:rPr lang="en-GB" sz="2000" b="1" u="sng">
                  <a:solidFill>
                    <a:srgbClr val="0078B2"/>
                  </a:solidFill>
                  <a:latin typeface="Calibri Light" panose="020F0302020204030204" pitchFamily="34" charset="0"/>
                  <a:ea typeface="+mj-ea"/>
                  <a:cs typeface="Calibri Light" panose="020F0302020204030204" pitchFamily="34" charset="0"/>
                </a:rPr>
                <a:t>Google Play</a:t>
              </a:r>
              <a:r>
                <a:rPr lang="en-GB" sz="2000">
                  <a:solidFill>
                    <a:srgbClr val="0078B2"/>
                  </a:solidFill>
                  <a:latin typeface="Calibri Light" panose="020F0302020204030204" pitchFamily="34" charset="0"/>
                  <a:ea typeface="+mj-ea"/>
                  <a:cs typeface="Calibri Light" panose="020F0302020204030204" pitchFamily="34" charset="0"/>
                </a:rPr>
                <a:t>) and for Apple devices (</a:t>
              </a:r>
              <a:r>
                <a:rPr lang="en-GB" sz="2000" b="1" u="sng">
                  <a:solidFill>
                    <a:srgbClr val="0078B2"/>
                  </a:solidFill>
                  <a:latin typeface="Calibri Light" panose="020F0302020204030204" pitchFamily="34" charset="0"/>
                  <a:ea typeface="+mj-ea"/>
                  <a:cs typeface="Calibri Light" panose="020F0302020204030204" pitchFamily="34" charset="0"/>
                </a:rPr>
                <a:t>App Store</a:t>
              </a:r>
              <a:r>
                <a:rPr lang="en-GB" sz="2000">
                  <a:solidFill>
                    <a:srgbClr val="0078B2"/>
                  </a:solidFill>
                  <a:latin typeface="Calibri Light" panose="020F0302020204030204" pitchFamily="34" charset="0"/>
                  <a:ea typeface="+mj-ea"/>
                  <a:cs typeface="Calibri Light" panose="020F0302020204030204" pitchFamily="34" charset="0"/>
                </a:rPr>
                <a:t>)</a:t>
              </a:r>
            </a:p>
            <a:p>
              <a:pPr algn="ctr"/>
              <a:r>
                <a:rPr lang="en-GB" sz="2000">
                  <a:solidFill>
                    <a:srgbClr val="0078B2"/>
                  </a:solidFill>
                  <a:latin typeface="Calibri Light" panose="020F0302020204030204" pitchFamily="34" charset="0"/>
                  <a:ea typeface="+mj-ea"/>
                  <a:cs typeface="Calibri Light" panose="020F0302020204030204" pitchFamily="34" charset="0"/>
                </a:rPr>
                <a:t>web application </a:t>
              </a:r>
              <a:r>
                <a:rPr lang="en-GB" sz="2000" b="1">
                  <a:solidFill>
                    <a:srgbClr val="0078B2"/>
                  </a:solidFill>
                  <a:latin typeface="Calibri Light" panose="020F0302020204030204" pitchFamily="34" charset="0"/>
                  <a:ea typeface="+mj-ea"/>
                  <a:cs typeface="Calibri Light" panose="020F0302020204030204" pitchFamily="34" charset="0"/>
                  <a:hlinkClick r:id="rId5"/>
                </a:rPr>
                <a:t>www.mybenefits.fgov.be</a:t>
              </a:r>
            </a:p>
          </p:txBody>
        </p:sp>
        <p:sp>
          <p:nvSpPr>
            <p:cNvPr id="40" name="Rounded Rectangle 38"/>
            <p:cNvSpPr/>
            <p:nvPr/>
          </p:nvSpPr>
          <p:spPr>
            <a:xfrm>
              <a:off x="1405960" y="4764266"/>
              <a:ext cx="6696744" cy="1343053"/>
            </a:xfrm>
            <a:prstGeom prst="roundRect">
              <a:avLst/>
            </a:prstGeom>
            <a:noFill/>
            <a:ln w="2857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EFF852EE-C614-43C9-901A-A98ABB0C49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512" y="2656857"/>
            <a:ext cx="1322465" cy="443998"/>
          </a:xfrm>
          <a:prstGeom prst="rect">
            <a:avLst/>
          </a:prstGeom>
        </p:spPr>
      </p:pic>
    </p:spTree>
    <p:extLst>
      <p:ext uri="{BB962C8B-B14F-4D97-AF65-F5344CB8AC3E}">
        <p14:creationId xmlns:p14="http://schemas.microsoft.com/office/powerpoint/2010/main" val="236346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a:t>Secure login</a:t>
            </a:r>
          </a:p>
        </p:txBody>
      </p:sp>
      <p:sp>
        <p:nvSpPr>
          <p:cNvPr id="3" name="Content Placeholder 2"/>
          <p:cNvSpPr>
            <a:spLocks noGrp="1"/>
          </p:cNvSpPr>
          <p:nvPr>
            <p:ph idx="1"/>
          </p:nvPr>
        </p:nvSpPr>
        <p:spPr/>
        <p:txBody>
          <a:bodyPr/>
          <a:lstStyle/>
          <a:p>
            <a:r>
              <a:rPr lang="en-GB" dirty="0"/>
              <a:t> citizen : identification required</a:t>
            </a:r>
          </a:p>
          <a:p>
            <a:pPr lvl="1"/>
            <a:r>
              <a:rPr lang="en-GB" dirty="0"/>
              <a:t>consult status </a:t>
            </a:r>
          </a:p>
          <a:p>
            <a:pPr marL="457200" lvl="1" indent="0">
              <a:buNone/>
            </a:pPr>
            <a:r>
              <a:rPr lang="en-GB" sz="1800" dirty="0"/>
              <a:t>	privacy-sensitive information: sufficiently high level of security</a:t>
            </a:r>
          </a:p>
          <a:p>
            <a:pPr lvl="2"/>
            <a:r>
              <a:rPr lang="en-GB" sz="1800" dirty="0"/>
              <a:t>e-ID</a:t>
            </a:r>
          </a:p>
          <a:p>
            <a:pPr lvl="2"/>
            <a:r>
              <a:rPr lang="en-GB" sz="1800" dirty="0"/>
              <a:t>ITSME </a:t>
            </a:r>
          </a:p>
          <a:p>
            <a:pPr lvl="2"/>
            <a:r>
              <a:rPr lang="en-GB" sz="1800" dirty="0"/>
              <a:t>Time-based One-Time Password </a:t>
            </a:r>
          </a:p>
          <a:p>
            <a:pPr lvl="2"/>
            <a:r>
              <a:rPr lang="en-GB" sz="1800" dirty="0"/>
              <a:t>Token </a:t>
            </a:r>
          </a:p>
          <a:p>
            <a:pPr lvl="1"/>
            <a:r>
              <a:rPr lang="en-GB" dirty="0"/>
              <a:t>create QR code / if necessary print it (only via website)</a:t>
            </a:r>
          </a:p>
          <a:p>
            <a:r>
              <a:rPr lang="en-GB" dirty="0"/>
              <a:t> professional : no identification required</a:t>
            </a:r>
          </a:p>
          <a:p>
            <a:pPr lvl="1"/>
            <a:r>
              <a:rPr lang="en-GB" dirty="0"/>
              <a:t>read QR code / unique code provided by the citizen</a:t>
            </a:r>
          </a:p>
          <a:p>
            <a:pPr lvl="1"/>
            <a:r>
              <a:rPr lang="en-GB" dirty="0"/>
              <a:t>minimum information: status, postal code, control number NR number</a:t>
            </a:r>
          </a:p>
        </p:txBody>
      </p:sp>
      <p:grpSp>
        <p:nvGrpSpPr>
          <p:cNvPr id="2" name="Group 1"/>
          <p:cNvGrpSpPr/>
          <p:nvPr/>
        </p:nvGrpSpPr>
        <p:grpSpPr>
          <a:xfrm>
            <a:off x="9048328"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1249831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81AD3-338E-4A55-98CD-655DCD0AB4C8}"/>
              </a:ext>
            </a:extLst>
          </p:cNvPr>
          <p:cNvSpPr/>
          <p:nvPr/>
        </p:nvSpPr>
        <p:spPr>
          <a:xfrm>
            <a:off x="1072444" y="1250302"/>
            <a:ext cx="10047112" cy="5477069"/>
          </a:xfrm>
          <a:prstGeom prst="rect">
            <a:avLst/>
          </a:prstGeom>
          <a:solidFill>
            <a:srgbClr val="002060">
              <a:alpha val="2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noFill/>
        </p:spPr>
        <p:txBody>
          <a:bodyPr/>
          <a:lstStyle/>
          <a:p>
            <a:r>
              <a:rPr lang="en-GB"/>
              <a:t>MyBEnefits - 3 functionalities</a:t>
            </a:r>
          </a:p>
        </p:txBody>
      </p:sp>
      <p:sp>
        <p:nvSpPr>
          <p:cNvPr id="5" name="Rectangle: Rounded Corners 4">
            <a:extLst>
              <a:ext uri="{FF2B5EF4-FFF2-40B4-BE49-F238E27FC236}">
                <a16:creationId xmlns:a16="http://schemas.microsoft.com/office/drawing/2014/main" id="{C557C1FE-BF9E-4768-8322-CA4C575039EA}"/>
              </a:ext>
            </a:extLst>
          </p:cNvPr>
          <p:cNvSpPr/>
          <p:nvPr/>
        </p:nvSpPr>
        <p:spPr>
          <a:xfrm>
            <a:off x="1290735" y="1401875"/>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en-GB" sz="1900">
                <a:solidFill>
                  <a:schemeClr val="tx1"/>
                </a:solidFill>
              </a:rPr>
              <a:t>verification of social status</a:t>
            </a:r>
          </a:p>
          <a:p>
            <a:r>
              <a:rPr lang="en-GB" sz="1600">
                <a:solidFill>
                  <a:schemeClr val="tx1"/>
                </a:solidFill>
              </a:rPr>
              <a:t>- the citizen, after identifying himself, consults his social status in real time and generates a code as electronic proof that he can show in order to obtain his social rights and benefits more easily</a:t>
            </a:r>
          </a:p>
          <a:p>
            <a:r>
              <a:rPr lang="en-GB" sz="1600">
                <a:solidFill>
                  <a:schemeClr val="tx1"/>
                </a:solidFill>
              </a:rPr>
              <a:t>- the professional user (the granting body) can, without identification/authentication/technical integration, read and verify the code generated and shown by a citizen for the purpose of granting a benefit</a:t>
            </a:r>
          </a:p>
          <a:p>
            <a:endParaRPr lang="en-BE" dirty="0">
              <a:solidFill>
                <a:schemeClr val="tx1"/>
              </a:solidFill>
            </a:endParaRPr>
          </a:p>
        </p:txBody>
      </p:sp>
      <p:sp>
        <p:nvSpPr>
          <p:cNvPr id="11" name="Rectangle: Rounded Corners 10">
            <a:extLst>
              <a:ext uri="{FF2B5EF4-FFF2-40B4-BE49-F238E27FC236}">
                <a16:creationId xmlns:a16="http://schemas.microsoft.com/office/drawing/2014/main" id="{EA30F34A-6E13-47CC-B5D4-52244F11D60F}"/>
              </a:ext>
            </a:extLst>
          </p:cNvPr>
          <p:cNvSpPr/>
          <p:nvPr/>
        </p:nvSpPr>
        <p:spPr>
          <a:xfrm>
            <a:off x="1287625" y="3116401"/>
            <a:ext cx="9610530" cy="15514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endParaRPr lang="fr-FR" sz="1900" dirty="0">
              <a:solidFill>
                <a:schemeClr val="tx1"/>
              </a:solidFill>
            </a:endParaRPr>
          </a:p>
          <a:p>
            <a:pPr marL="34200" lvl="1"/>
            <a:r>
              <a:rPr lang="en-GB" sz="1900" dirty="0">
                <a:solidFill>
                  <a:schemeClr val="tx1"/>
                </a:solidFill>
              </a:rPr>
              <a:t>request social benefits</a:t>
            </a:r>
          </a:p>
          <a:p>
            <a:pPr marL="34200" lvl="1"/>
            <a:r>
              <a:rPr lang="en-GB" sz="1600" dirty="0">
                <a:solidFill>
                  <a:schemeClr val="tx1"/>
                </a:solidFill>
              </a:rPr>
              <a:t>- more than 200 benefits for people with social status mapped out and displayed as dynamic lists  </a:t>
            </a:r>
          </a:p>
          <a:p>
            <a:pPr marL="34200" lvl="1"/>
            <a:r>
              <a:rPr lang="en-GB" sz="1600" dirty="0">
                <a:solidFill>
                  <a:schemeClr val="tx1"/>
                </a:solidFill>
              </a:rPr>
              <a:t>- users can filter benefits intuitively and refine their search based on three criteria: geographical area, user profile and category of benefits searched </a:t>
            </a:r>
          </a:p>
          <a:p>
            <a:endParaRPr lang="en-BE" dirty="0">
              <a:solidFill>
                <a:schemeClr val="tx1"/>
              </a:solidFill>
            </a:endParaRPr>
          </a:p>
        </p:txBody>
      </p:sp>
      <p:sp>
        <p:nvSpPr>
          <p:cNvPr id="12" name="Rectangle: Rounded Corners 11">
            <a:extLst>
              <a:ext uri="{FF2B5EF4-FFF2-40B4-BE49-F238E27FC236}">
                <a16:creationId xmlns:a16="http://schemas.microsoft.com/office/drawing/2014/main" id="{387E29FA-25E3-4FC1-B55D-C7CE4A73F855}"/>
              </a:ext>
            </a:extLst>
          </p:cNvPr>
          <p:cNvSpPr/>
          <p:nvPr/>
        </p:nvSpPr>
        <p:spPr>
          <a:xfrm>
            <a:off x="1290735" y="4814302"/>
            <a:ext cx="9610530" cy="17634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00" lvl="1"/>
            <a:r>
              <a:rPr lang="en-GB" sz="1900">
                <a:solidFill>
                  <a:schemeClr val="tx1"/>
                </a:solidFill>
              </a:rPr>
              <a:t>increase the visibility and use of social benefits </a:t>
            </a:r>
          </a:p>
          <a:p>
            <a:pPr marL="34200" lvl="1"/>
            <a:r>
              <a:rPr lang="en-GB" sz="1600">
                <a:solidFill>
                  <a:schemeClr val="tx1"/>
                </a:solidFill>
              </a:rPr>
              <a:t>- every citizen or professional can communicate information on social rights and benefits through the ‘communicate a benefit’ function</a:t>
            </a:r>
          </a:p>
          <a:p>
            <a:pPr marL="34200" lvl="1"/>
            <a:r>
              <a:rPr lang="en-GB" sz="1600">
                <a:solidFill>
                  <a:schemeClr val="tx1"/>
                </a:solidFill>
              </a:rPr>
              <a:t>- by ticking off and filling in a few boxes accurately, information can be shared and the list of new benefits can be completed</a:t>
            </a:r>
          </a:p>
          <a:p>
            <a:pPr marL="34200" lvl="1"/>
            <a:r>
              <a:rPr lang="en-GB" sz="1600">
                <a:solidFill>
                  <a:schemeClr val="tx1"/>
                </a:solidFill>
              </a:rPr>
              <a:t>- the focus is on the following three areas: leisure, sport and culture</a:t>
            </a:r>
          </a:p>
        </p:txBody>
      </p:sp>
    </p:spTree>
    <p:extLst>
      <p:ext uri="{BB962C8B-B14F-4D97-AF65-F5344CB8AC3E}">
        <p14:creationId xmlns:p14="http://schemas.microsoft.com/office/powerpoint/2010/main" val="180391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urger raadpleegt in real time nadat hij zich heeft geïdentificeerd, zijn sociale statuten en genereert een code die als elektronisch bewijs geldt en die hij kan tonen om zijn sociale rechten en voordelen vlotter te krij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423" y="1163954"/>
            <a:ext cx="8572500" cy="5493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9968" y="238487"/>
            <a:ext cx="8988807" cy="646331"/>
          </a:xfrm>
          <a:prstGeom prst="rect">
            <a:avLst/>
          </a:prstGeom>
        </p:spPr>
        <p:txBody>
          <a:bodyPr wrap="none">
            <a:spAutoFit/>
          </a:bodyPr>
          <a:lstStyle/>
          <a:p>
            <a:r>
              <a:rPr lang="en-GB" sz="3600">
                <a:solidFill>
                  <a:srgbClr val="008CB2"/>
                </a:solidFill>
                <a:latin typeface="+mj-lt"/>
                <a:ea typeface="+mj-ea"/>
                <a:cs typeface="+mj-cs"/>
              </a:rPr>
              <a:t>Social status - consultation &amp; code creation</a:t>
            </a:r>
          </a:p>
        </p:txBody>
      </p:sp>
    </p:spTree>
    <p:extLst>
      <p:ext uri="{BB962C8B-B14F-4D97-AF65-F5344CB8AC3E}">
        <p14:creationId xmlns:p14="http://schemas.microsoft.com/office/powerpoint/2010/main" val="2232903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8706486" cy="646331"/>
          </a:xfrm>
          <a:prstGeom prst="rect">
            <a:avLst/>
          </a:prstGeom>
        </p:spPr>
        <p:txBody>
          <a:bodyPr wrap="none">
            <a:spAutoFit/>
          </a:bodyPr>
          <a:lstStyle/>
          <a:p>
            <a:r>
              <a:rPr lang="en-GB" sz="3600">
                <a:solidFill>
                  <a:srgbClr val="008CB2"/>
                </a:solidFill>
                <a:latin typeface="+mj-lt"/>
                <a:ea typeface="+mj-ea"/>
                <a:cs typeface="+mj-cs"/>
              </a:rPr>
              <a:t>Professional - verification of the social status</a:t>
            </a:r>
          </a:p>
        </p:txBody>
      </p:sp>
      <p:pic>
        <p:nvPicPr>
          <p:cNvPr id="2050" name="Picture 2" descr="De professionele gebruiker (de toekennende instantie) kan zonder identificatie/authenticatie/technische integratie de code die door een burger wordt gegenereerd en getoond, uitlezen en controleren met het oog op de toekenning van een voord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093" y="1699338"/>
            <a:ext cx="9715500" cy="464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86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5871864" cy="646331"/>
          </a:xfrm>
          <a:prstGeom prst="rect">
            <a:avLst/>
          </a:prstGeom>
        </p:spPr>
        <p:txBody>
          <a:bodyPr wrap="none">
            <a:spAutoFit/>
          </a:bodyPr>
          <a:lstStyle/>
          <a:p>
            <a:r>
              <a:rPr lang="en-GB" sz="3600">
                <a:solidFill>
                  <a:srgbClr val="008CB2"/>
                </a:solidFill>
                <a:latin typeface="+mj-lt"/>
                <a:ea typeface="+mj-ea"/>
                <a:cs typeface="+mj-cs"/>
              </a:rPr>
              <a:t>Asking for the social benefits</a:t>
            </a:r>
          </a:p>
        </p:txBody>
      </p:sp>
      <p:pic>
        <p:nvPicPr>
          <p:cNvPr id="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4271" y="1311275"/>
            <a:ext cx="2486797" cy="5111750"/>
          </a:xfrm>
        </p:spPr>
      </p:pic>
      <p:sp>
        <p:nvSpPr>
          <p:cNvPr id="2" name="Rectangle 1"/>
          <p:cNvSpPr/>
          <p:nvPr/>
        </p:nvSpPr>
        <p:spPr>
          <a:xfrm>
            <a:off x="1199968" y="1426964"/>
            <a:ext cx="1314334" cy="646331"/>
          </a:xfrm>
          <a:prstGeom prst="rect">
            <a:avLst/>
          </a:prstGeom>
        </p:spPr>
        <p:txBody>
          <a:bodyPr wrap="none">
            <a:spAutoFit/>
          </a:bodyPr>
          <a:lstStyle/>
          <a:p>
            <a:r>
              <a:rPr lang="en-GB" dirty="0"/>
              <a:t>consulting</a:t>
            </a:r>
            <a:br>
              <a:rPr lang="en-GB" dirty="0"/>
            </a:br>
            <a:r>
              <a:rPr lang="en-GB" dirty="0"/>
              <a:t>the benefits</a:t>
            </a:r>
          </a:p>
        </p:txBody>
      </p:sp>
      <p:sp>
        <p:nvSpPr>
          <p:cNvPr id="3" name="Rectangle 2"/>
          <p:cNvSpPr/>
          <p:nvPr/>
        </p:nvSpPr>
        <p:spPr>
          <a:xfrm>
            <a:off x="6755164" y="1565463"/>
            <a:ext cx="1314334" cy="646331"/>
          </a:xfrm>
          <a:prstGeom prst="rect">
            <a:avLst/>
          </a:prstGeom>
        </p:spPr>
        <p:txBody>
          <a:bodyPr wrap="none">
            <a:spAutoFit/>
          </a:bodyPr>
          <a:lstStyle/>
          <a:p>
            <a:r>
              <a:rPr lang="en-GB" dirty="0"/>
              <a:t>filtering of</a:t>
            </a:r>
            <a:br>
              <a:rPr lang="en-GB" dirty="0"/>
            </a:br>
            <a:r>
              <a:rPr lang="en-GB" dirty="0"/>
              <a:t>the benefits</a:t>
            </a:r>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004" y="1311275"/>
            <a:ext cx="2486797" cy="5111750"/>
          </a:xfrm>
          <a:prstGeom prst="rect">
            <a:avLst/>
          </a:prstGeom>
        </p:spPr>
      </p:pic>
    </p:spTree>
    <p:extLst>
      <p:ext uri="{BB962C8B-B14F-4D97-AF65-F5344CB8AC3E}">
        <p14:creationId xmlns:p14="http://schemas.microsoft.com/office/powerpoint/2010/main" val="3830219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9968" y="238487"/>
            <a:ext cx="6711902" cy="1200329"/>
          </a:xfrm>
          <a:prstGeom prst="rect">
            <a:avLst/>
          </a:prstGeom>
        </p:spPr>
        <p:txBody>
          <a:bodyPr wrap="none">
            <a:spAutoFit/>
          </a:bodyPr>
          <a:lstStyle/>
          <a:p>
            <a:r>
              <a:rPr lang="en-GB" sz="3600">
                <a:solidFill>
                  <a:srgbClr val="008CB2"/>
                </a:solidFill>
                <a:latin typeface="+mj-lt"/>
                <a:ea typeface="+mj-ea"/>
                <a:cs typeface="+mj-cs"/>
              </a:rPr>
              <a:t>Increasing the visibility and use of social benefits </a:t>
            </a:r>
          </a:p>
        </p:txBody>
      </p:sp>
      <p:sp>
        <p:nvSpPr>
          <p:cNvPr id="2" name="Rectangle 1"/>
          <p:cNvSpPr/>
          <p:nvPr/>
        </p:nvSpPr>
        <p:spPr>
          <a:xfrm>
            <a:off x="1199968" y="1426964"/>
            <a:ext cx="972895" cy="646331"/>
          </a:xfrm>
          <a:prstGeom prst="rect">
            <a:avLst/>
          </a:prstGeom>
        </p:spPr>
        <p:txBody>
          <a:bodyPr wrap="none">
            <a:spAutoFit/>
          </a:bodyPr>
          <a:lstStyle/>
          <a:p>
            <a:r>
              <a:rPr lang="en-GB"/>
              <a:t> </a:t>
            </a:r>
            <a:br>
              <a:rPr lang="en-GB"/>
            </a:br>
            <a:r>
              <a:rPr lang="en-GB"/>
              <a:t>web app</a:t>
            </a:r>
          </a:p>
        </p:txBody>
      </p:sp>
      <p:sp>
        <p:nvSpPr>
          <p:cNvPr id="3" name="Rectangle 2"/>
          <p:cNvSpPr/>
          <p:nvPr/>
        </p:nvSpPr>
        <p:spPr>
          <a:xfrm>
            <a:off x="6755164" y="1565463"/>
            <a:ext cx="1606722" cy="646331"/>
          </a:xfrm>
          <a:prstGeom prst="rect">
            <a:avLst/>
          </a:prstGeom>
        </p:spPr>
        <p:txBody>
          <a:bodyPr wrap="none">
            <a:spAutoFit/>
          </a:bodyPr>
          <a:lstStyle/>
          <a:p>
            <a:r>
              <a:rPr lang="en-GB"/>
              <a:t> </a:t>
            </a:r>
            <a:br>
              <a:rPr lang="en-GB"/>
            </a:br>
            <a:r>
              <a:rPr lang="en-GB"/>
              <a:t>mobile version </a:t>
            </a:r>
          </a:p>
        </p:txBody>
      </p:sp>
      <p:pic>
        <p:nvPicPr>
          <p:cNvPr id="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9251" y="1888628"/>
            <a:ext cx="2236955" cy="4601094"/>
          </a:xfrm>
        </p:spPr>
      </p:pic>
      <p:pic>
        <p:nvPicPr>
          <p:cNvPr id="9" name="Content Placeholder 5"/>
          <p:cNvPicPr>
            <a:picLocks noChangeAspect="1"/>
          </p:cNvPicPr>
          <p:nvPr/>
        </p:nvPicPr>
        <p:blipFill rotWithShape="1">
          <a:blip r:embed="rId3"/>
          <a:srcRect l="10963" t="23551" r="5330"/>
          <a:stretch/>
        </p:blipFill>
        <p:spPr>
          <a:xfrm>
            <a:off x="1199968" y="2400300"/>
            <a:ext cx="5497830" cy="2593626"/>
          </a:xfrm>
          <a:prstGeom prst="rect">
            <a:avLst/>
          </a:prstGeom>
        </p:spPr>
      </p:pic>
    </p:spTree>
    <p:extLst>
      <p:ext uri="{BB962C8B-B14F-4D97-AF65-F5344CB8AC3E}">
        <p14:creationId xmlns:p14="http://schemas.microsoft.com/office/powerpoint/2010/main" val="300796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Expectations &gt; authorities</a:t>
            </a:r>
          </a:p>
        </p:txBody>
      </p:sp>
      <p:sp>
        <p:nvSpPr>
          <p:cNvPr id="3" name="Content Placeholder 2"/>
          <p:cNvSpPr>
            <a:spLocks noGrp="1"/>
          </p:cNvSpPr>
          <p:nvPr>
            <p:ph idx="1"/>
          </p:nvPr>
        </p:nvSpPr>
        <p:spPr/>
        <p:txBody>
          <a:bodyPr>
            <a:normAutofit lnSpcReduction="10000"/>
          </a:bodyPr>
          <a:lstStyle/>
          <a:p>
            <a:r>
              <a:rPr lang="en-GB"/>
              <a:t>citizens and companies are satisfied because they receive integrated services that meet their expectations at minimal cost and burden </a:t>
            </a:r>
          </a:p>
          <a:p>
            <a:r>
              <a:rPr lang="en-GB"/>
              <a:t>maximising the effectiveness of social policy</a:t>
            </a:r>
          </a:p>
          <a:p>
            <a:r>
              <a:rPr lang="en-GB"/>
              <a:t>cost control for all stakeholders</a:t>
            </a:r>
          </a:p>
          <a:p>
            <a:r>
              <a:rPr lang="en-GB"/>
              <a:t>optimising the efficiency of the functioning of public services and private bodies with missions of general interest</a:t>
            </a:r>
          </a:p>
          <a:p>
            <a:r>
              <a:rPr lang="en-GB"/>
              <a:t>proactive use of information for</a:t>
            </a:r>
          </a:p>
          <a:p>
            <a:pPr lvl="1">
              <a:defRPr/>
            </a:pPr>
            <a:r>
              <a:rPr lang="en-GB"/>
              <a:t>automatic granting of rights</a:t>
            </a:r>
          </a:p>
          <a:p>
            <a:pPr lvl="1">
              <a:defRPr/>
            </a:pPr>
            <a:r>
              <a:rPr lang="en-GB"/>
              <a:t>pre-filling when collecting information</a:t>
            </a:r>
          </a:p>
          <a:p>
            <a:pPr lvl="1">
              <a:defRPr/>
            </a:pPr>
            <a:r>
              <a:rPr lang="en-GB"/>
              <a:t>targeted communication of information to the persons concerned</a:t>
            </a:r>
          </a:p>
          <a:p>
            <a:pPr lvl="0"/>
            <a:r>
              <a:rPr lang="en-GB">
                <a:solidFill>
                  <a:prstClr val="black"/>
                </a:solidFill>
              </a:rPr>
              <a:t>solid policy support</a:t>
            </a:r>
          </a:p>
          <a:p>
            <a:pPr lvl="0"/>
            <a:r>
              <a:rPr lang="en-GB">
                <a:solidFill>
                  <a:prstClr val="black"/>
                </a:solidFill>
              </a:rPr>
              <a:t>promoting social inclusion</a:t>
            </a:r>
          </a:p>
          <a:p>
            <a:pPr lvl="0"/>
            <a:r>
              <a:rPr lang="en-GB">
                <a:solidFill>
                  <a:prstClr val="black"/>
                </a:solidFill>
              </a:rPr>
              <a:t>preventing and combating fraud</a:t>
            </a:r>
          </a:p>
          <a:p>
            <a:endParaRPr lang="en-US" dirty="0"/>
          </a:p>
        </p:txBody>
      </p:sp>
    </p:spTree>
    <p:extLst>
      <p:ext uri="{BB962C8B-B14F-4D97-AF65-F5344CB8AC3E}">
        <p14:creationId xmlns:p14="http://schemas.microsoft.com/office/powerpoint/2010/main" val="3820310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en-GB"/>
              <a:t>eBox citizen</a:t>
            </a:r>
          </a:p>
        </p:txBody>
      </p:sp>
      <p:sp>
        <p:nvSpPr>
          <p:cNvPr id="61443" name="Content Placeholder 2"/>
          <p:cNvSpPr>
            <a:spLocks noGrp="1"/>
          </p:cNvSpPr>
          <p:nvPr>
            <p:ph idx="1"/>
          </p:nvPr>
        </p:nvSpPr>
        <p:spPr/>
        <p:txBody>
          <a:bodyPr>
            <a:normAutofit/>
          </a:bodyPr>
          <a:lstStyle/>
          <a:p>
            <a:r>
              <a:rPr lang="en-GB"/>
              <a:t>electronic mailbox in which citizens can receive official documents on an integrated way  </a:t>
            </a:r>
          </a:p>
          <a:p>
            <a:r>
              <a:rPr lang="en-GB"/>
              <a:t>the tool is so designed that citizens log in once (single sign on) and can then access the documents intended for them, wherever these documents are stored, via the interface of their choice  </a:t>
            </a:r>
          </a:p>
          <a:p>
            <a:r>
              <a:rPr lang="en-GB"/>
              <a:t>electronic transactions via web applications or apps </a:t>
            </a:r>
          </a:p>
          <a:p>
            <a:r>
              <a:rPr lang="en-GB"/>
              <a:t>architecture and technology identical to those of the eBox for companies</a:t>
            </a:r>
          </a:p>
          <a:p>
            <a:r>
              <a:rPr lang="en-GB"/>
              <a:t>the CBSS acts as a Document Provider for 35 bodies (within the fields of social security and health)</a:t>
            </a:r>
          </a:p>
        </p:txBody>
      </p:sp>
    </p:spTree>
    <p:extLst>
      <p:ext uri="{BB962C8B-B14F-4D97-AF65-F5344CB8AC3E}">
        <p14:creationId xmlns:p14="http://schemas.microsoft.com/office/powerpoint/2010/main" val="2841173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noFill/>
        </p:spPr>
        <p:txBody>
          <a:bodyPr/>
          <a:lstStyle/>
          <a:p>
            <a:r>
              <a:rPr lang="en-GB"/>
              <a:t>eBox citizen</a:t>
            </a:r>
          </a:p>
        </p:txBody>
      </p:sp>
      <p:sp>
        <p:nvSpPr>
          <p:cNvPr id="61443" name="Content Placeholder 2"/>
          <p:cNvSpPr>
            <a:spLocks noGrp="1"/>
          </p:cNvSpPr>
          <p:nvPr>
            <p:ph idx="1"/>
          </p:nvPr>
        </p:nvSpPr>
        <p:spPr/>
        <p:txBody>
          <a:bodyPr>
            <a:normAutofit/>
          </a:bodyPr>
          <a:lstStyle/>
          <a:p>
            <a:r>
              <a:rPr lang="en-GB" dirty="0"/>
              <a:t>figures </a:t>
            </a:r>
            <a:r>
              <a:rPr lang="en-GB" dirty="0" err="1"/>
              <a:t>eBox</a:t>
            </a:r>
            <a:r>
              <a:rPr lang="en-GB" dirty="0"/>
              <a:t> citizen on 31/12/2023</a:t>
            </a:r>
          </a:p>
          <a:p>
            <a:pPr lvl="1"/>
            <a:r>
              <a:rPr lang="en-GB" dirty="0"/>
              <a:t>169 439 392 documents published through the CBSS </a:t>
            </a:r>
          </a:p>
          <a:p>
            <a:pPr lvl="1"/>
            <a:r>
              <a:rPr lang="en-GB" dirty="0"/>
              <a:t>5 315 431 digital consents </a:t>
            </a:r>
            <a:r>
              <a:rPr lang="en-GB" sz="2800" baseline="-25000" dirty="0"/>
              <a:t>~</a:t>
            </a:r>
            <a:r>
              <a:rPr lang="en-GB" dirty="0"/>
              <a:t>= activated electronic mailboxes </a:t>
            </a:r>
          </a:p>
          <a:p>
            <a:pPr lvl="1"/>
            <a:r>
              <a:rPr lang="en-GB" dirty="0">
                <a:latin typeface="Calibri" panose="020F0502020204030204" pitchFamily="34" charset="0"/>
              </a:rPr>
              <a:t>3 425 358 unique activations = 33% of the target population (9 265 289 Belgians citizens aged over 18)</a:t>
            </a:r>
          </a:p>
          <a:p>
            <a:r>
              <a:rPr lang="en-GB" dirty="0" err="1"/>
              <a:t>eBox</a:t>
            </a:r>
            <a:r>
              <a:rPr lang="en-GB" dirty="0"/>
              <a:t> law amended in 2023 including</a:t>
            </a:r>
          </a:p>
          <a:p>
            <a:pPr lvl="1"/>
            <a:r>
              <a:rPr lang="en-GB" dirty="0"/>
              <a:t>legal anchoring of answer citizen or company in </a:t>
            </a:r>
            <a:r>
              <a:rPr lang="en-GB" dirty="0" err="1"/>
              <a:t>eBox</a:t>
            </a:r>
            <a:r>
              <a:rPr lang="en-GB" dirty="0"/>
              <a:t> message</a:t>
            </a:r>
          </a:p>
          <a:p>
            <a:pPr lvl="1"/>
            <a:r>
              <a:rPr lang="en-GB" dirty="0"/>
              <a:t>mandatory use of </a:t>
            </a:r>
            <a:r>
              <a:rPr lang="en-GB" dirty="0" err="1"/>
              <a:t>eBox</a:t>
            </a:r>
            <a:r>
              <a:rPr lang="en-GB" dirty="0"/>
              <a:t> by businesses at the latest on 1 January 2025</a:t>
            </a:r>
          </a:p>
          <a:p>
            <a:pPr lvl="1"/>
            <a:r>
              <a:rPr lang="en-GB" dirty="0"/>
              <a:t>mandatory use of </a:t>
            </a:r>
            <a:r>
              <a:rPr lang="en-GB" dirty="0" err="1"/>
              <a:t>eBox</a:t>
            </a:r>
            <a:r>
              <a:rPr lang="en-GB" dirty="0"/>
              <a:t> as a communication channel depending on volumetry</a:t>
            </a:r>
          </a:p>
          <a:p>
            <a:pPr lvl="1"/>
            <a:r>
              <a:rPr lang="en-GB" dirty="0"/>
              <a:t>additional measures to increase the reading of messages in </a:t>
            </a:r>
            <a:r>
              <a:rPr lang="en-GB" dirty="0" err="1"/>
              <a:t>eBox</a:t>
            </a:r>
            <a:endParaRPr lang="en-GB" dirty="0"/>
          </a:p>
          <a:p>
            <a:r>
              <a:rPr lang="en-GB" dirty="0"/>
              <a:t>development to ensure that an </a:t>
            </a:r>
            <a:r>
              <a:rPr lang="en-GB" dirty="0" err="1"/>
              <a:t>eBox</a:t>
            </a:r>
            <a:r>
              <a:rPr lang="en-GB" dirty="0"/>
              <a:t> message with a request to access a content in another system contains a link allowing direct access to that content in the other system, if possible without having to log in again (through single sign on (SSO))</a:t>
            </a:r>
          </a:p>
        </p:txBody>
      </p:sp>
    </p:spTree>
    <p:extLst>
      <p:ext uri="{BB962C8B-B14F-4D97-AF65-F5344CB8AC3E}">
        <p14:creationId xmlns:p14="http://schemas.microsoft.com/office/powerpoint/2010/main" val="1342782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Regionalisation</a:t>
            </a:r>
          </a:p>
        </p:txBody>
      </p:sp>
      <p:sp>
        <p:nvSpPr>
          <p:cNvPr id="3" name="Content Placeholder 2"/>
          <p:cNvSpPr>
            <a:spLocks noGrp="1"/>
          </p:cNvSpPr>
          <p:nvPr>
            <p:ph idx="1"/>
          </p:nvPr>
        </p:nvSpPr>
        <p:spPr/>
        <p:txBody>
          <a:bodyPr>
            <a:normAutofit/>
          </a:bodyPr>
          <a:lstStyle/>
          <a:p>
            <a:r>
              <a:rPr lang="en-GB" dirty="0"/>
              <a:t>further operational integration into the CBSS network of regional bodies</a:t>
            </a:r>
          </a:p>
          <a:p>
            <a:r>
              <a:rPr lang="en-GB" dirty="0"/>
              <a:t>preparation and activation of data flows at regional bodies  </a:t>
            </a:r>
          </a:p>
          <a:p>
            <a:r>
              <a:rPr lang="en-GB" dirty="0"/>
              <a:t>permanent follow-up of the transfer of competences with impact on data flows and services   </a:t>
            </a:r>
            <a:r>
              <a:rPr lang="en-GB" dirty="0">
                <a:highlight>
                  <a:srgbClr val="FFFF00"/>
                </a:highlight>
              </a:rPr>
              <a:t> </a:t>
            </a:r>
          </a:p>
          <a:p>
            <a:r>
              <a:rPr lang="en-GB" dirty="0"/>
              <a:t>projects 2024 for the Brussels Region</a:t>
            </a:r>
          </a:p>
          <a:p>
            <a:pPr lvl="1"/>
            <a:r>
              <a:rPr lang="en-GB" dirty="0"/>
              <a:t>electronic access to the pension register (Federal Pension Service (FPD)) for </a:t>
            </a:r>
            <a:r>
              <a:rPr lang="en-GB" dirty="0" err="1"/>
              <a:t>Hydralis</a:t>
            </a:r>
            <a:r>
              <a:rPr lang="en-GB" dirty="0"/>
              <a:t>/</a:t>
            </a:r>
            <a:r>
              <a:rPr lang="en-GB" dirty="0" err="1"/>
              <a:t>Vivaqua</a:t>
            </a:r>
            <a:r>
              <a:rPr lang="en-GB" dirty="0"/>
              <a:t> and the City of Brussels</a:t>
            </a:r>
          </a:p>
          <a:p>
            <a:pPr lvl="1"/>
            <a:r>
              <a:rPr lang="en-GB" dirty="0"/>
              <a:t>extension of the communication of social personal data of (potential) tenants and buyers of social houses and the socialisation of rents (Brussels Regional Housing Company and Public Real Estate Companies)</a:t>
            </a:r>
          </a:p>
          <a:p>
            <a:pPr lvl="1"/>
            <a:r>
              <a:rPr lang="en-GB" dirty="0"/>
              <a:t>end-to-end tests of data exchanges with the NSSO (</a:t>
            </a:r>
            <a:r>
              <a:rPr lang="en-GB" dirty="0" err="1"/>
              <a:t>Dimona</a:t>
            </a:r>
            <a:r>
              <a:rPr lang="en-GB" dirty="0"/>
              <a:t>, </a:t>
            </a:r>
            <a:r>
              <a:rPr lang="en-GB" dirty="0" err="1"/>
              <a:t>Dmfa</a:t>
            </a:r>
            <a:r>
              <a:rPr lang="en-GB" dirty="0"/>
              <a:t> and social debts)</a:t>
            </a:r>
          </a:p>
        </p:txBody>
      </p:sp>
    </p:spTree>
    <p:extLst>
      <p:ext uri="{BB962C8B-B14F-4D97-AF65-F5344CB8AC3E}">
        <p14:creationId xmlns:p14="http://schemas.microsoft.com/office/powerpoint/2010/main" val="2670701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Regionalisation</a:t>
            </a:r>
          </a:p>
        </p:txBody>
      </p:sp>
      <p:sp>
        <p:nvSpPr>
          <p:cNvPr id="3" name="Content Placeholder 2"/>
          <p:cNvSpPr>
            <a:spLocks noGrp="1"/>
          </p:cNvSpPr>
          <p:nvPr>
            <p:ph idx="1"/>
          </p:nvPr>
        </p:nvSpPr>
        <p:spPr/>
        <p:txBody>
          <a:bodyPr>
            <a:normAutofit/>
          </a:bodyPr>
          <a:lstStyle/>
          <a:p>
            <a:r>
              <a:rPr lang="en-GB" dirty="0"/>
              <a:t>projects 2024 concerning Flanders</a:t>
            </a:r>
          </a:p>
          <a:p>
            <a:pPr lvl="1"/>
            <a:r>
              <a:rPr lang="en-GB" dirty="0"/>
              <a:t>start of the central registration register (CIR) of applicants for social housing (</a:t>
            </a:r>
            <a:r>
              <a:rPr lang="en-GB" dirty="0" err="1"/>
              <a:t>Wonen</a:t>
            </a:r>
            <a:r>
              <a:rPr lang="en-GB" dirty="0"/>
              <a:t> in </a:t>
            </a:r>
            <a:r>
              <a:rPr lang="en-GB" dirty="0" err="1"/>
              <a:t>Vlaanderen</a:t>
            </a:r>
            <a:r>
              <a:rPr lang="en-GB" dirty="0"/>
              <a:t>)</a:t>
            </a:r>
          </a:p>
          <a:p>
            <a:pPr lvl="1"/>
            <a:r>
              <a:rPr lang="en-GB" dirty="0"/>
              <a:t>calculation of Flemish job bonus for contractual education personnel (DWSE)</a:t>
            </a:r>
          </a:p>
          <a:p>
            <a:pPr lvl="1"/>
            <a:r>
              <a:rPr lang="en-GB" dirty="0"/>
              <a:t>granting of additional benefits for disabled persons to Flemish civil servants by the social service </a:t>
            </a:r>
            <a:r>
              <a:rPr lang="en-GB" dirty="0" err="1"/>
              <a:t>vzw</a:t>
            </a:r>
            <a:r>
              <a:rPr lang="en-GB" dirty="0"/>
              <a:t> (</a:t>
            </a:r>
            <a:r>
              <a:rPr lang="en-GB" dirty="0" err="1"/>
              <a:t>Agentschap</a:t>
            </a:r>
            <a:r>
              <a:rPr lang="en-GB" dirty="0"/>
              <a:t> </a:t>
            </a:r>
            <a:r>
              <a:rPr lang="en-GB" dirty="0" err="1"/>
              <a:t>Overheidspersoneel</a:t>
            </a:r>
            <a:r>
              <a:rPr lang="en-GB" dirty="0"/>
              <a:t> (</a:t>
            </a:r>
            <a:r>
              <a:rPr lang="en-GB" dirty="0" err="1"/>
              <a:t>AgO</a:t>
            </a:r>
            <a:r>
              <a:rPr lang="en-GB" dirty="0"/>
              <a:t>))</a:t>
            </a:r>
          </a:p>
          <a:p>
            <a:pPr lvl="1"/>
            <a:r>
              <a:rPr lang="en-GB" dirty="0"/>
              <a:t>automatic granting of reduced subscription rate for part-time art education in Flanders (</a:t>
            </a:r>
            <a:r>
              <a:rPr lang="nl-NL" dirty="0"/>
              <a:t>Agentschap voor Onderwijsdiensten</a:t>
            </a:r>
            <a:r>
              <a:rPr lang="en-GB" dirty="0"/>
              <a:t> (</a:t>
            </a:r>
            <a:r>
              <a:rPr lang="en-GB" dirty="0" err="1"/>
              <a:t>AgODI</a:t>
            </a:r>
            <a:r>
              <a:rPr lang="en-GB" dirty="0"/>
              <a:t>))</a:t>
            </a:r>
          </a:p>
          <a:p>
            <a:pPr lvl="1"/>
            <a:r>
              <a:rPr lang="en-GB" dirty="0"/>
              <a:t>unaccompanied foreign minors in the context of the Flemish growth package (</a:t>
            </a:r>
            <a:r>
              <a:rPr lang="en-GB" dirty="0" err="1"/>
              <a:t>Opgroeien</a:t>
            </a:r>
            <a:r>
              <a:rPr lang="en-GB" dirty="0"/>
              <a:t> regie)</a:t>
            </a:r>
          </a:p>
          <a:p>
            <a:pPr lvl="1"/>
            <a:r>
              <a:rPr lang="en-GB" dirty="0"/>
              <a:t>…</a:t>
            </a:r>
          </a:p>
          <a:p>
            <a:r>
              <a:rPr lang="en-GB" dirty="0"/>
              <a:t>projects 2024 concerning Wallonia</a:t>
            </a:r>
          </a:p>
          <a:p>
            <a:pPr lvl="1"/>
            <a:r>
              <a:rPr lang="en-GB" dirty="0"/>
              <a:t>connection via the BCED to various services/data such as pension data, unemployment, career, occupational diseases, career break</a:t>
            </a:r>
          </a:p>
          <a:p>
            <a:pPr lvl="1"/>
            <a:r>
              <a:rPr lang="en-GB" dirty="0"/>
              <a:t>connection of partners to the services already opened by the BCED</a:t>
            </a:r>
          </a:p>
        </p:txBody>
      </p:sp>
    </p:spTree>
    <p:extLst>
      <p:ext uri="{BB962C8B-B14F-4D97-AF65-F5344CB8AC3E}">
        <p14:creationId xmlns:p14="http://schemas.microsoft.com/office/powerpoint/2010/main" val="38413309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PSWC </a:t>
            </a:r>
          </a:p>
        </p:txBody>
      </p:sp>
      <p:sp>
        <p:nvSpPr>
          <p:cNvPr id="3" name="Content Placeholder 2"/>
          <p:cNvSpPr>
            <a:spLocks noGrp="1"/>
          </p:cNvSpPr>
          <p:nvPr>
            <p:ph idx="1"/>
          </p:nvPr>
        </p:nvSpPr>
        <p:spPr/>
        <p:txBody>
          <a:bodyPr>
            <a:normAutofit/>
          </a:bodyPr>
          <a:lstStyle/>
          <a:p>
            <a:r>
              <a:rPr lang="en-GB" sz="1900"/>
              <a:t>PSWC online</a:t>
            </a:r>
          </a:p>
          <a:p>
            <a:pPr lvl="1"/>
            <a:r>
              <a:rPr lang="en-GB" sz="1700"/>
              <a:t>electronic request for support from a PCSW is now possible instead of physical request</a:t>
            </a:r>
          </a:p>
          <a:p>
            <a:pPr lvl="1"/>
            <a:r>
              <a:rPr lang="en-GB" sz="1700"/>
              <a:t>low-threshold and reduces non-take-up of rights</a:t>
            </a:r>
          </a:p>
          <a:p>
            <a:pPr lvl="1"/>
            <a:r>
              <a:rPr lang="en-GB" sz="1700"/>
              <a:t>application form will be made available on the social security portal with pre-completion after authentication of the identity</a:t>
            </a:r>
          </a:p>
          <a:p>
            <a:pPr lvl="1"/>
            <a:r>
              <a:rPr lang="en-GB" sz="1700"/>
              <a:t>integration in software packages of PCSWs for processing applications</a:t>
            </a:r>
          </a:p>
          <a:p>
            <a:pPr lvl="1"/>
            <a:r>
              <a:rPr lang="en-GB" sz="1700"/>
              <a:t>use of eBox for communication with requester</a:t>
            </a:r>
          </a:p>
          <a:p>
            <a:r>
              <a:rPr lang="en-GB" sz="1900"/>
              <a:t>PrimaVera</a:t>
            </a:r>
          </a:p>
          <a:p>
            <a:pPr lvl="1"/>
            <a:r>
              <a:rPr lang="en-GB" sz="1700"/>
              <a:t>use of intelligent calculation tool to simulate the right to an integration income and his amount depending on the resources of the requester</a:t>
            </a:r>
          </a:p>
          <a:p>
            <a:r>
              <a:rPr lang="en-GB" sz="1900"/>
              <a:t>access to the services of the PCSW for welfare associations</a:t>
            </a:r>
          </a:p>
        </p:txBody>
      </p:sp>
    </p:spTree>
    <p:extLst>
      <p:ext uri="{BB962C8B-B14F-4D97-AF65-F5344CB8AC3E}">
        <p14:creationId xmlns:p14="http://schemas.microsoft.com/office/powerpoint/2010/main" val="2636671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noFill/>
        </p:spPr>
        <p:txBody>
          <a:bodyPr/>
          <a:lstStyle/>
          <a:p>
            <a:r>
              <a:rPr lang="en-GB" dirty="0"/>
              <a:t>Combating fraud</a:t>
            </a:r>
          </a:p>
        </p:txBody>
      </p:sp>
      <p:sp>
        <p:nvSpPr>
          <p:cNvPr id="22531" name="Content Placeholder 2"/>
          <p:cNvSpPr>
            <a:spLocks noGrp="1"/>
          </p:cNvSpPr>
          <p:nvPr>
            <p:ph idx="1"/>
          </p:nvPr>
        </p:nvSpPr>
        <p:spPr/>
        <p:txBody>
          <a:bodyPr>
            <a:normAutofit/>
          </a:bodyPr>
          <a:lstStyle/>
          <a:p>
            <a:r>
              <a:rPr lang="en-GB"/>
              <a:t>active participation to the College for Combating Tax and Social Fraud</a:t>
            </a:r>
          </a:p>
          <a:p>
            <a:r>
              <a:rPr lang="en-GB"/>
              <a:t>&gt; 120 structured data flows developed that enable data matching or data mining, e.g. detection of cumulation of unemployment allowances with wages or cumulation of sickness allowances with pensions</a:t>
            </a:r>
          </a:p>
          <a:p>
            <a:r>
              <a:rPr lang="en-GB"/>
              <a:t>forwarding into the network of an indicator that a BIS number has been created on the basis of fraudulent documents   </a:t>
            </a:r>
          </a:p>
          <a:p>
            <a:pPr lvl="1"/>
            <a:r>
              <a:rPr lang="en-GB"/>
              <a:t>cooperation Sigedis - police services</a:t>
            </a:r>
          </a:p>
          <a:p>
            <a:pPr lvl="1"/>
            <a:r>
              <a:rPr lang="en-GB"/>
              <a:t>avoids unjustified granting of rights at social security bodies</a:t>
            </a:r>
          </a:p>
          <a:p>
            <a:pPr lvl="1"/>
            <a:r>
              <a:rPr lang="en-GB"/>
              <a:t>avoids duplication of identity fraud investigations</a:t>
            </a:r>
          </a:p>
          <a:p>
            <a:r>
              <a:rPr lang="en-GB"/>
              <a:t>further development of ePV - eDossier - Dolsis - My Digital Assistant (MyDIA)</a:t>
            </a:r>
          </a:p>
        </p:txBody>
      </p:sp>
    </p:spTree>
    <p:extLst>
      <p:ext uri="{BB962C8B-B14F-4D97-AF65-F5344CB8AC3E}">
        <p14:creationId xmlns:p14="http://schemas.microsoft.com/office/powerpoint/2010/main" val="2192232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Combating fraud</a:t>
            </a:r>
          </a:p>
        </p:txBody>
      </p:sp>
      <p:sp>
        <p:nvSpPr>
          <p:cNvPr id="3" name="Content Placeholder 2"/>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cap="none" normalizeH="0" baseline="0" noProof="0" dirty="0" err="1">
                <a:ln>
                  <a:noFill/>
                </a:ln>
                <a:solidFill>
                  <a:prstClr val="black"/>
                </a:solidFill>
                <a:effectLst/>
                <a:uLnTx/>
                <a:uFillTx/>
                <a:latin typeface="Calibri" panose="020F0502020204030204" pitchFamily="34" charset="0"/>
                <a:ea typeface="+mn-ea"/>
                <a:cs typeface="+mn-cs"/>
              </a:rPr>
              <a:t>Dolsis</a:t>
            </a:r>
            <a:endParaRPr kumimoji="0" lang="en-GB" sz="2000" b="0" i="0" u="none" strike="noStrike" cap="none" normalizeH="0" baseline="0" noProof="0" dirty="0">
              <a:ln>
                <a:noFill/>
              </a:ln>
              <a:solidFill>
                <a:prstClr val="black"/>
              </a:solidFill>
              <a:effectLst/>
              <a:uLnTx/>
              <a:uFillTx/>
              <a:latin typeface="Calibri" panose="020F0502020204030204" pitchFamily="34" charset="0"/>
              <a:ea typeface="+mn-ea"/>
              <a:cs typeface="+mn-cs"/>
            </a:endParaRP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access to multiple data sources through a unique web interface</a:t>
            </a:r>
          </a:p>
          <a:p>
            <a:pPr marL="540000" marR="0" lvl="1" indent="-1800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GB" sz="1800" b="0" i="0" u="none" strike="noStrike" cap="none" normalizeH="0" baseline="0" noProof="0" dirty="0">
                <a:ln>
                  <a:noFill/>
                </a:ln>
                <a:solidFill>
                  <a:prstClr val="black"/>
                </a:solidFill>
                <a:effectLst/>
                <a:uLnTx/>
                <a:uFillTx/>
                <a:latin typeface="Calibri" panose="020F0502020204030204"/>
                <a:ea typeface="+mn-ea"/>
                <a:cs typeface="+mn-cs"/>
              </a:rPr>
              <a:t>initially developed for traditional inspection services and now used by more than 90 bodies</a:t>
            </a:r>
          </a:p>
          <a:p>
            <a:r>
              <a:rPr lang="en-GB" dirty="0" err="1"/>
              <a:t>MyDIA</a:t>
            </a:r>
            <a:r>
              <a:rPr lang="en-GB" dirty="0"/>
              <a:t> </a:t>
            </a:r>
          </a:p>
          <a:p>
            <a:pPr lvl="1"/>
            <a:r>
              <a:rPr lang="en-GB" dirty="0"/>
              <a:t>for improving cooperation between the inspection services in the fight against social fraud  </a:t>
            </a:r>
          </a:p>
          <a:p>
            <a:pPr lvl="1"/>
            <a:r>
              <a:rPr lang="en-GB" dirty="0"/>
              <a:t>mobile application for the inspection services of the NSSO, NEO, FPS ELSD, NIHDI and NISSE to consult identification data from various data sources  </a:t>
            </a:r>
          </a:p>
          <a:p>
            <a:r>
              <a:rPr lang="en-GB" dirty="0"/>
              <a:t>Single Permit </a:t>
            </a:r>
          </a:p>
          <a:p>
            <a:pPr lvl="1"/>
            <a:r>
              <a:rPr lang="en-GB" dirty="0"/>
              <a:t>temporary employment in Belgium of non-EU citizens</a:t>
            </a:r>
          </a:p>
          <a:p>
            <a:pPr lvl="1"/>
            <a:r>
              <a:rPr lang="en-GB" dirty="0"/>
              <a:t>residence permit (federal competence) and work permit (regional competence)</a:t>
            </a:r>
          </a:p>
          <a:p>
            <a:pPr lvl="1"/>
            <a:r>
              <a:rPr lang="en-GB" dirty="0"/>
              <a:t>the Single Permit platform hides this complexity for the user (Belgian and foreign employer) at the time of request  </a:t>
            </a:r>
          </a:p>
          <a:p>
            <a:pPr lvl="1"/>
            <a:r>
              <a:rPr lang="en-GB" dirty="0"/>
              <a:t>use of the </a:t>
            </a:r>
            <a:r>
              <a:rPr lang="en-GB" dirty="0" err="1"/>
              <a:t>belgianIDpro</a:t>
            </a:r>
            <a:r>
              <a:rPr lang="en-GB" dirty="0"/>
              <a:t> application that appeals to the services of the CBSS registers to correctly identify the foreign worker</a:t>
            </a:r>
          </a:p>
          <a:p>
            <a:endParaRPr lang="en-US" dirty="0"/>
          </a:p>
        </p:txBody>
      </p:sp>
    </p:spTree>
    <p:extLst>
      <p:ext uri="{BB962C8B-B14F-4D97-AF65-F5344CB8AC3E}">
        <p14:creationId xmlns:p14="http://schemas.microsoft.com/office/powerpoint/2010/main" val="1756176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isi+ card</a:t>
            </a:r>
          </a:p>
        </p:txBody>
      </p:sp>
      <p:sp>
        <p:nvSpPr>
          <p:cNvPr id="3" name="Content Placeholder 2"/>
          <p:cNvSpPr>
            <a:spLocks noGrp="1"/>
          </p:cNvSpPr>
          <p:nvPr>
            <p:ph idx="1"/>
          </p:nvPr>
        </p:nvSpPr>
        <p:spPr/>
        <p:txBody>
          <a:bodyPr>
            <a:normAutofit/>
          </a:bodyPr>
          <a:lstStyle/>
          <a:p>
            <a:r>
              <a:rPr lang="en-GB" dirty="0"/>
              <a:t>system for</a:t>
            </a:r>
          </a:p>
          <a:p>
            <a:pPr lvl="1"/>
            <a:r>
              <a:rPr lang="en-GB" dirty="0"/>
              <a:t>the secure online real-time consultation via </a:t>
            </a:r>
            <a:r>
              <a:rPr lang="en-GB" dirty="0" err="1"/>
              <a:t>MyCareNet</a:t>
            </a:r>
            <a:r>
              <a:rPr lang="en-GB" dirty="0"/>
              <a:t> of administrative data managed by insurance agencies</a:t>
            </a:r>
          </a:p>
          <a:p>
            <a:pPr lvl="1"/>
            <a:r>
              <a:rPr lang="en-GB" dirty="0"/>
              <a:t>the identification of the social insured persons using the SSIN available on the electronic identity cards and on the residuary </a:t>
            </a:r>
            <a:r>
              <a:rPr lang="en-GB" dirty="0" err="1"/>
              <a:t>isi</a:t>
            </a:r>
            <a:r>
              <a:rPr lang="en-GB" dirty="0"/>
              <a:t>+ card</a:t>
            </a:r>
          </a:p>
          <a:p>
            <a:r>
              <a:rPr lang="en-GB" dirty="0"/>
              <a:t>the </a:t>
            </a:r>
            <a:r>
              <a:rPr lang="en-GB" dirty="0" err="1"/>
              <a:t>isi</a:t>
            </a:r>
            <a:r>
              <a:rPr lang="en-GB" dirty="0"/>
              <a:t>+ card is issued gradually</a:t>
            </a:r>
          </a:p>
          <a:p>
            <a:pPr lvl="1"/>
            <a:r>
              <a:rPr lang="en-GB" dirty="0"/>
              <a:t>to the persons who can not have an electronic identity card but who have social coverage to receive health care in Belgium, in particular  </a:t>
            </a:r>
          </a:p>
          <a:p>
            <a:pPr lvl="2"/>
            <a:r>
              <a:rPr lang="en-GB" dirty="0"/>
              <a:t>to cross-border workers living abroad and working in Belgium</a:t>
            </a:r>
          </a:p>
          <a:p>
            <a:pPr lvl="2"/>
            <a:r>
              <a:rPr lang="en-GB" dirty="0"/>
              <a:t>to pensioners with a foreign nationality who moved abroad after working in Belgium and contributing to the Belgian social security system</a:t>
            </a:r>
          </a:p>
          <a:p>
            <a:pPr lvl="1">
              <a:spcBef>
                <a:spcPts val="1000"/>
              </a:spcBef>
            </a:pPr>
            <a:r>
              <a:rPr lang="en-GB" dirty="0"/>
              <a:t>to all children &lt; 12 years old  </a:t>
            </a:r>
          </a:p>
          <a:p>
            <a:r>
              <a:rPr lang="en-GB" dirty="0"/>
              <a:t>&gt; 2.8 million </a:t>
            </a:r>
            <a:r>
              <a:rPr lang="en-GB" dirty="0" err="1"/>
              <a:t>isi</a:t>
            </a:r>
            <a:r>
              <a:rPr lang="en-GB" dirty="0"/>
              <a:t>+ cards were created (of which 148 230 in 2023)  </a:t>
            </a:r>
          </a:p>
        </p:txBody>
      </p:sp>
    </p:spTree>
    <p:extLst>
      <p:ext uri="{BB962C8B-B14F-4D97-AF65-F5344CB8AC3E}">
        <p14:creationId xmlns:p14="http://schemas.microsoft.com/office/powerpoint/2010/main" val="19430036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isi+ card today</a:t>
            </a:r>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en-GB"/>
              <a:t>physical card (polycarbonate) that is difficult to replicate</a:t>
            </a:r>
          </a:p>
          <a:p>
            <a:r>
              <a:rPr lang="en-GB"/>
              <a:t>valid for 12 years</a:t>
            </a:r>
          </a:p>
          <a:p>
            <a:r>
              <a:rPr lang="en-GB"/>
              <a:t>created at birth in most cases</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261" y="3568921"/>
            <a:ext cx="3341307" cy="21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DABBF1E-D70E-4802-8D11-6D4697529D9C}"/>
              </a:ext>
            </a:extLst>
          </p:cNvPr>
          <p:cNvGrpSpPr/>
          <p:nvPr/>
        </p:nvGrpSpPr>
        <p:grpSpPr>
          <a:xfrm>
            <a:off x="5640468" y="3093489"/>
            <a:ext cx="5388385" cy="2538829"/>
            <a:chOff x="5640468" y="837307"/>
            <a:chExt cx="5388385" cy="2538829"/>
          </a:xfrm>
        </p:grpSpPr>
        <p:grpSp>
          <p:nvGrpSpPr>
            <p:cNvPr id="14" name="Group 5">
              <a:extLst>
                <a:ext uri="{FF2B5EF4-FFF2-40B4-BE49-F238E27FC236}">
                  <a16:creationId xmlns:a16="http://schemas.microsoft.com/office/drawing/2014/main" id="{8746A2C2-8197-4EAA-B008-113422EFF5E9}"/>
                </a:ext>
              </a:extLst>
            </p:cNvPr>
            <p:cNvGrpSpPr/>
            <p:nvPr/>
          </p:nvGrpSpPr>
          <p:grpSpPr>
            <a:xfrm>
              <a:off x="5640468" y="837307"/>
              <a:ext cx="4080002" cy="2538829"/>
              <a:chOff x="1641575" y="1628775"/>
              <a:chExt cx="7200800" cy="4525963"/>
            </a:xfrm>
          </p:grpSpPr>
          <p:pic>
            <p:nvPicPr>
              <p:cNvPr id="15" name="Content Placeholder 4">
                <a:extLst>
                  <a:ext uri="{FF2B5EF4-FFF2-40B4-BE49-F238E27FC236}">
                    <a16:creationId xmlns:a16="http://schemas.microsoft.com/office/drawing/2014/main" id="{A27DD3EB-A633-4392-8A45-1636E2ED81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188" y="1628775"/>
                <a:ext cx="64531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5">
                <a:extLst>
                  <a:ext uri="{FF2B5EF4-FFF2-40B4-BE49-F238E27FC236}">
                    <a16:creationId xmlns:a16="http://schemas.microsoft.com/office/drawing/2014/main" id="{0132E86A-1362-45D2-A158-DD4AEB96D3B3}"/>
                  </a:ext>
                </a:extLst>
              </p:cNvPr>
              <p:cNvSpPr txBox="1">
                <a:spLocks noChangeArrowheads="1"/>
              </p:cNvSpPr>
              <p:nvPr/>
            </p:nvSpPr>
            <p:spPr bwMode="auto">
              <a:xfrm>
                <a:off x="1641575" y="1936091"/>
                <a:ext cx="2100232" cy="3346901"/>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BE" altLang="en-US" sz="1800" b="1" dirty="0"/>
              </a:p>
              <a:p>
                <a:pPr>
                  <a:spcBef>
                    <a:spcPct val="0"/>
                  </a:spcBef>
                  <a:buFontTx/>
                  <a:buNone/>
                </a:pPr>
                <a:r>
                  <a:rPr lang="en-GB" sz="1000" b="1">
                    <a:solidFill>
                      <a:srgbClr val="000000"/>
                    </a:solidFill>
                  </a:rPr>
                  <a:t>Barcode</a:t>
                </a:r>
              </a:p>
              <a:p>
                <a:pPr>
                  <a:spcBef>
                    <a:spcPct val="0"/>
                  </a:spcBef>
                  <a:buFontTx/>
                  <a:buNone/>
                </a:pPr>
                <a:endParaRPr lang="en-US" altLang="en-US" sz="1000" b="1" dirty="0">
                  <a:solidFill>
                    <a:srgbClr val="000000"/>
                  </a:solidFill>
                </a:endParaRPr>
              </a:p>
              <a:p>
                <a:pPr>
                  <a:spcBef>
                    <a:spcPct val="0"/>
                  </a:spcBef>
                  <a:buFontTx/>
                  <a:buNone/>
                </a:pPr>
                <a:r>
                  <a:rPr lang="en-GB" sz="1000">
                    <a:solidFill>
                      <a:srgbClr val="000000"/>
                    </a:solidFill>
                  </a:rPr>
                  <a:t>Bevat de </a:t>
                </a:r>
              </a:p>
              <a:p>
                <a:pPr>
                  <a:spcBef>
                    <a:spcPct val="0"/>
                  </a:spcBef>
                  <a:buFontTx/>
                  <a:buNone/>
                </a:pPr>
                <a:r>
                  <a:rPr lang="en-GB" sz="1000">
                    <a:solidFill>
                      <a:srgbClr val="000000"/>
                    </a:solidFill>
                  </a:rPr>
                  <a:t>volgende</a:t>
                </a:r>
                <a:br>
                  <a:rPr lang="en-GB" sz="1000">
                    <a:solidFill>
                      <a:srgbClr val="000000"/>
                    </a:solidFill>
                  </a:rPr>
                </a:br>
                <a:r>
                  <a:rPr lang="en-GB" sz="1000">
                    <a:solidFill>
                      <a:srgbClr val="000000"/>
                    </a:solidFill>
                  </a:rPr>
                  <a:t>gegevens:</a:t>
                </a:r>
              </a:p>
              <a:p>
                <a:pPr>
                  <a:spcBef>
                    <a:spcPct val="0"/>
                  </a:spcBef>
                  <a:buFontTx/>
                  <a:buNone/>
                </a:pPr>
                <a:r>
                  <a:rPr lang="en-GB" sz="1000">
                    <a:solidFill>
                      <a:srgbClr val="000000"/>
                    </a:solidFill>
                  </a:rPr>
                  <a:t> </a:t>
                </a:r>
              </a:p>
              <a:p>
                <a:pPr>
                  <a:spcBef>
                    <a:spcPct val="0"/>
                  </a:spcBef>
                  <a:buFontTx/>
                  <a:buNone/>
                </a:pPr>
                <a:r>
                  <a:rPr lang="en-GB" sz="1000">
                    <a:solidFill>
                      <a:srgbClr val="000000"/>
                    </a:solidFill>
                  </a:rPr>
                  <a:t>SSIN</a:t>
                </a:r>
              </a:p>
              <a:p>
                <a:pPr>
                  <a:spcBef>
                    <a:spcPct val="0"/>
                  </a:spcBef>
                  <a:buFontTx/>
                  <a:buNone/>
                </a:pPr>
                <a:r>
                  <a:rPr lang="en-GB" sz="1000">
                    <a:solidFill>
                      <a:srgbClr val="000000"/>
                    </a:solidFill>
                  </a:rPr>
                  <a:t>kaartnr.</a:t>
                </a:r>
              </a:p>
              <a:p>
                <a:pPr eaLnBrk="1" hangingPunct="1">
                  <a:spcBef>
                    <a:spcPct val="0"/>
                  </a:spcBef>
                  <a:buFontTx/>
                  <a:buNone/>
                </a:pPr>
                <a:endParaRPr lang="en-US" altLang="en-US" sz="1800" dirty="0"/>
              </a:p>
            </p:txBody>
          </p:sp>
        </p:grpSp>
        <p:sp>
          <p:nvSpPr>
            <p:cNvPr id="18" name="TextBox 5">
              <a:extLst>
                <a:ext uri="{FF2B5EF4-FFF2-40B4-BE49-F238E27FC236}">
                  <a16:creationId xmlns:a16="http://schemas.microsoft.com/office/drawing/2014/main" id="{69722E90-D456-4B61-9BD5-141001F9B4DB}"/>
                </a:ext>
              </a:extLst>
            </p:cNvPr>
            <p:cNvSpPr txBox="1">
              <a:spLocks noChangeArrowheads="1"/>
            </p:cNvSpPr>
            <p:nvPr/>
          </p:nvSpPr>
          <p:spPr bwMode="auto">
            <a:xfrm>
              <a:off x="7690999" y="1347262"/>
              <a:ext cx="3337854" cy="1631216"/>
            </a:xfrm>
            <a:prstGeom prst="rect">
              <a:avLst/>
            </a:prstGeom>
            <a:noFill/>
            <a:ln w="28575">
              <a:solidFill>
                <a:srgbClr val="FF66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2243138" indent="-180975" defTabSz="223838" eaLnBrk="1" hangingPunct="1">
                <a:spcBef>
                  <a:spcPct val="0"/>
                </a:spcBef>
                <a:buNone/>
              </a:pPr>
              <a:endParaRPr lang="fr-BE" altLang="en-US" sz="1000" b="1" dirty="0"/>
            </a:p>
            <a:p>
              <a:pPr marL="2243138" indent="-180975" defTabSz="223838" eaLnBrk="1" hangingPunct="1">
                <a:spcBef>
                  <a:spcPct val="0"/>
                </a:spcBef>
                <a:buNone/>
              </a:pPr>
              <a:r>
                <a:rPr lang="en-GB" sz="1000" b="1"/>
                <a:t>Datamatrix</a:t>
              </a:r>
            </a:p>
            <a:p>
              <a:pPr marL="2243138" indent="-180975" eaLnBrk="1" hangingPunct="1">
                <a:spcBef>
                  <a:spcPct val="0"/>
                </a:spcBef>
                <a:buNone/>
              </a:pPr>
              <a:endParaRPr lang="fr-BE" altLang="en-US" sz="1000" dirty="0"/>
            </a:p>
            <a:p>
              <a:pPr marL="2243138" indent="-180975" eaLnBrk="1" hangingPunct="1">
                <a:spcBef>
                  <a:spcPct val="0"/>
                </a:spcBef>
                <a:buNone/>
              </a:pPr>
              <a:r>
                <a:rPr lang="en-GB" sz="1000"/>
                <a:t>naam	</a:t>
              </a:r>
            </a:p>
            <a:p>
              <a:pPr marL="2243138" indent="-180975" eaLnBrk="1" hangingPunct="1">
                <a:spcBef>
                  <a:spcPct val="0"/>
                </a:spcBef>
                <a:buNone/>
              </a:pPr>
              <a:r>
                <a:rPr lang="en-GB" sz="1000"/>
                <a:t>voornaam</a:t>
              </a:r>
            </a:p>
            <a:p>
              <a:pPr marL="2243138" indent="-180975" eaLnBrk="1" hangingPunct="1">
                <a:spcBef>
                  <a:spcPct val="0"/>
                </a:spcBef>
                <a:buNone/>
              </a:pPr>
              <a:r>
                <a:rPr lang="en-GB" sz="1000"/>
                <a:t>INSZ</a:t>
              </a:r>
            </a:p>
            <a:p>
              <a:pPr marL="2243138" indent="-180975" eaLnBrk="1" hangingPunct="1">
                <a:spcBef>
                  <a:spcPct val="0"/>
                </a:spcBef>
                <a:buNone/>
              </a:pPr>
              <a:r>
                <a:rPr lang="en-GB" sz="1000"/>
                <a:t>geboortedatum</a:t>
              </a:r>
            </a:p>
            <a:p>
              <a:pPr marL="2243138" indent="-180975" eaLnBrk="1" hangingPunct="1">
                <a:spcBef>
                  <a:spcPct val="0"/>
                </a:spcBef>
                <a:buNone/>
              </a:pPr>
              <a:r>
                <a:rPr lang="en-GB" sz="1000"/>
                <a:t>geslacht</a:t>
              </a:r>
            </a:p>
            <a:p>
              <a:pPr marL="2243138" indent="-180975" eaLnBrk="1" hangingPunct="1">
                <a:spcBef>
                  <a:spcPct val="0"/>
                </a:spcBef>
                <a:buNone/>
              </a:pPr>
              <a:r>
                <a:rPr lang="en-GB" sz="1000">
                  <a:solidFill>
                    <a:srgbClr val="000000"/>
                  </a:solidFill>
                </a:rPr>
                <a:t>geldigheidsdata</a:t>
              </a:r>
            </a:p>
            <a:p>
              <a:pPr marL="2243138" indent="-180975" eaLnBrk="1" hangingPunct="1">
                <a:spcBef>
                  <a:spcPct val="0"/>
                </a:spcBef>
                <a:buNone/>
              </a:pPr>
              <a:r>
                <a:rPr lang="en-GB" sz="1000">
                  <a:solidFill>
                    <a:srgbClr val="000000"/>
                  </a:solidFill>
                </a:rPr>
                <a:t>kaartnr. </a:t>
              </a:r>
            </a:p>
          </p:txBody>
        </p:sp>
      </p:grpSp>
    </p:spTree>
    <p:extLst>
      <p:ext uri="{BB962C8B-B14F-4D97-AF65-F5344CB8AC3E}">
        <p14:creationId xmlns:p14="http://schemas.microsoft.com/office/powerpoint/2010/main" val="2250280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isi+ card through the wallet</a:t>
            </a:r>
          </a:p>
        </p:txBody>
      </p:sp>
      <p:sp>
        <p:nvSpPr>
          <p:cNvPr id="9" name="Content Placeholder 8">
            <a:extLst>
              <a:ext uri="{FF2B5EF4-FFF2-40B4-BE49-F238E27FC236}">
                <a16:creationId xmlns:a16="http://schemas.microsoft.com/office/drawing/2014/main" id="{617E034C-FAB2-45A9-8EF6-946D8E0465C4}"/>
              </a:ext>
            </a:extLst>
          </p:cNvPr>
          <p:cNvSpPr>
            <a:spLocks noGrp="1"/>
          </p:cNvSpPr>
          <p:nvPr>
            <p:ph idx="1"/>
          </p:nvPr>
        </p:nvSpPr>
        <p:spPr/>
        <p:txBody>
          <a:bodyPr/>
          <a:lstStyle/>
          <a:p>
            <a:r>
              <a:rPr lang="en-GB"/>
              <a:t>visualisation by citizens of their children's isi+ card</a:t>
            </a:r>
          </a:p>
          <a:p>
            <a:r>
              <a:rPr lang="en-GB"/>
              <a:t>on the basis of the data consulted </a:t>
            </a:r>
          </a:p>
          <a:p>
            <a:pPr lvl="1"/>
            <a:r>
              <a:rPr lang="en-GB"/>
              <a:t>at the NR (service ‘affiliation’)</a:t>
            </a:r>
          </a:p>
          <a:p>
            <a:pPr lvl="1"/>
            <a:r>
              <a:rPr lang="en-GB"/>
              <a:t>at the CBSS (DB of the isi+ cards)</a:t>
            </a:r>
          </a:p>
          <a:p>
            <a:r>
              <a:rPr lang="en-GB"/>
              <a:t>main advantage: both parents have access to it</a:t>
            </a:r>
          </a:p>
        </p:txBody>
      </p:sp>
    </p:spTree>
    <p:extLst>
      <p:ext uri="{BB962C8B-B14F-4D97-AF65-F5344CB8AC3E}">
        <p14:creationId xmlns:p14="http://schemas.microsoft.com/office/powerpoint/2010/main" val="71128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964991"/>
            <a:ext cx="9369979" cy="3049081"/>
            <a:chOff x="-1" y="1624519"/>
            <a:chExt cx="9369979" cy="3049081"/>
          </a:xfrm>
        </p:grpSpPr>
        <p:sp>
          <p:nvSpPr>
            <p:cNvPr id="3" name="Round Same Side Corner Rectangle 2"/>
            <p:cNvSpPr/>
            <p:nvPr/>
          </p:nvSpPr>
          <p:spPr>
            <a:xfrm rot="5400000">
              <a:off x="3160448" y="-1535930"/>
              <a:ext cx="3049081" cy="9369979"/>
            </a:xfrm>
            <a:prstGeom prst="round2SameRect">
              <a:avLst/>
            </a:prstGeom>
            <a:solidFill>
              <a:srgbClr val="E25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6530" y="2721114"/>
              <a:ext cx="8338931" cy="707886"/>
            </a:xfrm>
            <a:prstGeom prst="rect">
              <a:avLst/>
            </a:prstGeom>
            <a:noFill/>
            <a:ln>
              <a:noFill/>
            </a:ln>
          </p:spPr>
          <p:txBody>
            <a:bodyPr wrap="square" rtlCol="0">
              <a:spAutoFit/>
            </a:bodyPr>
            <a:lstStyle/>
            <a:p>
              <a:pPr lvl="0" algn="ctr"/>
              <a:r>
                <a:rPr lang="en-GB" sz="4000" b="1" dirty="0">
                  <a:solidFill>
                    <a:prstClr val="white"/>
                  </a:solidFill>
                  <a:latin typeface="Microsoft JhengHei Light" panose="020B0304030504040204" pitchFamily="34" charset="-120"/>
                  <a:ea typeface="Microsoft JhengHei Light" panose="020B0304030504040204" pitchFamily="34" charset="-120"/>
                </a:rPr>
                <a:t>2. Model of the Crossroads Bank</a:t>
              </a:r>
            </a:p>
          </p:txBody>
        </p:sp>
      </p:grpSp>
    </p:spTree>
    <p:extLst>
      <p:ext uri="{BB962C8B-B14F-4D97-AF65-F5344CB8AC3E}">
        <p14:creationId xmlns:p14="http://schemas.microsoft.com/office/powerpoint/2010/main" val="2722613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isi+ card through the wallet</a:t>
            </a:r>
          </a:p>
        </p:txBody>
      </p:sp>
      <p:pic>
        <p:nvPicPr>
          <p:cNvPr id="4" name="Content Placeholder 3">
            <a:extLst>
              <a:ext uri="{FF2B5EF4-FFF2-40B4-BE49-F238E27FC236}">
                <a16:creationId xmlns:a16="http://schemas.microsoft.com/office/drawing/2014/main" id="{79E4FE08-0D79-4C0D-AFD8-FC959B7D3CA0}"/>
              </a:ext>
            </a:extLst>
          </p:cNvPr>
          <p:cNvPicPr>
            <a:picLocks noGrp="1" noChangeAspect="1"/>
          </p:cNvPicPr>
          <p:nvPr>
            <p:ph idx="1"/>
          </p:nvPr>
        </p:nvPicPr>
        <p:blipFill>
          <a:blip r:embed="rId2"/>
          <a:stretch>
            <a:fillRect/>
          </a:stretch>
        </p:blipFill>
        <p:spPr>
          <a:xfrm>
            <a:off x="1360562" y="1952653"/>
            <a:ext cx="9470875" cy="3881381"/>
          </a:xfrm>
          <a:prstGeom prst="rect">
            <a:avLst/>
          </a:prstGeom>
        </p:spPr>
      </p:pic>
    </p:spTree>
    <p:extLst>
      <p:ext uri="{BB962C8B-B14F-4D97-AF65-F5344CB8AC3E}">
        <p14:creationId xmlns:p14="http://schemas.microsoft.com/office/powerpoint/2010/main" val="25820919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a:t>
            </a:r>
          </a:p>
        </p:txBody>
      </p:sp>
      <p:sp>
        <p:nvSpPr>
          <p:cNvPr id="3" name="Content Placeholder 2"/>
          <p:cNvSpPr>
            <a:spLocks noGrp="1"/>
          </p:cNvSpPr>
          <p:nvPr>
            <p:ph idx="1"/>
          </p:nvPr>
        </p:nvSpPr>
        <p:spPr/>
        <p:txBody>
          <a:bodyPr/>
          <a:lstStyle/>
          <a:p>
            <a:endParaRPr lang="fr-BE" dirty="0"/>
          </a:p>
          <a:p>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370" y="1928107"/>
            <a:ext cx="5329263" cy="300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51584" y="5589241"/>
            <a:ext cx="7560840" cy="646331"/>
          </a:xfrm>
          <a:prstGeom prst="rect">
            <a:avLst/>
          </a:prstGeom>
          <a:noFill/>
        </p:spPr>
        <p:txBody>
          <a:bodyPr wrap="square" rtlCol="0">
            <a:spAutoFit/>
          </a:bodyPr>
          <a:lstStyle/>
          <a:p>
            <a:endParaRPr lang="fr-BE" dirty="0"/>
          </a:p>
          <a:p>
            <a:pPr marL="285750" indent="-285750">
              <a:buBlip>
                <a:blip r:embed="rId4"/>
              </a:buBlip>
            </a:pPr>
            <a:r>
              <a:rPr lang="en-GB">
                <a:hlinkClick r:id="rId5"/>
              </a:rPr>
              <a:t>https://www.gcloud.belgium.be/fr/index.html</a:t>
            </a:r>
          </a:p>
        </p:txBody>
      </p:sp>
    </p:spTree>
    <p:extLst>
      <p:ext uri="{BB962C8B-B14F-4D97-AF65-F5344CB8AC3E}">
        <p14:creationId xmlns:p14="http://schemas.microsoft.com/office/powerpoint/2010/main" val="24338386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 - Synergies</a:t>
            </a:r>
          </a:p>
        </p:txBody>
      </p:sp>
      <p:grpSp>
        <p:nvGrpSpPr>
          <p:cNvPr id="26" name="Group 4"/>
          <p:cNvGrpSpPr>
            <a:grpSpLocks noChangeAspect="1"/>
          </p:cNvGrpSpPr>
          <p:nvPr/>
        </p:nvGrpSpPr>
        <p:grpSpPr>
          <a:xfrm>
            <a:off x="1775521" y="1267337"/>
            <a:ext cx="8280210" cy="5407840"/>
            <a:chOff x="107504" y="710466"/>
            <a:chExt cx="8903453" cy="5814878"/>
          </a:xfrm>
        </p:grpSpPr>
        <p:sp>
          <p:nvSpPr>
            <p:cNvPr id="27" name="Rounded Rectangle 5"/>
            <p:cNvSpPr/>
            <p:nvPr/>
          </p:nvSpPr>
          <p:spPr>
            <a:xfrm>
              <a:off x="107504" y="1844824"/>
              <a:ext cx="8640960" cy="4680520"/>
            </a:xfrm>
            <a:prstGeom prst="roundRect">
              <a:avLst>
                <a:gd name="adj" fmla="val 2806"/>
              </a:avLst>
            </a:prstGeom>
            <a:solidFill>
              <a:srgbClr val="002060">
                <a:alpha val="20000"/>
              </a:srgbClr>
            </a:solidFill>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endParaRPr lang="nl-BE" sz="2400" dirty="0">
                <a:solidFill>
                  <a:srgbClr val="364C9D"/>
                </a:solidFill>
                <a:latin typeface="Calibri"/>
              </a:endParaRPr>
            </a:p>
          </p:txBody>
        </p:sp>
        <p:sp>
          <p:nvSpPr>
            <p:cNvPr id="28" name="Rounded Rectangle 6"/>
            <p:cNvSpPr/>
            <p:nvPr/>
          </p:nvSpPr>
          <p:spPr>
            <a:xfrm>
              <a:off x="17951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29" name="Rounded Rectangle 7"/>
            <p:cNvSpPr/>
            <p:nvPr/>
          </p:nvSpPr>
          <p:spPr>
            <a:xfrm>
              <a:off x="125963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0" name="Rounded Rectangle 8"/>
            <p:cNvSpPr/>
            <p:nvPr/>
          </p:nvSpPr>
          <p:spPr>
            <a:xfrm>
              <a:off x="565212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1" name="Rounded Rectangle 9"/>
            <p:cNvSpPr/>
            <p:nvPr/>
          </p:nvSpPr>
          <p:spPr>
            <a:xfrm>
              <a:off x="673224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2" name="Rounded Rectangle 10"/>
            <p:cNvSpPr/>
            <p:nvPr/>
          </p:nvSpPr>
          <p:spPr>
            <a:xfrm>
              <a:off x="7812360"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3" name="Rounded Rectangle 11"/>
            <p:cNvSpPr/>
            <p:nvPr/>
          </p:nvSpPr>
          <p:spPr>
            <a:xfrm>
              <a:off x="2339752"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4" name="Rounded Rectangle 12"/>
            <p:cNvSpPr/>
            <p:nvPr/>
          </p:nvSpPr>
          <p:spPr>
            <a:xfrm>
              <a:off x="3436281"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5" name="Rounded Rectangle 13"/>
            <p:cNvSpPr/>
            <p:nvPr/>
          </p:nvSpPr>
          <p:spPr>
            <a:xfrm>
              <a:off x="4544199" y="872716"/>
              <a:ext cx="864096" cy="864096"/>
            </a:xfrm>
            <a:prstGeom prst="roundRect">
              <a:avLst/>
            </a:prstGeom>
            <a:solidFill>
              <a:schemeClr val="bg1">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defRPr/>
              </a:pPr>
              <a:endParaRPr lang="fr-BE">
                <a:solidFill>
                  <a:srgbClr val="364C9D"/>
                </a:solidFill>
                <a:latin typeface="Calibri"/>
              </a:endParaRPr>
            </a:p>
          </p:txBody>
        </p:sp>
        <p:sp>
          <p:nvSpPr>
            <p:cNvPr id="36" name="Rounded Rectangle 14"/>
            <p:cNvSpPr/>
            <p:nvPr/>
          </p:nvSpPr>
          <p:spPr>
            <a:xfrm>
              <a:off x="160001" y="5319571"/>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en-GB" sz="3200" b="1">
                  <a:solidFill>
                    <a:srgbClr val="364C9D"/>
                  </a:solidFill>
                  <a:latin typeface="Calibri"/>
                </a:rPr>
                <a:t>Hard infrastructure</a:t>
              </a:r>
            </a:p>
            <a:p>
              <a:pPr lvl="0" algn="ctr">
                <a:defRPr/>
              </a:pPr>
              <a:r>
                <a:rPr lang="en-GB" sz="2400">
                  <a:solidFill>
                    <a:srgbClr val="364C9D"/>
                  </a:solidFill>
                  <a:latin typeface="Calibri"/>
                </a:rPr>
                <a:t>Data </a:t>
              </a:r>
              <a:r>
                <a:rPr lang="en-GB" sz="2400">
                  <a:solidFill>
                    <a:srgbClr val="364C9D"/>
                  </a:solidFill>
                </a:rPr>
                <a:t>centers  |  Computing </a:t>
              </a:r>
              <a:r>
                <a:rPr lang="en-GB" sz="2400">
                  <a:solidFill>
                    <a:srgbClr val="364C9D"/>
                  </a:solidFill>
                  <a:latin typeface="Calibri"/>
                </a:rPr>
                <a:t>|  Network  |  Storage</a:t>
              </a:r>
            </a:p>
          </p:txBody>
        </p:sp>
        <p:sp>
          <p:nvSpPr>
            <p:cNvPr id="37" name="Rounded Rectangle 15"/>
            <p:cNvSpPr/>
            <p:nvPr/>
          </p:nvSpPr>
          <p:spPr>
            <a:xfrm>
              <a:off x="179510" y="4190706"/>
              <a:ext cx="8438199"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en-GB" sz="3200" b="1">
                  <a:solidFill>
                    <a:srgbClr val="364C9D"/>
                  </a:solidFill>
                  <a:latin typeface="Calibri"/>
                </a:rPr>
                <a:t>Soft infrastructure</a:t>
              </a:r>
            </a:p>
            <a:p>
              <a:pPr algn="ctr" fontAlgn="auto">
                <a:spcBef>
                  <a:spcPts val="0"/>
                </a:spcBef>
                <a:spcAft>
                  <a:spcPts val="0"/>
                </a:spcAft>
                <a:defRPr/>
              </a:pPr>
              <a:r>
                <a:rPr lang="en-GB" sz="2400">
                  <a:solidFill>
                    <a:srgbClr val="364C9D"/>
                  </a:solidFill>
                  <a:latin typeface="Calibri"/>
                </a:rPr>
                <a:t>Virtualisation  |   Security   | 	Mail	|   VoIP	     | …</a:t>
              </a:r>
            </a:p>
          </p:txBody>
        </p:sp>
        <p:sp>
          <p:nvSpPr>
            <p:cNvPr id="38" name="Rounded Rectangle 16"/>
            <p:cNvSpPr/>
            <p:nvPr/>
          </p:nvSpPr>
          <p:spPr>
            <a:xfrm>
              <a:off x="179512" y="3044200"/>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en-GB" sz="3200" b="1">
                  <a:solidFill>
                    <a:srgbClr val="364C9D"/>
                  </a:solidFill>
                  <a:latin typeface="Calibri"/>
                </a:rPr>
                <a:t>Application platforms</a:t>
              </a:r>
            </a:p>
            <a:p>
              <a:pPr algn="ctr" fontAlgn="auto">
                <a:spcBef>
                  <a:spcPts val="0"/>
                </a:spcBef>
                <a:spcAft>
                  <a:spcPts val="0"/>
                </a:spcAft>
                <a:defRPr/>
              </a:pPr>
              <a:r>
                <a:rPr lang="en-GB" sz="2400">
                  <a:solidFill>
                    <a:srgbClr val="364C9D"/>
                  </a:solidFill>
                  <a:latin typeface="Calibri"/>
                </a:rPr>
                <a:t>Open Source | IBM | Microsoft| Oracle | SAS | …</a:t>
              </a:r>
            </a:p>
          </p:txBody>
        </p:sp>
        <p:sp>
          <p:nvSpPr>
            <p:cNvPr id="39" name="Rounded Rectangle 17"/>
            <p:cNvSpPr/>
            <p:nvPr/>
          </p:nvSpPr>
          <p:spPr>
            <a:xfrm>
              <a:off x="160001" y="1914309"/>
              <a:ext cx="8496944" cy="1080120"/>
            </a:xfrm>
            <a:prstGeom prst="roundRect">
              <a:avLst/>
            </a:prstGeom>
            <a:ln>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fontAlgn="auto">
                <a:spcBef>
                  <a:spcPts val="0"/>
                </a:spcBef>
                <a:spcAft>
                  <a:spcPts val="0"/>
                </a:spcAft>
                <a:defRPr/>
              </a:pPr>
              <a:r>
                <a:rPr lang="en-GB" sz="3200" b="1">
                  <a:solidFill>
                    <a:srgbClr val="364C9D"/>
                  </a:solidFill>
                  <a:latin typeface="Calibri"/>
                </a:rPr>
                <a:t>Standard applications &amp; components</a:t>
              </a:r>
            </a:p>
            <a:p>
              <a:pPr algn="ctr" fontAlgn="auto">
                <a:spcBef>
                  <a:spcPts val="0"/>
                </a:spcBef>
                <a:spcAft>
                  <a:spcPts val="0"/>
                </a:spcAft>
                <a:defRPr/>
              </a:pPr>
              <a:r>
                <a:rPr lang="en-GB" sz="2400">
                  <a:solidFill>
                    <a:srgbClr val="364C9D"/>
                  </a:solidFill>
                  <a:latin typeface="Calibri"/>
                </a:rPr>
                <a:t>Website | Access management | Translation software| …</a:t>
              </a:r>
            </a:p>
          </p:txBody>
        </p:sp>
        <p:sp>
          <p:nvSpPr>
            <p:cNvPr id="40" name="TextBox 18"/>
            <p:cNvSpPr txBox="1"/>
            <p:nvPr/>
          </p:nvSpPr>
          <p:spPr>
            <a:xfrm rot="2777394">
              <a:off x="7935906" y="3104764"/>
              <a:ext cx="1398811"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en-GB" sz="2800" b="1" dirty="0">
                  <a:solidFill>
                    <a:schemeClr val="bg1"/>
                  </a:solidFill>
                  <a:latin typeface="Calibri"/>
                  <a:cs typeface="+mn-cs"/>
                </a:rPr>
                <a:t>Sharing</a:t>
              </a:r>
            </a:p>
          </p:txBody>
        </p:sp>
        <p:sp>
          <p:nvSpPr>
            <p:cNvPr id="41" name="TextBox 19"/>
            <p:cNvSpPr txBox="1"/>
            <p:nvPr/>
          </p:nvSpPr>
          <p:spPr>
            <a:xfrm rot="2777394">
              <a:off x="8122619" y="4386418"/>
              <a:ext cx="1273030"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en-GB" sz="2800" b="1" dirty="0">
                  <a:solidFill>
                    <a:schemeClr val="bg1"/>
                  </a:solidFill>
                  <a:latin typeface="Calibri"/>
                  <a:cs typeface="+mn-cs"/>
                </a:rPr>
                <a:t>Sharing</a:t>
              </a:r>
            </a:p>
          </p:txBody>
        </p:sp>
        <p:sp>
          <p:nvSpPr>
            <p:cNvPr id="42" name="TextBox 20"/>
            <p:cNvSpPr txBox="1"/>
            <p:nvPr/>
          </p:nvSpPr>
          <p:spPr>
            <a:xfrm rot="2777394">
              <a:off x="8122619" y="5538547"/>
              <a:ext cx="1273029"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en-GB" sz="2800" b="1" dirty="0">
                  <a:solidFill>
                    <a:schemeClr val="bg1"/>
                  </a:solidFill>
                  <a:latin typeface="Calibri"/>
                  <a:cs typeface="+mn-cs"/>
                </a:rPr>
                <a:t>Sharing</a:t>
              </a:r>
            </a:p>
          </p:txBody>
        </p:sp>
        <p:sp>
          <p:nvSpPr>
            <p:cNvPr id="43" name="Rounded Rectangle 21"/>
            <p:cNvSpPr/>
            <p:nvPr/>
          </p:nvSpPr>
          <p:spPr>
            <a:xfrm>
              <a:off x="120766" y="710466"/>
              <a:ext cx="8640961" cy="1080121"/>
            </a:xfrm>
            <a:prstGeom prst="roundRect">
              <a:avLst/>
            </a:prstGeom>
            <a:solidFill>
              <a:srgbClr val="FFFFFF">
                <a:alpha val="80000"/>
              </a:srgb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defRPr/>
              </a:pPr>
              <a:r>
                <a:rPr lang="en-GB" sz="3200" b="1">
                  <a:solidFill>
                    <a:srgbClr val="364C9D"/>
                  </a:solidFill>
                  <a:latin typeface="Calibri"/>
                </a:rPr>
                <a:t>Business applications</a:t>
              </a:r>
            </a:p>
            <a:p>
              <a:pPr algn="ctr" fontAlgn="auto">
                <a:spcBef>
                  <a:spcPts val="0"/>
                </a:spcBef>
                <a:spcAft>
                  <a:spcPts val="0"/>
                </a:spcAft>
                <a:defRPr/>
              </a:pPr>
              <a:r>
                <a:rPr lang="en-GB" sz="2400">
                  <a:solidFill>
                    <a:srgbClr val="364C9D"/>
                  </a:solidFill>
                  <a:latin typeface="Calibri"/>
                </a:rPr>
                <a:t>Core business (declarations, business processes, …)</a:t>
              </a:r>
            </a:p>
          </p:txBody>
        </p:sp>
        <p:sp>
          <p:nvSpPr>
            <p:cNvPr id="44" name="TextBox 22"/>
            <p:cNvSpPr txBox="1"/>
            <p:nvPr/>
          </p:nvSpPr>
          <p:spPr>
            <a:xfrm rot="2777394">
              <a:off x="8033589" y="2020411"/>
              <a:ext cx="1300197" cy="503647"/>
            </a:xfrm>
            <a:prstGeom prst="snip1Rect">
              <a:avLst/>
            </a:prstGeom>
            <a:solidFill>
              <a:srgbClr val="002060"/>
            </a:solidFill>
            <a:ln>
              <a:noFill/>
            </a:ln>
          </p:spPr>
          <p:txBody>
            <a:bodyPr wrap="square" lIns="0" tIns="0" rIns="0" bIns="0" rtlCol="0" anchor="ctr" anchorCtr="0">
              <a:spAutoFit/>
            </a:bodyPr>
            <a:lstStyle/>
            <a:p>
              <a:pPr algn="ctr" fontAlgn="auto">
                <a:spcBef>
                  <a:spcPts val="0"/>
                </a:spcBef>
                <a:spcAft>
                  <a:spcPts val="0"/>
                </a:spcAft>
                <a:defRPr/>
              </a:pPr>
              <a:r>
                <a:rPr lang="en-GB" sz="2800" b="1" dirty="0">
                  <a:solidFill>
                    <a:schemeClr val="bg1"/>
                  </a:solidFill>
                  <a:latin typeface="Calibri"/>
                  <a:cs typeface="+mn-cs"/>
                </a:rPr>
                <a:t>Sharing</a:t>
              </a:r>
            </a:p>
          </p:txBody>
        </p:sp>
      </p:grpSp>
    </p:spTree>
    <p:extLst>
      <p:ext uri="{BB962C8B-B14F-4D97-AF65-F5344CB8AC3E}">
        <p14:creationId xmlns:p14="http://schemas.microsoft.com/office/powerpoint/2010/main" val="2200708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G-Cloud - Synergies</a:t>
            </a:r>
          </a:p>
        </p:txBody>
      </p:sp>
      <p:sp>
        <p:nvSpPr>
          <p:cNvPr id="3" name="Content Placeholder 2"/>
          <p:cNvSpPr>
            <a:spLocks noGrp="1"/>
          </p:cNvSpPr>
          <p:nvPr>
            <p:ph idx="1"/>
          </p:nvPr>
        </p:nvSpPr>
        <p:spPr>
          <a:xfrm>
            <a:off x="838200" y="1718045"/>
            <a:ext cx="10515600" cy="4539880"/>
          </a:xfrm>
        </p:spPr>
        <p:txBody>
          <a:bodyPr>
            <a:normAutofit/>
          </a:bodyPr>
          <a:lstStyle/>
          <a:p>
            <a:r>
              <a:rPr lang="en-GB"/>
              <a:t>evolution from middlewares and infrastructure management to configuration and exploitation of G-Cloud services with the teams of Smals</a:t>
            </a:r>
          </a:p>
          <a:p>
            <a:r>
              <a:rPr lang="en-GB"/>
              <a:t>Federal Service Platform / API Gateway</a:t>
            </a:r>
          </a:p>
          <a:p>
            <a:pPr lvl="1"/>
            <a:r>
              <a:rPr lang="en-GB"/>
              <a:t>common follow-up agency of the clients: eHealth - CBSS - NOSS </a:t>
            </a:r>
          </a:p>
          <a:p>
            <a:pPr lvl="1"/>
            <a:r>
              <a:rPr lang="en-GB"/>
              <a:t>analysis of common requests, release content and planning, follow-up of incidents and contact with suppliers</a:t>
            </a:r>
          </a:p>
          <a:p>
            <a:pPr lvl="1"/>
            <a:r>
              <a:rPr lang="en-GB"/>
              <a:t>budget follow-up and information on new potential members of the platform </a:t>
            </a:r>
          </a:p>
          <a:p>
            <a:r>
              <a:rPr lang="en-GB"/>
              <a:t>negotiations with suppliers &amp; federal master agreements </a:t>
            </a:r>
          </a:p>
        </p:txBody>
      </p:sp>
    </p:spTree>
    <p:extLst>
      <p:ext uri="{BB962C8B-B14F-4D97-AF65-F5344CB8AC3E}">
        <p14:creationId xmlns:p14="http://schemas.microsoft.com/office/powerpoint/2010/main" val="4201833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 advantages</a:t>
            </a:r>
          </a:p>
        </p:txBody>
      </p:sp>
      <p:sp>
        <p:nvSpPr>
          <p:cNvPr id="3" name="Content Placeholder 2"/>
          <p:cNvSpPr>
            <a:spLocks noGrp="1"/>
          </p:cNvSpPr>
          <p:nvPr>
            <p:ph idx="1"/>
          </p:nvPr>
        </p:nvSpPr>
        <p:spPr/>
        <p:txBody>
          <a:bodyPr>
            <a:normAutofit/>
          </a:bodyPr>
          <a:lstStyle/>
          <a:p>
            <a:r>
              <a:rPr lang="en-GB"/>
              <a:t>scale effects</a:t>
            </a:r>
          </a:p>
          <a:p>
            <a:pPr lvl="1"/>
            <a:r>
              <a:rPr lang="en-GB"/>
              <a:t>higher efficiency</a:t>
            </a:r>
          </a:p>
          <a:p>
            <a:pPr lvl="1"/>
            <a:r>
              <a:rPr lang="en-GB"/>
              <a:t>higher quality</a:t>
            </a:r>
          </a:p>
          <a:p>
            <a:pPr lvl="1"/>
            <a:r>
              <a:rPr lang="en-GB"/>
              <a:t>higher availability</a:t>
            </a:r>
          </a:p>
          <a:p>
            <a:pPr lvl="1"/>
            <a:r>
              <a:rPr lang="en-GB"/>
              <a:t>reduced cost (infrastructure, software licences, supervision, ...)</a:t>
            </a:r>
          </a:p>
          <a:p>
            <a:r>
              <a:rPr lang="en-GB"/>
              <a:t>respect for confidentiality and data protection</a:t>
            </a:r>
          </a:p>
          <a:p>
            <a:r>
              <a:rPr lang="en-GB"/>
              <a:t>more focus on business and flexibility to achieve goals</a:t>
            </a:r>
          </a:p>
          <a:p>
            <a:r>
              <a:rPr lang="en-GB"/>
              <a:t>more pressure on suppliers</a:t>
            </a:r>
          </a:p>
          <a:p>
            <a:r>
              <a:rPr lang="en-GB"/>
              <a:t>pooling of knowledge and resources</a:t>
            </a:r>
          </a:p>
          <a:p>
            <a:r>
              <a:rPr lang="en-GB"/>
              <a:t>technological evolution available sooner to everyone</a:t>
            </a:r>
          </a:p>
          <a:p>
            <a:pPr marL="0" indent="0">
              <a:buNone/>
            </a:pPr>
            <a:endParaRPr lang="fr-BE" dirty="0"/>
          </a:p>
        </p:txBody>
      </p:sp>
    </p:spTree>
    <p:extLst>
      <p:ext uri="{BB962C8B-B14F-4D97-AF65-F5344CB8AC3E}">
        <p14:creationId xmlns:p14="http://schemas.microsoft.com/office/powerpoint/2010/main" val="2844329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Types of cloud implementations</a:t>
            </a:r>
          </a:p>
        </p:txBody>
      </p:sp>
      <p:sp>
        <p:nvSpPr>
          <p:cNvPr id="16" name="TextBox 15"/>
          <p:cNvSpPr txBox="1"/>
          <p:nvPr/>
        </p:nvSpPr>
        <p:spPr>
          <a:xfrm>
            <a:off x="7402999" y="1161663"/>
            <a:ext cx="1368152" cy="369332"/>
          </a:xfrm>
          <a:prstGeom prst="rect">
            <a:avLst/>
          </a:prstGeom>
          <a:noFill/>
        </p:spPr>
        <p:txBody>
          <a:bodyPr wrap="square" rtlCol="0">
            <a:spAutoFit/>
          </a:bodyPr>
          <a:lstStyle/>
          <a:p>
            <a:pPr algn="ctr"/>
            <a:r>
              <a:rPr lang="en-GB"/>
              <a:t>Public Cloud</a:t>
            </a:r>
          </a:p>
        </p:txBody>
      </p:sp>
      <p:grpSp>
        <p:nvGrpSpPr>
          <p:cNvPr id="78" name="Group 77"/>
          <p:cNvGrpSpPr/>
          <p:nvPr/>
        </p:nvGrpSpPr>
        <p:grpSpPr>
          <a:xfrm>
            <a:off x="1566153" y="1408424"/>
            <a:ext cx="8949448" cy="5148019"/>
            <a:chOff x="251519" y="1256023"/>
            <a:chExt cx="9141569" cy="5318449"/>
          </a:xfrm>
        </p:grpSpPr>
        <p:cxnSp>
          <p:nvCxnSpPr>
            <p:cNvPr id="5" name="Straight Connector 4"/>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9838" y="4512955"/>
              <a:ext cx="461665" cy="1477328"/>
            </a:xfrm>
            <a:prstGeom prst="rect">
              <a:avLst/>
            </a:prstGeom>
            <a:noFill/>
          </p:spPr>
          <p:txBody>
            <a:bodyPr vert="vert270" wrap="square" rtlCol="0">
              <a:spAutoFit/>
            </a:bodyPr>
            <a:lstStyle/>
            <a:p>
              <a:pPr algn="ctr"/>
              <a:r>
                <a:rPr lang="en-GB"/>
                <a:t>Dedicated</a:t>
              </a:r>
            </a:p>
          </p:txBody>
        </p:sp>
        <p:cxnSp>
          <p:nvCxnSpPr>
            <p:cNvPr id="10" name="Straight Arrow Connector 9"/>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4439" y="2523961"/>
              <a:ext cx="461665" cy="1954094"/>
            </a:xfrm>
            <a:prstGeom prst="rect">
              <a:avLst/>
            </a:prstGeom>
            <a:noFill/>
          </p:spPr>
          <p:txBody>
            <a:bodyPr vert="vert270" wrap="square" rtlCol="0">
              <a:spAutoFit/>
            </a:bodyPr>
            <a:lstStyle/>
            <a:p>
              <a:pPr algn="ctr"/>
              <a:r>
                <a:rPr lang="en-GB"/>
                <a:t>Access/Control</a:t>
              </a:r>
            </a:p>
          </p:txBody>
        </p:sp>
        <p:sp>
          <p:nvSpPr>
            <p:cNvPr id="12" name="TextBox 11"/>
            <p:cNvSpPr txBox="1"/>
            <p:nvPr/>
          </p:nvSpPr>
          <p:spPr>
            <a:xfrm>
              <a:off x="251519" y="1458650"/>
              <a:ext cx="461665" cy="1178262"/>
            </a:xfrm>
            <a:prstGeom prst="rect">
              <a:avLst/>
            </a:prstGeom>
            <a:noFill/>
          </p:spPr>
          <p:txBody>
            <a:bodyPr vert="vert270" wrap="square" rtlCol="0">
              <a:spAutoFit/>
            </a:bodyPr>
            <a:lstStyle/>
            <a:p>
              <a:pPr algn="ctr"/>
              <a:r>
                <a:rPr lang="en-GB"/>
                <a:t>Shared</a:t>
              </a:r>
            </a:p>
          </p:txBody>
        </p:sp>
        <p:sp>
          <p:nvSpPr>
            <p:cNvPr id="13" name="TextBox 12"/>
            <p:cNvSpPr txBox="1"/>
            <p:nvPr/>
          </p:nvSpPr>
          <p:spPr>
            <a:xfrm>
              <a:off x="1788096" y="6205140"/>
              <a:ext cx="1296144" cy="369332"/>
            </a:xfrm>
            <a:prstGeom prst="rect">
              <a:avLst/>
            </a:prstGeom>
            <a:noFill/>
          </p:spPr>
          <p:txBody>
            <a:bodyPr wrap="square" rtlCol="0">
              <a:spAutoFit/>
            </a:bodyPr>
            <a:lstStyle/>
            <a:p>
              <a:pPr algn="ctr"/>
              <a:r>
                <a:rPr lang="en-GB"/>
                <a:t>Customer</a:t>
              </a:r>
            </a:p>
          </p:txBody>
        </p:sp>
        <p:sp>
          <p:nvSpPr>
            <p:cNvPr id="14" name="TextBox 13"/>
            <p:cNvSpPr txBox="1"/>
            <p:nvPr/>
          </p:nvSpPr>
          <p:spPr>
            <a:xfrm>
              <a:off x="3574492" y="6061484"/>
              <a:ext cx="1944216" cy="369332"/>
            </a:xfrm>
            <a:prstGeom prst="rect">
              <a:avLst/>
            </a:prstGeom>
            <a:noFill/>
          </p:spPr>
          <p:txBody>
            <a:bodyPr wrap="square" rtlCol="0">
              <a:spAutoFit/>
            </a:bodyPr>
            <a:lstStyle/>
            <a:p>
              <a:pPr algn="ctr"/>
              <a:r>
                <a:rPr lang="en-GB"/>
                <a:t>Location</a:t>
              </a:r>
            </a:p>
          </p:txBody>
        </p:sp>
        <p:sp>
          <p:nvSpPr>
            <p:cNvPr id="15" name="TextBox 14"/>
            <p:cNvSpPr txBox="1"/>
            <p:nvPr/>
          </p:nvSpPr>
          <p:spPr>
            <a:xfrm>
              <a:off x="6272088" y="6205140"/>
              <a:ext cx="2087246" cy="369332"/>
            </a:xfrm>
            <a:prstGeom prst="rect">
              <a:avLst/>
            </a:prstGeom>
            <a:noFill/>
          </p:spPr>
          <p:txBody>
            <a:bodyPr wrap="square" rtlCol="0">
              <a:spAutoFit/>
            </a:bodyPr>
            <a:lstStyle/>
            <a:p>
              <a:r>
                <a:rPr lang="en-GB"/>
                <a:t>Service Provider</a:t>
              </a:r>
            </a:p>
          </p:txBody>
        </p:sp>
        <p:sp>
          <p:nvSpPr>
            <p:cNvPr id="17" name="TextBox 16"/>
            <p:cNvSpPr txBox="1"/>
            <p:nvPr/>
          </p:nvSpPr>
          <p:spPr>
            <a:xfrm>
              <a:off x="930356" y="2668270"/>
              <a:ext cx="3520994" cy="369332"/>
            </a:xfrm>
            <a:prstGeom prst="rect">
              <a:avLst/>
            </a:prstGeom>
            <a:noFill/>
          </p:spPr>
          <p:txBody>
            <a:bodyPr wrap="square" rtlCol="0">
              <a:spAutoFit/>
            </a:bodyPr>
            <a:lstStyle/>
            <a:p>
              <a:pPr algn="ctr"/>
              <a:r>
                <a:rPr lang="en-GB"/>
                <a:t>Community Cloud on-premise</a:t>
              </a:r>
            </a:p>
          </p:txBody>
        </p:sp>
        <p:sp>
          <p:nvSpPr>
            <p:cNvPr id="18" name="TextBox 17"/>
            <p:cNvSpPr txBox="1"/>
            <p:nvPr/>
          </p:nvSpPr>
          <p:spPr>
            <a:xfrm>
              <a:off x="4636610" y="2636912"/>
              <a:ext cx="4756478" cy="369332"/>
            </a:xfrm>
            <a:prstGeom prst="rect">
              <a:avLst/>
            </a:prstGeom>
            <a:noFill/>
          </p:spPr>
          <p:txBody>
            <a:bodyPr wrap="square" rtlCol="0">
              <a:spAutoFit/>
            </a:bodyPr>
            <a:lstStyle/>
            <a:p>
              <a:pPr algn="ctr"/>
              <a:r>
                <a:rPr lang="en-GB"/>
                <a:t>Outsourced Community Cloud (= off-premise)</a:t>
              </a:r>
            </a:p>
          </p:txBody>
        </p:sp>
        <p:sp>
          <p:nvSpPr>
            <p:cNvPr id="19" name="TextBox 18"/>
            <p:cNvSpPr txBox="1"/>
            <p:nvPr/>
          </p:nvSpPr>
          <p:spPr>
            <a:xfrm>
              <a:off x="4451902" y="4328289"/>
              <a:ext cx="4846246" cy="369332"/>
            </a:xfrm>
            <a:prstGeom prst="rect">
              <a:avLst/>
            </a:prstGeom>
            <a:noFill/>
          </p:spPr>
          <p:txBody>
            <a:bodyPr wrap="square" rtlCol="0">
              <a:spAutoFit/>
            </a:bodyPr>
            <a:lstStyle/>
            <a:p>
              <a:pPr algn="ctr"/>
              <a:r>
                <a:rPr lang="en-GB"/>
                <a:t>Outsourced Private Cloud (= off-premise)</a:t>
              </a:r>
            </a:p>
          </p:txBody>
        </p:sp>
        <p:sp>
          <p:nvSpPr>
            <p:cNvPr id="20" name="TextBox 19"/>
            <p:cNvSpPr txBox="1"/>
            <p:nvPr/>
          </p:nvSpPr>
          <p:spPr>
            <a:xfrm>
              <a:off x="975048" y="4365104"/>
              <a:ext cx="3520994" cy="369332"/>
            </a:xfrm>
            <a:prstGeom prst="rect">
              <a:avLst/>
            </a:prstGeom>
            <a:noFill/>
          </p:spPr>
          <p:txBody>
            <a:bodyPr wrap="square" rtlCol="0">
              <a:spAutoFit/>
            </a:bodyPr>
            <a:lstStyle/>
            <a:p>
              <a:pPr algn="ctr"/>
              <a:r>
                <a:rPr lang="en-GB"/>
                <a:t>Private Cloud on-premise</a:t>
              </a:r>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sp>
          <p:nvSpPr>
            <p:cNvPr id="23" name="Oval 22"/>
            <p:cNvSpPr/>
            <p:nvPr/>
          </p:nvSpPr>
          <p:spPr>
            <a:xfrm>
              <a:off x="4211960" y="1938216"/>
              <a:ext cx="648072" cy="3096344"/>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800">
                  <a:solidFill>
                    <a:schemeClr val="tx1"/>
                  </a:solidFill>
                </a:rPr>
                <a:t>Hybrid</a:t>
              </a:r>
              <a:r>
                <a:rPr lang="en-GB" sz="2400">
                  <a:solidFill>
                    <a:schemeClr val="tx1"/>
                  </a:solidFill>
                </a:rPr>
                <a:t> </a:t>
              </a:r>
            </a:p>
          </p:txBody>
        </p:sp>
        <p:pic>
          <p:nvPicPr>
            <p:cNvPr id="24"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icons.iconarchive.com/icons/custom-icon-design/pretty-office-12/512/cloud-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8666" y="2986983"/>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cons.iconarchive.com/icons/custom-icon-design/pretty-office-12/512/cloud-icon.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0099" y="3229581"/>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1" name="Picture 4" descr="http://icons.iconarchive.com/icons/custom-icon-design/pretty-office-12/512/cloud-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659" y="4697621"/>
              <a:ext cx="1120431" cy="11002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cons.iconarchive.com/icons/custom-icon-design/pretty-office-12/512/cloud-icon.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9586" y="4998100"/>
              <a:ext cx="685248" cy="672924"/>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36" name="Rectangle 3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092858" y="3789219"/>
              <a:ext cx="189198" cy="266380"/>
            </a:xfrm>
            <a:prstGeom prst="rect">
              <a:avLst/>
            </a:prstGeom>
          </p:spPr>
        </p:pic>
        <p:pic>
          <p:nvPicPr>
            <p:cNvPr id="41" name="Picture 4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6461158" y="3954615"/>
              <a:ext cx="189198" cy="266380"/>
            </a:xfrm>
            <a:prstGeom prst="rect">
              <a:avLst/>
            </a:prstGeom>
          </p:spPr>
        </p:pic>
        <p:sp>
          <p:nvSpPr>
            <p:cNvPr id="42" name="Rectangle 41"/>
            <p:cNvSpPr/>
            <p:nvPr/>
          </p:nvSpPr>
          <p:spPr>
            <a:xfrm>
              <a:off x="5905205" y="370426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62477" y="3129724"/>
              <a:ext cx="189198" cy="266380"/>
            </a:xfrm>
            <a:prstGeom prst="rect">
              <a:avLst/>
            </a:prstGeom>
          </p:spPr>
        </p:pic>
        <p:pic>
          <p:nvPicPr>
            <p:cNvPr id="45" name="Picture 4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30777" y="3295120"/>
              <a:ext cx="189198" cy="266380"/>
            </a:xfrm>
            <a:prstGeom prst="rect">
              <a:avLst/>
            </a:prstGeom>
          </p:spPr>
        </p:pic>
        <p:sp>
          <p:nvSpPr>
            <p:cNvPr id="46" name="Rectangle 45"/>
            <p:cNvSpPr/>
            <p:nvPr/>
          </p:nvSpPr>
          <p:spPr>
            <a:xfrm>
              <a:off x="5074824" y="3044768"/>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48" name="Picture 4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49" name="Rectangle 48"/>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7811055" y="1340979"/>
              <a:ext cx="189198" cy="266380"/>
            </a:xfrm>
            <a:prstGeom prst="rect">
              <a:avLst/>
            </a:prstGeom>
          </p:spPr>
        </p:pic>
        <p:pic>
          <p:nvPicPr>
            <p:cNvPr id="52" name="Picture 5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179355" y="1506375"/>
              <a:ext cx="189198" cy="266380"/>
            </a:xfrm>
            <a:prstGeom prst="rect">
              <a:avLst/>
            </a:prstGeom>
          </p:spPr>
        </p:pic>
        <p:sp>
          <p:nvSpPr>
            <p:cNvPr id="53" name="Rectangle 52"/>
            <p:cNvSpPr/>
            <p:nvPr/>
          </p:nvSpPr>
          <p:spPr>
            <a:xfrm>
              <a:off x="7623402" y="1256023"/>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377381" y="5169166"/>
              <a:ext cx="189198" cy="266380"/>
            </a:xfrm>
            <a:prstGeom prst="rect">
              <a:avLst/>
            </a:prstGeom>
          </p:spPr>
        </p:pic>
        <p:pic>
          <p:nvPicPr>
            <p:cNvPr id="56" name="Picture 5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745681" y="5334562"/>
              <a:ext cx="189198" cy="266380"/>
            </a:xfrm>
            <a:prstGeom prst="rect">
              <a:avLst/>
            </a:prstGeom>
          </p:spPr>
        </p:pic>
        <p:sp>
          <p:nvSpPr>
            <p:cNvPr id="57" name="Rectangle 56"/>
            <p:cNvSpPr/>
            <p:nvPr/>
          </p:nvSpPr>
          <p:spPr>
            <a:xfrm>
              <a:off x="5189728" y="5084210"/>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59" name="Picture 5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60" name="Rectangle 59"/>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62" name="Picture 6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63" name="Straight Arrow Connector 62"/>
            <p:cNvCxnSpPr>
              <a:stCxn id="36" idx="3"/>
              <a:endCxn id="25"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22"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64"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3"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p:cNvCxnSpPr>
              <a:stCxn id="77"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p:cNvCxnSpPr>
              <a:endCxn id="29"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42"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endCxn id="32"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61"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77" name="Picture 7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spTree>
    <p:extLst>
      <p:ext uri="{BB962C8B-B14F-4D97-AF65-F5344CB8AC3E}">
        <p14:creationId xmlns:p14="http://schemas.microsoft.com/office/powerpoint/2010/main" val="28142178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 - Platform as a Service (PaaS)</a:t>
            </a:r>
          </a:p>
        </p:txBody>
      </p:sp>
      <p:sp>
        <p:nvSpPr>
          <p:cNvPr id="3" name="Content Placeholder 2"/>
          <p:cNvSpPr>
            <a:spLocks noGrp="1"/>
          </p:cNvSpPr>
          <p:nvPr>
            <p:ph idx="1"/>
          </p:nvPr>
        </p:nvSpPr>
        <p:spPr/>
        <p:txBody>
          <a:bodyPr/>
          <a:lstStyle/>
          <a:p>
            <a:r>
              <a:rPr lang="en-GB"/>
              <a:t>introduction of container technology</a:t>
            </a:r>
          </a:p>
          <a:p>
            <a:pPr marL="0" indent="0">
              <a:buNone/>
            </a:pPr>
            <a:endParaRPr lang="en-US" dirty="0"/>
          </a:p>
          <a:p>
            <a:endParaRPr lang="en-US" dirty="0"/>
          </a:p>
          <a:p>
            <a:endParaRPr lang="en-US" dirty="0"/>
          </a:p>
          <a:p>
            <a:pPr marL="0" indent="0">
              <a:buNone/>
            </a:pPr>
            <a:endParaRPr lang="nl-BE" dirty="0"/>
          </a:p>
          <a:p>
            <a:r>
              <a:rPr lang="en-GB"/>
              <a:t>transformed into modern technology such as Platform-as-a-Service  </a:t>
            </a:r>
          </a:p>
          <a:p>
            <a:pPr marL="0" indent="0">
              <a:buNone/>
            </a:pPr>
            <a:endParaRPr lang="en-US" dirty="0"/>
          </a:p>
        </p:txBody>
      </p:sp>
      <p:grpSp>
        <p:nvGrpSpPr>
          <p:cNvPr id="4" name="Group 3"/>
          <p:cNvGrpSpPr>
            <a:grpSpLocks noChangeAspect="1"/>
          </p:cNvGrpSpPr>
          <p:nvPr/>
        </p:nvGrpSpPr>
        <p:grpSpPr>
          <a:xfrm>
            <a:off x="2209802" y="2139182"/>
            <a:ext cx="7881081" cy="1476234"/>
            <a:chOff x="2209801" y="1628800"/>
            <a:chExt cx="8124824" cy="1521891"/>
          </a:xfrm>
        </p:grpSpPr>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851051"/>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1" y="162880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3409951" y="218283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8" name="Group 5"/>
            <p:cNvGrpSpPr>
              <a:grpSpLocks/>
            </p:cNvGrpSpPr>
            <p:nvPr/>
          </p:nvGrpSpPr>
          <p:grpSpPr bwMode="auto">
            <a:xfrm>
              <a:off x="7539039" y="1766913"/>
              <a:ext cx="2776537" cy="757237"/>
              <a:chOff x="6015038" y="2341563"/>
              <a:chExt cx="2776537" cy="757237"/>
            </a:xfrm>
          </p:grpSpPr>
          <p:pic>
            <p:nvPicPr>
              <p:cNvPr id="1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9" name="Straight Arrow Connector 8"/>
            <p:cNvCxnSpPr/>
            <p:nvPr/>
          </p:nvCxnSpPr>
          <p:spPr bwMode="auto">
            <a:xfrm>
              <a:off x="6648451" y="217807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70031" y="2720478"/>
              <a:ext cx="1139920" cy="43021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individual content</a:t>
              </a:r>
            </a:p>
          </p:txBody>
        </p:sp>
        <p:sp>
          <p:nvSpPr>
            <p:cNvPr id="11" name="Rectangle 10"/>
            <p:cNvSpPr/>
            <p:nvPr/>
          </p:nvSpPr>
          <p:spPr>
            <a:xfrm>
              <a:off x="4324351" y="2798034"/>
              <a:ext cx="2214563"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en-GB" sz="1600">
                  <a:solidFill>
                    <a:schemeClr val="tx1"/>
                  </a:solidFill>
                </a:rPr>
                <a:t>separate registration</a:t>
              </a:r>
            </a:p>
            <a:p>
              <a:pPr algn="ctr"/>
              <a:endParaRPr lang="en-US" sz="1400" dirty="0">
                <a:solidFill>
                  <a:schemeClr val="tx1"/>
                </a:solidFill>
              </a:endParaRPr>
            </a:p>
          </p:txBody>
        </p:sp>
        <p:sp>
          <p:nvSpPr>
            <p:cNvPr id="12" name="Rectangle 11"/>
            <p:cNvSpPr/>
            <p:nvPr/>
          </p:nvSpPr>
          <p:spPr>
            <a:xfrm>
              <a:off x="7558088" y="2823025"/>
              <a:ext cx="2776537" cy="323316"/>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dirty="0">
                <a:solidFill>
                  <a:schemeClr val="tx1"/>
                </a:solidFill>
              </a:endParaRPr>
            </a:p>
            <a:p>
              <a:pPr algn="ctr"/>
              <a:r>
                <a:rPr lang="en-GB" sz="1600">
                  <a:solidFill>
                    <a:schemeClr val="tx1"/>
                  </a:solidFill>
                </a:rPr>
                <a:t>and easy transportable</a:t>
              </a:r>
            </a:p>
            <a:p>
              <a:pPr algn="ctr"/>
              <a:endParaRPr lang="en-US" sz="1400" dirty="0">
                <a:solidFill>
                  <a:schemeClr val="tx1"/>
                </a:solidFill>
              </a:endParaRPr>
            </a:p>
          </p:txBody>
        </p:sp>
      </p:grpSp>
      <p:grpSp>
        <p:nvGrpSpPr>
          <p:cNvPr id="15" name="Group 14"/>
          <p:cNvGrpSpPr>
            <a:grpSpLocks noChangeAspect="1"/>
          </p:cNvGrpSpPr>
          <p:nvPr/>
        </p:nvGrpSpPr>
        <p:grpSpPr>
          <a:xfrm>
            <a:off x="2609546" y="4149883"/>
            <a:ext cx="6980382" cy="2469705"/>
            <a:chOff x="1935163" y="3789040"/>
            <a:chExt cx="7986712" cy="2825750"/>
          </a:xfrm>
        </p:grpSpPr>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1" y="3997003"/>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7" name="Group 8"/>
            <p:cNvGrpSpPr>
              <a:grpSpLocks/>
            </p:cNvGrpSpPr>
            <p:nvPr/>
          </p:nvGrpSpPr>
          <p:grpSpPr bwMode="auto">
            <a:xfrm>
              <a:off x="4271963" y="3981128"/>
              <a:ext cx="819150" cy="2633662"/>
              <a:chOff x="2747963" y="4205288"/>
              <a:chExt cx="819150" cy="2633662"/>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Connector 28"/>
              <p:cNvCxnSpPr>
                <a:stCxn id="28" idx="2"/>
                <a:endCxn id="27"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bwMode="auto">
            <a:xfrm>
              <a:off x="3419476" y="511460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flipH="1">
              <a:off x="7834313" y="4395465"/>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a:t>Monitoring</a:t>
              </a:r>
              <a:br>
                <a:rPr lang="en-GB" sz="1600"/>
              </a:br>
              <a:r>
                <a:rPr lang="en-GB" sz="1600"/>
                <a:t>Protection</a:t>
              </a:r>
              <a:br>
                <a:rPr lang="en-GB" sz="1600"/>
              </a:br>
              <a:r>
                <a:rPr lang="en-GB" sz="1600"/>
                <a:t>logging</a:t>
              </a:r>
            </a:p>
          </p:txBody>
        </p:sp>
        <p:pic>
          <p:nvPicPr>
            <p:cNvPr id="20" name="Picture 5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42000" y="4705029"/>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5775326" y="3981129"/>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22"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5163" y="3789040"/>
              <a:ext cx="1142268" cy="114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7794" y="5955072"/>
              <a:ext cx="478119" cy="47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4392" y="5135129"/>
              <a:ext cx="921074" cy="49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5"/>
            <p:cNvSpPr txBox="1">
              <a:spLocks noChangeArrowheads="1"/>
            </p:cNvSpPr>
            <p:nvPr/>
          </p:nvSpPr>
          <p:spPr bwMode="auto">
            <a:xfrm>
              <a:off x="2694956" y="6037853"/>
              <a:ext cx="7649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GB" sz="1100">
                  <a:latin typeface="Arial Black" pitchFamily="34" charset="0"/>
                </a:rPr>
                <a:t>Coming</a:t>
              </a:r>
            </a:p>
            <a:p>
              <a:pPr algn="ctr" eaLnBrk="1" hangingPunct="1">
                <a:spcBef>
                  <a:spcPct val="0"/>
                </a:spcBef>
                <a:buClrTx/>
                <a:buSzTx/>
                <a:buFontTx/>
                <a:buNone/>
              </a:pPr>
              <a:r>
                <a:rPr lang="en-GB" sz="1100">
                  <a:latin typeface="Arial Black" pitchFamily="34" charset="0"/>
                </a:rPr>
                <a:t>soon</a:t>
              </a:r>
            </a:p>
          </p:txBody>
        </p:sp>
      </p:grpSp>
    </p:spTree>
    <p:extLst>
      <p:ext uri="{BB962C8B-B14F-4D97-AF65-F5344CB8AC3E}">
        <p14:creationId xmlns:p14="http://schemas.microsoft.com/office/powerpoint/2010/main" val="2104879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G-Cloud - PaaS - Types of collaboration</a:t>
            </a:r>
          </a:p>
        </p:txBody>
      </p:sp>
      <p:pic>
        <p:nvPicPr>
          <p:cNvPr id="3" name="Image 2"/>
          <p:cNvPicPr>
            <a:picLocks noChangeAspect="1"/>
          </p:cNvPicPr>
          <p:nvPr/>
        </p:nvPicPr>
        <p:blipFill>
          <a:blip r:embed="rId2"/>
          <a:stretch>
            <a:fillRect/>
          </a:stretch>
        </p:blipFill>
        <p:spPr>
          <a:xfrm>
            <a:off x="1904636" y="1583033"/>
            <a:ext cx="8382727" cy="4535817"/>
          </a:xfrm>
          <a:prstGeom prst="rect">
            <a:avLst/>
          </a:prstGeom>
        </p:spPr>
      </p:pic>
    </p:spTree>
    <p:extLst>
      <p:ext uri="{BB962C8B-B14F-4D97-AF65-F5344CB8AC3E}">
        <p14:creationId xmlns:p14="http://schemas.microsoft.com/office/powerpoint/2010/main" val="21250060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 - Platform as a Service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6" y="3257452"/>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25"/>
          <p:cNvSpPr txBox="1">
            <a:spLocks noChangeArrowheads="1"/>
          </p:cNvSpPr>
          <p:nvPr/>
        </p:nvSpPr>
        <p:spPr bwMode="auto">
          <a:xfrm>
            <a:off x="3697658" y="1554063"/>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GB" sz="1400">
                <a:latin typeface="+mn-lt"/>
              </a:rPr>
              <a:t>Development</a:t>
            </a:r>
            <a:r>
              <a:rPr lang="en-GB" sz="1100">
                <a:latin typeface="Arial Black" pitchFamily="34" charset="0"/>
              </a:rPr>
              <a:t> </a:t>
            </a:r>
            <a:r>
              <a:rPr lang="en-GB" sz="1400">
                <a:latin typeface="+mn-lt"/>
              </a:rPr>
              <a:t>&amp;</a:t>
            </a:r>
          </a:p>
          <a:p>
            <a:pPr algn="ctr" eaLnBrk="1" hangingPunct="1">
              <a:spcBef>
                <a:spcPct val="0"/>
              </a:spcBef>
              <a:buClrTx/>
              <a:buSzTx/>
              <a:buFontTx/>
              <a:buNone/>
            </a:pPr>
            <a:r>
              <a:rPr lang="en-GB" sz="1400">
                <a:latin typeface="+mn-lt"/>
              </a:rPr>
              <a:t>Release</a:t>
            </a:r>
            <a:r>
              <a:rPr lang="en-GB" sz="1100">
                <a:latin typeface="Arial Black" pitchFamily="34" charset="0"/>
              </a:rPr>
              <a:t> </a:t>
            </a:r>
            <a:r>
              <a:rPr lang="en-GB" sz="1400">
                <a:latin typeface="+mn-lt"/>
              </a:rPr>
              <a:t>preparation</a:t>
            </a:r>
          </a:p>
        </p:txBody>
      </p:sp>
      <p:sp>
        <p:nvSpPr>
          <p:cNvPr id="6" name="TextBox 25"/>
          <p:cNvSpPr txBox="1">
            <a:spLocks noChangeArrowheads="1"/>
          </p:cNvSpPr>
          <p:nvPr/>
        </p:nvSpPr>
        <p:spPr bwMode="auto">
          <a:xfrm>
            <a:off x="1936040" y="1542951"/>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GB" sz="1400">
                <a:latin typeface="+mn-lt"/>
              </a:rPr>
              <a:t>Requirements</a:t>
            </a:r>
          </a:p>
          <a:p>
            <a:pPr algn="ctr" eaLnBrk="1" hangingPunct="1">
              <a:spcBef>
                <a:spcPct val="0"/>
              </a:spcBef>
              <a:buClrTx/>
              <a:buSzTx/>
              <a:buFontTx/>
              <a:buNone/>
            </a:pPr>
            <a:r>
              <a:rPr lang="en-GB" sz="1400">
                <a:latin typeface="+mn-lt"/>
              </a:rPr>
              <a:t>Release planning</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4075013"/>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25"/>
          <p:cNvSpPr txBox="1">
            <a:spLocks noChangeArrowheads="1"/>
          </p:cNvSpPr>
          <p:nvPr/>
        </p:nvSpPr>
        <p:spPr bwMode="auto">
          <a:xfrm>
            <a:off x="5756483" y="1542952"/>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Release execution</a:t>
            </a:r>
          </a:p>
        </p:txBody>
      </p:sp>
      <p:sp>
        <p:nvSpPr>
          <p:cNvPr id="9" name="TextBox 25"/>
          <p:cNvSpPr txBox="1">
            <a:spLocks noChangeArrowheads="1"/>
          </p:cNvSpPr>
          <p:nvPr/>
        </p:nvSpPr>
        <p:spPr bwMode="auto">
          <a:xfrm>
            <a:off x="7895353" y="1556793"/>
            <a:ext cx="178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Incident management</a:t>
            </a:r>
          </a:p>
        </p:txBody>
      </p:sp>
      <p:grpSp>
        <p:nvGrpSpPr>
          <p:cNvPr id="12" name="Group 28"/>
          <p:cNvGrpSpPr>
            <a:grpSpLocks/>
          </p:cNvGrpSpPr>
          <p:nvPr/>
        </p:nvGrpSpPr>
        <p:grpSpPr bwMode="auto">
          <a:xfrm>
            <a:off x="8789989" y="3133626"/>
            <a:ext cx="1482469" cy="538162"/>
            <a:chOff x="3542315" y="3875964"/>
            <a:chExt cx="1482826" cy="537241"/>
          </a:xfrm>
        </p:grpSpPr>
        <p:pic>
          <p:nvPicPr>
            <p:cNvPr id="13"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2315" y="3875964"/>
              <a:ext cx="952642" cy="5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0"/>
            <p:cNvSpPr txBox="1">
              <a:spLocks noChangeArrowheads="1"/>
            </p:cNvSpPr>
            <p:nvPr/>
          </p:nvSpPr>
          <p:spPr bwMode="auto">
            <a:xfrm>
              <a:off x="4454014" y="4014510"/>
              <a:ext cx="571127" cy="3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400">
                  <a:latin typeface="+mn-lt"/>
                </a:rPr>
                <a:t>- unit</a:t>
              </a:r>
            </a:p>
          </p:txBody>
        </p:sp>
      </p:grpSp>
      <p:cxnSp>
        <p:nvCxnSpPr>
          <p:cNvPr id="16" name="Straight Connector 15"/>
          <p:cNvCxnSpPr/>
          <p:nvPr/>
        </p:nvCxnSpPr>
        <p:spPr>
          <a:xfrm>
            <a:off x="1760539" y="2090638"/>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49650" y="1412777"/>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67350" y="1422301"/>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59688" y="1438176"/>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659689" y="2976463"/>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69214" y="4421088"/>
            <a:ext cx="28670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412" y="4979021"/>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589" y="5500589"/>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owchart: Magnetic Disk 23"/>
          <p:cNvSpPr/>
          <p:nvPr/>
        </p:nvSpPr>
        <p:spPr>
          <a:xfrm>
            <a:off x="6106319" y="3139109"/>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a:t>DB</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576" y="2604930"/>
            <a:ext cx="799120" cy="32001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2604930"/>
            <a:ext cx="799120" cy="3200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2124" y="4723374"/>
            <a:ext cx="799120" cy="32001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6634" y="3791570"/>
            <a:ext cx="799120" cy="32001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988" y="2344175"/>
            <a:ext cx="799120" cy="32001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3992" y="2604930"/>
            <a:ext cx="799120" cy="320014"/>
          </a:xfrm>
          <a:prstGeom prst="rect">
            <a:avLst/>
          </a:prstGeom>
        </p:spPr>
      </p:pic>
      <p:sp>
        <p:nvSpPr>
          <p:cNvPr id="31" name="TextBox 25"/>
          <p:cNvSpPr txBox="1">
            <a:spLocks noChangeArrowheads="1"/>
          </p:cNvSpPr>
          <p:nvPr/>
        </p:nvSpPr>
        <p:spPr bwMode="auto">
          <a:xfrm>
            <a:off x="7710997" y="2373214"/>
            <a:ext cx="754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1</a:t>
            </a:r>
            <a:r>
              <a:rPr lang="en-GB" baseline="30000"/>
              <a:t>st</a:t>
            </a:r>
            <a:r>
              <a:rPr lang="en-GB"/>
              <a:t> line</a:t>
            </a:r>
          </a:p>
        </p:txBody>
      </p:sp>
      <p:sp>
        <p:nvSpPr>
          <p:cNvPr id="32" name="TextBox 25"/>
          <p:cNvSpPr txBox="1">
            <a:spLocks noChangeArrowheads="1"/>
          </p:cNvSpPr>
          <p:nvPr/>
        </p:nvSpPr>
        <p:spPr bwMode="auto">
          <a:xfrm>
            <a:off x="7702288" y="335109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j-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2</a:t>
            </a:r>
            <a:r>
              <a:rPr lang="en-GB" baseline="30000"/>
              <a:t>nd</a:t>
            </a:r>
            <a:r>
              <a:rPr lang="en-GB"/>
              <a:t> line</a:t>
            </a:r>
          </a:p>
        </p:txBody>
      </p:sp>
      <p:sp>
        <p:nvSpPr>
          <p:cNvPr id="3" name="Rectangle 2"/>
          <p:cNvSpPr/>
          <p:nvPr/>
        </p:nvSpPr>
        <p:spPr>
          <a:xfrm>
            <a:off x="7710997" y="4742326"/>
            <a:ext cx="721672" cy="307777"/>
          </a:xfrm>
          <a:prstGeom prst="rect">
            <a:avLst/>
          </a:prstGeom>
        </p:spPr>
        <p:txBody>
          <a:bodyPr wrap="none">
            <a:spAutoFit/>
          </a:bodyPr>
          <a:lstStyle/>
          <a:p>
            <a:r>
              <a:rPr lang="en-GB" sz="1400">
                <a:latin typeface="+mj-lt"/>
              </a:rPr>
              <a:t>3</a:t>
            </a:r>
            <a:r>
              <a:rPr lang="en-GB" sz="1400" baseline="30000">
                <a:latin typeface="+mj-lt"/>
              </a:rPr>
              <a:t>th</a:t>
            </a:r>
            <a:r>
              <a:rPr lang="en-GB" sz="1400">
                <a:latin typeface="+mj-lt"/>
              </a:rPr>
              <a:t> line</a:t>
            </a:r>
          </a:p>
        </p:txBody>
      </p:sp>
    </p:spTree>
    <p:extLst>
      <p:ext uri="{BB962C8B-B14F-4D97-AF65-F5344CB8AC3E}">
        <p14:creationId xmlns:p14="http://schemas.microsoft.com/office/powerpoint/2010/main" val="29263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7"/>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G-Cloud - Paas - reference directory </a:t>
            </a:r>
          </a:p>
        </p:txBody>
      </p:sp>
      <p:pic>
        <p:nvPicPr>
          <p:cNvPr id="4"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5914" y="3068365"/>
            <a:ext cx="822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5438" y="389068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1760539" y="2188170"/>
            <a:ext cx="8766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49650" y="1510309"/>
            <a:ext cx="0" cy="47021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67350" y="1519833"/>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59688" y="1535708"/>
            <a:ext cx="0" cy="470376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807" y="5177632"/>
            <a:ext cx="1906588" cy="36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Flowchart: Magnetic Disk 10"/>
          <p:cNvSpPr/>
          <p:nvPr/>
        </p:nvSpPr>
        <p:spPr>
          <a:xfrm>
            <a:off x="6106319" y="3236641"/>
            <a:ext cx="598488" cy="3698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a:t>DB</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576" y="2702462"/>
            <a:ext cx="799120" cy="3200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2702462"/>
            <a:ext cx="799120" cy="32001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992" y="2702462"/>
            <a:ext cx="799120" cy="320014"/>
          </a:xfrm>
          <a:prstGeom prst="rect">
            <a:avLst/>
          </a:prstGeom>
        </p:spPr>
      </p:pic>
      <p:sp>
        <p:nvSpPr>
          <p:cNvPr id="15" name="Left-Right Arrow 14"/>
          <p:cNvSpPr/>
          <p:nvPr/>
        </p:nvSpPr>
        <p:spPr>
          <a:xfrm>
            <a:off x="7054504" y="4235779"/>
            <a:ext cx="1080121"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9406175" y="3810989"/>
            <a:ext cx="1120539" cy="1200329"/>
          </a:xfrm>
          <a:prstGeom prst="rect">
            <a:avLst/>
          </a:prstGeom>
          <a:noFill/>
        </p:spPr>
        <p:txBody>
          <a:bodyPr wrap="square" rtlCol="0">
            <a:spAutoFit/>
          </a:bodyPr>
          <a:lstStyle/>
          <a:p>
            <a:r>
              <a:rPr lang="en-GB"/>
              <a:t>FOD’s</a:t>
            </a:r>
          </a:p>
          <a:p>
            <a:r>
              <a:rPr lang="en-GB"/>
              <a:t>Justice</a:t>
            </a:r>
          </a:p>
          <a:p>
            <a:r>
              <a:rPr lang="en-GB"/>
              <a:t>Mobility</a:t>
            </a:r>
          </a:p>
          <a:p>
            <a:r>
              <a:rPr lang="en-GB"/>
              <a:t>…</a:t>
            </a:r>
          </a:p>
        </p:txBody>
      </p:sp>
      <p:sp>
        <p:nvSpPr>
          <p:cNvPr id="17" name="Left-Right Arrow 16"/>
          <p:cNvSpPr/>
          <p:nvPr/>
        </p:nvSpPr>
        <p:spPr>
          <a:xfrm>
            <a:off x="8990818" y="4235779"/>
            <a:ext cx="411640" cy="1753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4504" y="5728990"/>
            <a:ext cx="12017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5"/>
          <p:cNvSpPr txBox="1">
            <a:spLocks noChangeArrowheads="1"/>
          </p:cNvSpPr>
          <p:nvPr/>
        </p:nvSpPr>
        <p:spPr bwMode="auto">
          <a:xfrm>
            <a:off x="1936040" y="1568475"/>
            <a:ext cx="1420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GB" sz="1400">
                <a:latin typeface="+mn-lt"/>
              </a:rPr>
              <a:t>Requirements</a:t>
            </a:r>
          </a:p>
          <a:p>
            <a:pPr algn="ctr" eaLnBrk="1" hangingPunct="1">
              <a:spcBef>
                <a:spcPct val="0"/>
              </a:spcBef>
              <a:buClrTx/>
              <a:buSzTx/>
              <a:buFontTx/>
              <a:buNone/>
            </a:pPr>
            <a:r>
              <a:rPr lang="en-GB" sz="1400">
                <a:latin typeface="+mn-lt"/>
              </a:rPr>
              <a:t>Release planning</a:t>
            </a:r>
          </a:p>
        </p:txBody>
      </p:sp>
      <p:sp>
        <p:nvSpPr>
          <p:cNvPr id="20" name="TextBox 25"/>
          <p:cNvSpPr txBox="1">
            <a:spLocks noChangeArrowheads="1"/>
          </p:cNvSpPr>
          <p:nvPr/>
        </p:nvSpPr>
        <p:spPr bwMode="auto">
          <a:xfrm>
            <a:off x="3697658" y="1579587"/>
            <a:ext cx="1689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GB" sz="1400">
                <a:latin typeface="+mn-lt"/>
              </a:rPr>
              <a:t>Development</a:t>
            </a:r>
            <a:r>
              <a:rPr lang="en-GB" sz="1100">
                <a:latin typeface="Arial Black" pitchFamily="34" charset="0"/>
              </a:rPr>
              <a:t> </a:t>
            </a:r>
            <a:r>
              <a:rPr lang="en-GB" sz="1400">
                <a:latin typeface="+mn-lt"/>
              </a:rPr>
              <a:t>&amp;</a:t>
            </a:r>
          </a:p>
          <a:p>
            <a:pPr algn="ctr" eaLnBrk="1" hangingPunct="1">
              <a:spcBef>
                <a:spcPct val="0"/>
              </a:spcBef>
              <a:buClrTx/>
              <a:buSzTx/>
              <a:buFontTx/>
              <a:buNone/>
            </a:pPr>
            <a:r>
              <a:rPr lang="en-GB" sz="1400">
                <a:latin typeface="+mn-lt"/>
              </a:rPr>
              <a:t>Release</a:t>
            </a:r>
            <a:r>
              <a:rPr lang="en-GB" sz="1100">
                <a:latin typeface="Arial Black" pitchFamily="34" charset="0"/>
              </a:rPr>
              <a:t> </a:t>
            </a:r>
            <a:r>
              <a:rPr lang="en-GB" sz="1400">
                <a:latin typeface="+mn-lt"/>
              </a:rPr>
              <a:t>preparation</a:t>
            </a:r>
          </a:p>
        </p:txBody>
      </p:sp>
      <p:sp>
        <p:nvSpPr>
          <p:cNvPr id="21" name="TextBox 25"/>
          <p:cNvSpPr txBox="1">
            <a:spLocks noChangeArrowheads="1"/>
          </p:cNvSpPr>
          <p:nvPr/>
        </p:nvSpPr>
        <p:spPr bwMode="auto">
          <a:xfrm>
            <a:off x="5756483" y="1568476"/>
            <a:ext cx="1499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Release execution</a:t>
            </a:r>
          </a:p>
        </p:txBody>
      </p:sp>
      <p:sp>
        <p:nvSpPr>
          <p:cNvPr id="22" name="TextBox 25"/>
          <p:cNvSpPr txBox="1">
            <a:spLocks noChangeArrowheads="1"/>
          </p:cNvSpPr>
          <p:nvPr/>
        </p:nvSpPr>
        <p:spPr bwMode="auto">
          <a:xfrm>
            <a:off x="7917348" y="1582317"/>
            <a:ext cx="1745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eaLnBrk="1" hangingPunct="1">
              <a:buClrTx/>
              <a:buSzTx/>
              <a:buFontTx/>
              <a:buNone/>
              <a:defRPr sz="1400">
                <a:latin typeface="+mn-lt"/>
              </a:defRPr>
            </a:lvl1pPr>
            <a:lvl2pPr marL="742950" indent="-285750" eaLnBrk="0" hangingPunct="0">
              <a:spcBef>
                <a:spcPct val="20000"/>
              </a:spcBef>
              <a:buClr>
                <a:schemeClr val="accent1"/>
              </a:buClr>
              <a:buSzPct val="85000"/>
              <a:buFont typeface="Arial" charset="0"/>
              <a:buChar char="•"/>
              <a:defRPr sz="2000">
                <a:latin typeface="Arial" charset="0"/>
              </a:defRPr>
            </a:lvl2pPr>
            <a:lvl3pPr marL="1143000" indent="-228600" eaLnBrk="0" hangingPunct="0">
              <a:spcBef>
                <a:spcPct val="20000"/>
              </a:spcBef>
              <a:buClr>
                <a:schemeClr val="accent1"/>
              </a:buClr>
              <a:buSzPct val="90000"/>
              <a:buFont typeface="Arial" charset="0"/>
              <a:buChar char="•"/>
              <a:defRPr>
                <a:latin typeface="Arial" charset="0"/>
              </a:defRPr>
            </a:lvl3pPr>
            <a:lvl4pPr marL="1600200" indent="-228600" eaLnBrk="0" hangingPunct="0">
              <a:spcBef>
                <a:spcPct val="20000"/>
              </a:spcBef>
              <a:buClr>
                <a:schemeClr val="accent1"/>
              </a:buClr>
              <a:buFont typeface="Arial" charset="0"/>
              <a:buChar char="•"/>
              <a:defRPr sz="1600">
                <a:latin typeface="Arial" charset="0"/>
              </a:defRPr>
            </a:lvl4pPr>
            <a:lvl5pPr marL="2057400" indent="-228600" eaLnBrk="0" hangingPunct="0">
              <a:spcBef>
                <a:spcPct val="20000"/>
              </a:spcBef>
              <a:buClr>
                <a:schemeClr val="accent1"/>
              </a:buClr>
              <a:buSzPct val="100000"/>
              <a:buFont typeface="Arial" charset="0"/>
              <a:buChar char="•"/>
              <a:defRPr sz="1400">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latin typeface="Arial" charset="0"/>
              </a:defRPr>
            </a:lvl9pPr>
          </a:lstStyle>
          <a:p>
            <a:r>
              <a:rPr lang="en-GB"/>
              <a:t>Users / partners</a:t>
            </a:r>
          </a:p>
        </p:txBody>
      </p:sp>
      <p:sp>
        <p:nvSpPr>
          <p:cNvPr id="23" name="TextBox 22"/>
          <p:cNvSpPr txBox="1"/>
          <p:nvPr/>
        </p:nvSpPr>
        <p:spPr>
          <a:xfrm>
            <a:off x="8242873" y="3801166"/>
            <a:ext cx="769269" cy="923330"/>
          </a:xfrm>
          <a:prstGeom prst="rect">
            <a:avLst/>
          </a:prstGeom>
          <a:noFill/>
        </p:spPr>
        <p:txBody>
          <a:bodyPr wrap="square" rtlCol="0">
            <a:spAutoFit/>
          </a:bodyPr>
          <a:lstStyle/>
          <a:p>
            <a:r>
              <a:rPr lang="en-GB"/>
              <a:t>FPS BOSA</a:t>
            </a:r>
          </a:p>
          <a:p>
            <a:r>
              <a:rPr lang="en-GB"/>
              <a:t>DTO</a:t>
            </a:r>
          </a:p>
        </p:txBody>
      </p:sp>
    </p:spTree>
    <p:extLst>
      <p:ext uri="{BB962C8B-B14F-4D97-AF65-F5344CB8AC3E}">
        <p14:creationId xmlns:p14="http://schemas.microsoft.com/office/powerpoint/2010/main" val="2427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4.07407E-6 L 0.19931 4.07407E-6 " pathEditMode="relative" rAng="0" ptsTypes="AA">
                                      <p:cBhvr>
                                        <p:cTn id="6" dur="2000" fill="hold"/>
                                        <p:tgtEl>
                                          <p:spTgt spid="5"/>
                                        </p:tgtEl>
                                        <p:attrNameLst>
                                          <p:attrName>ppt_x</p:attrName>
                                          <p:attrName>ppt_y</p:attrName>
                                        </p:attrNameLst>
                                      </p:cBhvr>
                                      <p:rCtr x="99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18857</TotalTime>
  <Words>8477</Words>
  <Application>Microsoft Office PowerPoint</Application>
  <PresentationFormat>Widescreen</PresentationFormat>
  <Paragraphs>1215</Paragraphs>
  <Slides>117</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117</vt:i4>
      </vt:variant>
    </vt:vector>
  </HeadingPairs>
  <TitlesOfParts>
    <vt:vector size="126" baseType="lpstr">
      <vt:lpstr>Microsoft JhengHei</vt:lpstr>
      <vt:lpstr>Microsoft JhengHei Light</vt:lpstr>
      <vt:lpstr>Arial</vt:lpstr>
      <vt:lpstr>Arial Black</vt:lpstr>
      <vt:lpstr>Calibri</vt:lpstr>
      <vt:lpstr>Calibri Light</vt:lpstr>
      <vt:lpstr>Wingdings</vt:lpstr>
      <vt:lpstr>Office Theme</vt:lpstr>
      <vt:lpstr>1_Office Theme</vt:lpstr>
      <vt:lpstr>PowerPoint Presentation</vt:lpstr>
      <vt:lpstr>Structure of the presentation</vt:lpstr>
      <vt:lpstr>PowerPoint Presentation</vt:lpstr>
      <vt:lpstr>Stakeholders</vt:lpstr>
      <vt:lpstr>Expectations &gt; citizens/employers</vt:lpstr>
      <vt:lpstr>Expectations &gt; citizens/employers</vt:lpstr>
      <vt:lpstr>Customer centricity</vt:lpstr>
      <vt:lpstr>Expectations &gt; authorities</vt:lpstr>
      <vt:lpstr>PowerPoint Presentation</vt:lpstr>
      <vt:lpstr>model of the Crossroads Bank</vt:lpstr>
      <vt:lpstr>Crossroads Bank model / common principles</vt:lpstr>
      <vt:lpstr>Crossroads Bank model / common principles</vt:lpstr>
      <vt:lpstr>Crossroads Bank model / common principles</vt:lpstr>
      <vt:lpstr>Crossroads Bank model / common principles</vt:lpstr>
      <vt:lpstr>Crossroads Bank model / common principles</vt:lpstr>
      <vt:lpstr>Crossroads Bank model / service integrator</vt:lpstr>
      <vt:lpstr>Crossroads Bank model / service integrator</vt:lpstr>
      <vt:lpstr>model of the Crossroads Bank</vt:lpstr>
      <vt:lpstr>PowerPoint Presentation</vt:lpstr>
      <vt:lpstr>Crossroads Bank for Social Security</vt:lpstr>
      <vt:lpstr>Crossroads Bank for Social Security</vt:lpstr>
      <vt:lpstr>Crossroads Bank for Social Security / results</vt:lpstr>
      <vt:lpstr>Network with basic services</vt:lpstr>
      <vt:lpstr>Network with basic services</vt:lpstr>
      <vt:lpstr>PowerPoint Presentation</vt:lpstr>
      <vt:lpstr>Process simplification</vt:lpstr>
      <vt:lpstr>Process simplification</vt:lpstr>
      <vt:lpstr>Availability and treatment</vt:lpstr>
      <vt:lpstr>Reference directory</vt:lpstr>
      <vt:lpstr>Crossroads Bank for Social Security</vt:lpstr>
      <vt:lpstr>PowerPoint Presentation</vt:lpstr>
      <vt:lpstr>PowerPoint Presentation</vt:lpstr>
      <vt:lpstr>Challenges</vt:lpstr>
      <vt:lpstr>eGov3 - 8 pillars</vt:lpstr>
      <vt:lpstr>Challenges</vt:lpstr>
      <vt:lpstr>Challenges</vt:lpstr>
      <vt:lpstr>API Economy - CBSS &amp; Social Security API Gateway Platform</vt:lpstr>
      <vt:lpstr>Event-Driven Architecture (EDA)</vt:lpstr>
      <vt:lpstr>PowerPoint Presentation</vt:lpstr>
      <vt:lpstr>European framework </vt:lpstr>
      <vt:lpstr>Digital (Identity) Wallet</vt:lpstr>
      <vt:lpstr>Digital (Identity) Wallet - first use cases</vt:lpstr>
      <vt:lpstr>European Health Insurance Card (EHIC)</vt:lpstr>
      <vt:lpstr>European Health Insurance Card</vt:lpstr>
      <vt:lpstr>Single Digital Gateway (SDG)</vt:lpstr>
      <vt:lpstr>PowerPoint Presentation</vt:lpstr>
      <vt:lpstr>Electronic Exchange of Social Security Information (EESSI)</vt:lpstr>
      <vt:lpstr>Reference Implementation for a National Applications (RINA)</vt:lpstr>
      <vt:lpstr>Network &amp; Information Security (NIS2) </vt:lpstr>
      <vt:lpstr>PowerPoint Presentation</vt:lpstr>
      <vt:lpstr>Projects of the BCSS</vt:lpstr>
      <vt:lpstr>Matrix only once</vt:lpstr>
      <vt:lpstr>Priorities 2024</vt:lpstr>
      <vt:lpstr>A few projects in which the CBSS is participating</vt:lpstr>
      <vt:lpstr>Additional rights</vt:lpstr>
      <vt:lpstr>Additional rights</vt:lpstr>
      <vt:lpstr>Harmonised social status (HSS)</vt:lpstr>
      <vt:lpstr>HSS - social status / examples</vt:lpstr>
      <vt:lpstr>HSS - principles</vt:lpstr>
      <vt:lpstr>HSS - goals </vt:lpstr>
      <vt:lpstr>HSS - 3 approaches</vt:lpstr>
      <vt:lpstr>HSS - approach 1</vt:lpstr>
      <vt:lpstr>Buffer database - 11 authentic sources</vt:lpstr>
      <vt:lpstr>Buffer database - feeding / use </vt:lpstr>
      <vt:lpstr>Buffer database - advantages</vt:lpstr>
      <vt:lpstr>Buffer database - legal aspects</vt:lpstr>
      <vt:lpstr>PowerPoint Presentation</vt:lpstr>
      <vt:lpstr>Lego block philosophy</vt:lpstr>
      <vt:lpstr>Lego block philosophy</vt:lpstr>
      <vt:lpstr>Lego block philosophy</vt:lpstr>
      <vt:lpstr>HSS - approach 2</vt:lpstr>
      <vt:lpstr>HSS - approach 3</vt:lpstr>
      <vt:lpstr>MyBEnefits</vt:lpstr>
      <vt:lpstr>Secure login</vt:lpstr>
      <vt:lpstr>MyBEnefits - 3 functionalities</vt:lpstr>
      <vt:lpstr>PowerPoint Presentation</vt:lpstr>
      <vt:lpstr>PowerPoint Presentation</vt:lpstr>
      <vt:lpstr>PowerPoint Presentation</vt:lpstr>
      <vt:lpstr>PowerPoint Presentation</vt:lpstr>
      <vt:lpstr>eBox citizen</vt:lpstr>
      <vt:lpstr>eBox citizen</vt:lpstr>
      <vt:lpstr>Regionalisation</vt:lpstr>
      <vt:lpstr>Regionalisation</vt:lpstr>
      <vt:lpstr>PSWC </vt:lpstr>
      <vt:lpstr>Combating fraud</vt:lpstr>
      <vt:lpstr>Combating fraud</vt:lpstr>
      <vt:lpstr>isi+ card</vt:lpstr>
      <vt:lpstr>isi+ card today</vt:lpstr>
      <vt:lpstr>isi+ card through the wallet</vt:lpstr>
      <vt:lpstr>isi+ card through the wallet</vt:lpstr>
      <vt:lpstr>G-Cloud</vt:lpstr>
      <vt:lpstr>G-Cloud - Synergies</vt:lpstr>
      <vt:lpstr>G-Cloud - Synergies</vt:lpstr>
      <vt:lpstr>G-Cloud advantages</vt:lpstr>
      <vt:lpstr>Types of cloud implementations</vt:lpstr>
      <vt:lpstr>G-Cloud - Platform as a Service (PaaS)</vt:lpstr>
      <vt:lpstr>G-Cloud - PaaS - Types of collaboration</vt:lpstr>
      <vt:lpstr>G-Cloud - Platform as a Service </vt:lpstr>
      <vt:lpstr>G-Cloud - Paas - reference directory </vt:lpstr>
      <vt:lpstr>Status G-Cloud service portfolio (26/11/2021) </vt:lpstr>
      <vt:lpstr>Datawarehouse labor market</vt:lpstr>
      <vt:lpstr>Datawarehouse labor market</vt:lpstr>
      <vt:lpstr>Services for employers</vt:lpstr>
      <vt:lpstr>Dimona</vt:lpstr>
      <vt:lpstr>DmfA</vt:lpstr>
      <vt:lpstr>DSR</vt:lpstr>
      <vt:lpstr>Services for citizens </vt:lpstr>
      <vt:lpstr>Services for third parties - examples </vt:lpstr>
      <vt:lpstr>Services for third parties - examples</vt:lpstr>
      <vt:lpstr>Social security portal</vt:lpstr>
      <vt:lpstr>PowerPoint Presentation</vt:lpstr>
      <vt:lpstr>Achieved benefits </vt:lpstr>
      <vt:lpstr>Achieved benefits</vt:lpstr>
      <vt:lpstr>Critical success factors</vt:lpstr>
      <vt:lpstr>More information</vt:lpstr>
      <vt:lpstr>Abbreviations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Leroy (KSZ-BCSS)</dc:creator>
  <cp:lastModifiedBy>Isabelle Leroy (KSZ-BCSS)</cp:lastModifiedBy>
  <cp:revision>698</cp:revision>
  <dcterms:created xsi:type="dcterms:W3CDTF">2021-01-20T07:42:40Z</dcterms:created>
  <dcterms:modified xsi:type="dcterms:W3CDTF">2024-06-19T14:23:22Z</dcterms:modified>
</cp:coreProperties>
</file>