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347" r:id="rId2"/>
    <p:sldId id="348" r:id="rId3"/>
    <p:sldId id="349" r:id="rId4"/>
    <p:sldId id="350" r:id="rId5"/>
    <p:sldId id="351" r:id="rId6"/>
    <p:sldId id="352" r:id="rId7"/>
    <p:sldId id="418" r:id="rId8"/>
    <p:sldId id="277" r:id="rId9"/>
    <p:sldId id="354" r:id="rId10"/>
    <p:sldId id="355" r:id="rId11"/>
    <p:sldId id="417" r:id="rId12"/>
    <p:sldId id="356" r:id="rId13"/>
    <p:sldId id="357" r:id="rId14"/>
    <p:sldId id="358" r:id="rId15"/>
    <p:sldId id="359" r:id="rId16"/>
    <p:sldId id="422" r:id="rId17"/>
    <p:sldId id="423" r:id="rId18"/>
    <p:sldId id="360" r:id="rId19"/>
    <p:sldId id="361" r:id="rId20"/>
    <p:sldId id="362" r:id="rId21"/>
    <p:sldId id="364" r:id="rId22"/>
    <p:sldId id="365" r:id="rId23"/>
    <p:sldId id="366" r:id="rId24"/>
    <p:sldId id="412" r:id="rId25"/>
    <p:sldId id="413" r:id="rId26"/>
    <p:sldId id="414" r:id="rId27"/>
    <p:sldId id="370" r:id="rId28"/>
    <p:sldId id="371" r:id="rId29"/>
    <p:sldId id="415" r:id="rId30"/>
    <p:sldId id="373" r:id="rId31"/>
    <p:sldId id="374" r:id="rId32"/>
    <p:sldId id="405" r:id="rId33"/>
    <p:sldId id="407" r:id="rId34"/>
    <p:sldId id="377" r:id="rId35"/>
    <p:sldId id="378" r:id="rId36"/>
    <p:sldId id="408" r:id="rId37"/>
    <p:sldId id="380" r:id="rId38"/>
    <p:sldId id="381" r:id="rId39"/>
    <p:sldId id="382" r:id="rId40"/>
    <p:sldId id="383" r:id="rId41"/>
    <p:sldId id="384" r:id="rId42"/>
    <p:sldId id="385" r:id="rId43"/>
    <p:sldId id="386" r:id="rId44"/>
    <p:sldId id="387" r:id="rId45"/>
    <p:sldId id="388" r:id="rId46"/>
    <p:sldId id="389" r:id="rId47"/>
    <p:sldId id="390" r:id="rId48"/>
    <p:sldId id="391" r:id="rId49"/>
    <p:sldId id="392" r:id="rId50"/>
    <p:sldId id="409" r:id="rId51"/>
    <p:sldId id="394" r:id="rId52"/>
    <p:sldId id="395" r:id="rId53"/>
    <p:sldId id="396" r:id="rId54"/>
    <p:sldId id="397" r:id="rId55"/>
    <p:sldId id="398" r:id="rId56"/>
    <p:sldId id="399" r:id="rId57"/>
    <p:sldId id="424" r:id="rId58"/>
    <p:sldId id="425" r:id="rId59"/>
    <p:sldId id="426" r:id="rId60"/>
    <p:sldId id="400" r:id="rId61"/>
    <p:sldId id="420" r:id="rId62"/>
    <p:sldId id="259"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7BE"/>
    <a:srgbClr val="0082BE"/>
    <a:srgbClr val="0082B8"/>
    <a:srgbClr val="0082B4"/>
    <a:srgbClr val="0082AE"/>
    <a:srgbClr val="0078AE"/>
    <a:srgbClr val="0A78AE"/>
    <a:srgbClr val="007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4676" autoAdjust="0"/>
  </p:normalViewPr>
  <p:slideViewPr>
    <p:cSldViewPr>
      <p:cViewPr varScale="1">
        <p:scale>
          <a:sx n="80" d="100"/>
          <a:sy n="80" d="100"/>
        </p:scale>
        <p:origin x="1704" y="48"/>
      </p:cViewPr>
      <p:guideLst>
        <p:guide orient="horz" pos="2160"/>
        <p:guide pos="2880"/>
      </p:guideLst>
    </p:cSldViewPr>
  </p:slideViewPr>
  <p:notesTextViewPr>
    <p:cViewPr>
      <p:scale>
        <a:sx n="1" d="1"/>
        <a:sy n="1" d="1"/>
      </p:scale>
      <p:origin x="0" y="0"/>
    </p:cViewPr>
  </p:notesTextViewPr>
  <p:sorterViewPr>
    <p:cViewPr>
      <p:scale>
        <a:sx n="130" d="100"/>
        <a:sy n="130" d="100"/>
      </p:scale>
      <p:origin x="0" y="-462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A70A84-927A-4A59-BD59-2CC2C01E9C10}" type="doc">
      <dgm:prSet loTypeId="urn:microsoft.com/office/officeart/2005/8/layout/chevron1" loCatId="process" qsTypeId="urn:microsoft.com/office/officeart/2005/8/quickstyle/simple1" qsCatId="simple" csTypeId="urn:microsoft.com/office/officeart/2005/8/colors/accent1_1" csCatId="accent1" phldr="1"/>
      <dgm:spPr/>
    </dgm:pt>
    <dgm:pt modelId="{8B931FD1-712E-4AB6-ABB4-52F6F9206498}">
      <dgm:prSet phldrT="[Text]"/>
      <dgm:spPr/>
      <dgm:t>
        <a:bodyPr/>
        <a:lstStyle/>
        <a:p>
          <a:r>
            <a:rPr lang="fr-BE" dirty="0" err="1" smtClean="0"/>
            <a:t>install</a:t>
          </a:r>
          <a:r>
            <a:rPr lang="fr-BE" dirty="0" smtClean="0"/>
            <a:t> </a:t>
          </a:r>
          <a:r>
            <a:rPr lang="fr-BE" dirty="0" err="1" smtClean="0"/>
            <a:t>eID</a:t>
          </a:r>
          <a:r>
            <a:rPr lang="fr-BE" dirty="0" smtClean="0"/>
            <a:t> software</a:t>
          </a:r>
          <a:endParaRPr lang="en-US" dirty="0"/>
        </a:p>
      </dgm:t>
    </dgm:pt>
    <dgm:pt modelId="{74DA134A-7147-4CA3-B743-D369E0EC84FB}" type="parTrans" cxnId="{359670AF-C781-4CDB-9809-4780E3570F66}">
      <dgm:prSet/>
      <dgm:spPr/>
      <dgm:t>
        <a:bodyPr/>
        <a:lstStyle/>
        <a:p>
          <a:endParaRPr lang="en-US"/>
        </a:p>
      </dgm:t>
    </dgm:pt>
    <dgm:pt modelId="{EC5836E5-BC91-497D-88A3-CA4695DE04EB}" type="sibTrans" cxnId="{359670AF-C781-4CDB-9809-4780E3570F66}">
      <dgm:prSet/>
      <dgm:spPr/>
      <dgm:t>
        <a:bodyPr/>
        <a:lstStyle/>
        <a:p>
          <a:endParaRPr lang="en-US"/>
        </a:p>
      </dgm:t>
    </dgm:pt>
    <dgm:pt modelId="{B213BFE4-1DB4-4E6D-BB67-5896B7F06281}">
      <dgm:prSet phldrT="[Text]"/>
      <dgm:spPr/>
      <dgm:t>
        <a:bodyPr/>
        <a:lstStyle/>
        <a:p>
          <a:r>
            <a:rPr lang="fr-BE" dirty="0" smtClean="0"/>
            <a:t> </a:t>
          </a:r>
          <a:r>
            <a:rPr lang="fr-BE" dirty="0" err="1" smtClean="0"/>
            <a:t>connect</a:t>
          </a:r>
          <a:r>
            <a:rPr lang="fr-BE" dirty="0" smtClean="0"/>
            <a:t> the </a:t>
          </a:r>
          <a:r>
            <a:rPr lang="fr-BE" dirty="0" err="1" smtClean="0"/>
            <a:t>card</a:t>
          </a:r>
          <a:r>
            <a:rPr lang="fr-BE" dirty="0" smtClean="0"/>
            <a:t> </a:t>
          </a:r>
          <a:r>
            <a:rPr lang="fr-BE" dirty="0" err="1" smtClean="0"/>
            <a:t>reader</a:t>
          </a:r>
          <a:r>
            <a:rPr lang="fr-BE" dirty="0" smtClean="0"/>
            <a:t> </a:t>
          </a:r>
          <a:r>
            <a:rPr lang="fr-BE" dirty="0" err="1" smtClean="0"/>
            <a:t>with</a:t>
          </a:r>
          <a:r>
            <a:rPr lang="fr-BE" dirty="0" smtClean="0"/>
            <a:t> the computer</a:t>
          </a:r>
          <a:endParaRPr lang="en-US" dirty="0"/>
        </a:p>
      </dgm:t>
    </dgm:pt>
    <dgm:pt modelId="{B4F984C7-FCBC-4431-9500-22A058CF0607}" type="parTrans" cxnId="{B1DB18F1-19C9-4FC5-8C7B-459CECADB76A}">
      <dgm:prSet/>
      <dgm:spPr/>
      <dgm:t>
        <a:bodyPr/>
        <a:lstStyle/>
        <a:p>
          <a:endParaRPr lang="en-US"/>
        </a:p>
      </dgm:t>
    </dgm:pt>
    <dgm:pt modelId="{F9098EE8-0183-41FC-ACF3-A6EFDEA3E3A9}" type="sibTrans" cxnId="{B1DB18F1-19C9-4FC5-8C7B-459CECADB76A}">
      <dgm:prSet/>
      <dgm:spPr/>
      <dgm:t>
        <a:bodyPr/>
        <a:lstStyle/>
        <a:p>
          <a:endParaRPr lang="en-US"/>
        </a:p>
      </dgm:t>
    </dgm:pt>
    <dgm:pt modelId="{FCDFA610-43D4-48AB-BFF0-8CA903C8AEBE}">
      <dgm:prSet phldrT="[Text]"/>
      <dgm:spPr/>
      <dgm:t>
        <a:bodyPr/>
        <a:lstStyle/>
        <a:p>
          <a:r>
            <a:rPr lang="fr-BE" dirty="0" smtClean="0"/>
            <a:t> </a:t>
          </a:r>
          <a:r>
            <a:rPr lang="fr-BE" dirty="0" err="1" smtClean="0"/>
            <a:t>consult</a:t>
          </a:r>
          <a:r>
            <a:rPr lang="fr-BE" dirty="0" smtClean="0"/>
            <a:t> </a:t>
          </a:r>
          <a:r>
            <a:rPr lang="fr-BE" dirty="0" err="1" smtClean="0"/>
            <a:t>your</a:t>
          </a:r>
          <a:r>
            <a:rPr lang="fr-BE" dirty="0" smtClean="0"/>
            <a:t> data</a:t>
          </a:r>
          <a:endParaRPr lang="en-US" dirty="0"/>
        </a:p>
      </dgm:t>
    </dgm:pt>
    <dgm:pt modelId="{84F5DDA7-38EE-4E81-AD1B-BDE3E32B49BA}" type="parTrans" cxnId="{0F4EED3E-0E42-4D76-B2E7-382980FE2DA3}">
      <dgm:prSet/>
      <dgm:spPr/>
      <dgm:t>
        <a:bodyPr/>
        <a:lstStyle/>
        <a:p>
          <a:endParaRPr lang="en-US"/>
        </a:p>
      </dgm:t>
    </dgm:pt>
    <dgm:pt modelId="{607A9873-03DB-4968-9B77-046BBB9524AE}" type="sibTrans" cxnId="{0F4EED3E-0E42-4D76-B2E7-382980FE2DA3}">
      <dgm:prSet/>
      <dgm:spPr/>
      <dgm:t>
        <a:bodyPr/>
        <a:lstStyle/>
        <a:p>
          <a:endParaRPr lang="en-US"/>
        </a:p>
      </dgm:t>
    </dgm:pt>
    <dgm:pt modelId="{688BA934-4371-4ADB-A018-393C4FA1274C}" type="pres">
      <dgm:prSet presAssocID="{34A70A84-927A-4A59-BD59-2CC2C01E9C10}" presName="Name0" presStyleCnt="0">
        <dgm:presLayoutVars>
          <dgm:dir/>
          <dgm:animLvl val="lvl"/>
          <dgm:resizeHandles val="exact"/>
        </dgm:presLayoutVars>
      </dgm:prSet>
      <dgm:spPr/>
    </dgm:pt>
    <dgm:pt modelId="{0B4795B5-3ED3-4254-937A-31487267B307}" type="pres">
      <dgm:prSet presAssocID="{8B931FD1-712E-4AB6-ABB4-52F6F9206498}" presName="parTxOnly" presStyleLbl="node1" presStyleIdx="0" presStyleCnt="3" custScaleX="105567">
        <dgm:presLayoutVars>
          <dgm:chMax val="0"/>
          <dgm:chPref val="0"/>
          <dgm:bulletEnabled val="1"/>
        </dgm:presLayoutVars>
      </dgm:prSet>
      <dgm:spPr/>
      <dgm:t>
        <a:bodyPr/>
        <a:lstStyle/>
        <a:p>
          <a:endParaRPr lang="en-US"/>
        </a:p>
      </dgm:t>
    </dgm:pt>
    <dgm:pt modelId="{5FDC9072-05D6-40BC-8CF9-60C163B0A93C}" type="pres">
      <dgm:prSet presAssocID="{EC5836E5-BC91-497D-88A3-CA4695DE04EB}" presName="parTxOnlySpace" presStyleCnt="0"/>
      <dgm:spPr/>
    </dgm:pt>
    <dgm:pt modelId="{6C0C9E8C-4401-463F-BEA5-1ADDF1BA8B8D}" type="pres">
      <dgm:prSet presAssocID="{B213BFE4-1DB4-4E6D-BB67-5896B7F06281}" presName="parTxOnly" presStyleLbl="node1" presStyleIdx="1" presStyleCnt="3" custScaleX="108446">
        <dgm:presLayoutVars>
          <dgm:chMax val="0"/>
          <dgm:chPref val="0"/>
          <dgm:bulletEnabled val="1"/>
        </dgm:presLayoutVars>
      </dgm:prSet>
      <dgm:spPr/>
      <dgm:t>
        <a:bodyPr/>
        <a:lstStyle/>
        <a:p>
          <a:endParaRPr lang="en-US"/>
        </a:p>
      </dgm:t>
    </dgm:pt>
    <dgm:pt modelId="{D562D89D-105D-46CC-9792-5197B150BE16}" type="pres">
      <dgm:prSet presAssocID="{F9098EE8-0183-41FC-ACF3-A6EFDEA3E3A9}" presName="parTxOnlySpace" presStyleCnt="0"/>
      <dgm:spPr/>
    </dgm:pt>
    <dgm:pt modelId="{2DC60372-6B03-49A3-8EC1-7044B6536B89}" type="pres">
      <dgm:prSet presAssocID="{FCDFA610-43D4-48AB-BFF0-8CA903C8AEBE}" presName="parTxOnly" presStyleLbl="node1" presStyleIdx="2" presStyleCnt="3" custScaleX="108487">
        <dgm:presLayoutVars>
          <dgm:chMax val="0"/>
          <dgm:chPref val="0"/>
          <dgm:bulletEnabled val="1"/>
        </dgm:presLayoutVars>
      </dgm:prSet>
      <dgm:spPr/>
      <dgm:t>
        <a:bodyPr/>
        <a:lstStyle/>
        <a:p>
          <a:endParaRPr lang="en-US"/>
        </a:p>
      </dgm:t>
    </dgm:pt>
  </dgm:ptLst>
  <dgm:cxnLst>
    <dgm:cxn modelId="{B1DB18F1-19C9-4FC5-8C7B-459CECADB76A}" srcId="{34A70A84-927A-4A59-BD59-2CC2C01E9C10}" destId="{B213BFE4-1DB4-4E6D-BB67-5896B7F06281}" srcOrd="1" destOrd="0" parTransId="{B4F984C7-FCBC-4431-9500-22A058CF0607}" sibTransId="{F9098EE8-0183-41FC-ACF3-A6EFDEA3E3A9}"/>
    <dgm:cxn modelId="{5116CF3F-53F4-4FF7-BF16-25A64E7A7EA8}" type="presOf" srcId="{8B931FD1-712E-4AB6-ABB4-52F6F9206498}" destId="{0B4795B5-3ED3-4254-937A-31487267B307}" srcOrd="0" destOrd="0" presId="urn:microsoft.com/office/officeart/2005/8/layout/chevron1"/>
    <dgm:cxn modelId="{2A1AF1A2-0105-4066-94C5-E7EBA4464CF3}" type="presOf" srcId="{34A70A84-927A-4A59-BD59-2CC2C01E9C10}" destId="{688BA934-4371-4ADB-A018-393C4FA1274C}" srcOrd="0" destOrd="0" presId="urn:microsoft.com/office/officeart/2005/8/layout/chevron1"/>
    <dgm:cxn modelId="{359670AF-C781-4CDB-9809-4780E3570F66}" srcId="{34A70A84-927A-4A59-BD59-2CC2C01E9C10}" destId="{8B931FD1-712E-4AB6-ABB4-52F6F9206498}" srcOrd="0" destOrd="0" parTransId="{74DA134A-7147-4CA3-B743-D369E0EC84FB}" sibTransId="{EC5836E5-BC91-497D-88A3-CA4695DE04EB}"/>
    <dgm:cxn modelId="{A25F94F3-AAC4-41DE-96DF-CB8465CA6526}" type="presOf" srcId="{FCDFA610-43D4-48AB-BFF0-8CA903C8AEBE}" destId="{2DC60372-6B03-49A3-8EC1-7044B6536B89}" srcOrd="0" destOrd="0" presId="urn:microsoft.com/office/officeart/2005/8/layout/chevron1"/>
    <dgm:cxn modelId="{0F4EED3E-0E42-4D76-B2E7-382980FE2DA3}" srcId="{34A70A84-927A-4A59-BD59-2CC2C01E9C10}" destId="{FCDFA610-43D4-48AB-BFF0-8CA903C8AEBE}" srcOrd="2" destOrd="0" parTransId="{84F5DDA7-38EE-4E81-AD1B-BDE3E32B49BA}" sibTransId="{607A9873-03DB-4968-9B77-046BBB9524AE}"/>
    <dgm:cxn modelId="{49C0CA24-2ECF-4259-A702-5CD5C0E86FD2}" type="presOf" srcId="{B213BFE4-1DB4-4E6D-BB67-5896B7F06281}" destId="{6C0C9E8C-4401-463F-BEA5-1ADDF1BA8B8D}" srcOrd="0" destOrd="0" presId="urn:microsoft.com/office/officeart/2005/8/layout/chevron1"/>
    <dgm:cxn modelId="{307AD4E1-6EAB-4A5B-901C-9FCD0DF78B02}" type="presParOf" srcId="{688BA934-4371-4ADB-A018-393C4FA1274C}" destId="{0B4795B5-3ED3-4254-937A-31487267B307}" srcOrd="0" destOrd="0" presId="urn:microsoft.com/office/officeart/2005/8/layout/chevron1"/>
    <dgm:cxn modelId="{43A2E790-7867-4041-A583-5FDD622A7CB8}" type="presParOf" srcId="{688BA934-4371-4ADB-A018-393C4FA1274C}" destId="{5FDC9072-05D6-40BC-8CF9-60C163B0A93C}" srcOrd="1" destOrd="0" presId="urn:microsoft.com/office/officeart/2005/8/layout/chevron1"/>
    <dgm:cxn modelId="{F4061AFA-E1C5-4209-84EB-F2B7D7279E9B}" type="presParOf" srcId="{688BA934-4371-4ADB-A018-393C4FA1274C}" destId="{6C0C9E8C-4401-463F-BEA5-1ADDF1BA8B8D}" srcOrd="2" destOrd="0" presId="urn:microsoft.com/office/officeart/2005/8/layout/chevron1"/>
    <dgm:cxn modelId="{FFFF4F8C-4E1D-4FDD-8C84-50D6470B71F4}" type="presParOf" srcId="{688BA934-4371-4ADB-A018-393C4FA1274C}" destId="{D562D89D-105D-46CC-9792-5197B150BE16}" srcOrd="3" destOrd="0" presId="urn:microsoft.com/office/officeart/2005/8/layout/chevron1"/>
    <dgm:cxn modelId="{524C9869-2E98-445C-B4E0-99C90E570EFB}" type="presParOf" srcId="{688BA934-4371-4ADB-A018-393C4FA1274C}" destId="{2DC60372-6B03-49A3-8EC1-7044B6536B89}" srcOrd="4"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795B5-3ED3-4254-937A-31487267B307}">
      <dsp:nvSpPr>
        <dsp:cNvPr id="0" name=""/>
        <dsp:cNvSpPr/>
      </dsp:nvSpPr>
      <dsp:spPr>
        <a:xfrm>
          <a:off x="150" y="1196175"/>
          <a:ext cx="2864656" cy="1085436"/>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fr-BE" sz="2000" kern="1200" dirty="0" err="1" smtClean="0"/>
            <a:t>install</a:t>
          </a:r>
          <a:r>
            <a:rPr lang="fr-BE" sz="2000" kern="1200" dirty="0" smtClean="0"/>
            <a:t> </a:t>
          </a:r>
          <a:r>
            <a:rPr lang="fr-BE" sz="2000" kern="1200" dirty="0" err="1" smtClean="0"/>
            <a:t>eID</a:t>
          </a:r>
          <a:r>
            <a:rPr lang="fr-BE" sz="2000" kern="1200" dirty="0" smtClean="0"/>
            <a:t> software</a:t>
          </a:r>
          <a:endParaRPr lang="en-US" sz="2000" kern="1200" dirty="0"/>
        </a:p>
      </dsp:txBody>
      <dsp:txXfrm>
        <a:off x="542868" y="1196175"/>
        <a:ext cx="1779220" cy="1085436"/>
      </dsp:txXfrm>
    </dsp:sp>
    <dsp:sp modelId="{6C0C9E8C-4401-463F-BEA5-1ADDF1BA8B8D}">
      <dsp:nvSpPr>
        <dsp:cNvPr id="0" name=""/>
        <dsp:cNvSpPr/>
      </dsp:nvSpPr>
      <dsp:spPr>
        <a:xfrm>
          <a:off x="2593447" y="1196175"/>
          <a:ext cx="2942780" cy="1085436"/>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fr-BE" sz="2000" kern="1200" dirty="0" smtClean="0"/>
            <a:t> </a:t>
          </a:r>
          <a:r>
            <a:rPr lang="fr-BE" sz="2000" kern="1200" dirty="0" err="1" smtClean="0"/>
            <a:t>connect</a:t>
          </a:r>
          <a:r>
            <a:rPr lang="fr-BE" sz="2000" kern="1200" dirty="0" smtClean="0"/>
            <a:t> the </a:t>
          </a:r>
          <a:r>
            <a:rPr lang="fr-BE" sz="2000" kern="1200" dirty="0" err="1" smtClean="0"/>
            <a:t>card</a:t>
          </a:r>
          <a:r>
            <a:rPr lang="fr-BE" sz="2000" kern="1200" dirty="0" smtClean="0"/>
            <a:t> </a:t>
          </a:r>
          <a:r>
            <a:rPr lang="fr-BE" sz="2000" kern="1200" dirty="0" err="1" smtClean="0"/>
            <a:t>reader</a:t>
          </a:r>
          <a:r>
            <a:rPr lang="fr-BE" sz="2000" kern="1200" dirty="0" smtClean="0"/>
            <a:t> </a:t>
          </a:r>
          <a:r>
            <a:rPr lang="fr-BE" sz="2000" kern="1200" dirty="0" err="1" smtClean="0"/>
            <a:t>with</a:t>
          </a:r>
          <a:r>
            <a:rPr lang="fr-BE" sz="2000" kern="1200" dirty="0" smtClean="0"/>
            <a:t> the computer</a:t>
          </a:r>
          <a:endParaRPr lang="en-US" sz="2000" kern="1200" dirty="0"/>
        </a:p>
      </dsp:txBody>
      <dsp:txXfrm>
        <a:off x="3136165" y="1196175"/>
        <a:ext cx="1857344" cy="1085436"/>
      </dsp:txXfrm>
    </dsp:sp>
    <dsp:sp modelId="{2DC60372-6B03-49A3-8EC1-7044B6536B89}">
      <dsp:nvSpPr>
        <dsp:cNvPr id="0" name=""/>
        <dsp:cNvSpPr/>
      </dsp:nvSpPr>
      <dsp:spPr>
        <a:xfrm>
          <a:off x="5264868" y="1196175"/>
          <a:ext cx="2943892" cy="1085436"/>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fr-BE" sz="2000" kern="1200" dirty="0" smtClean="0"/>
            <a:t> </a:t>
          </a:r>
          <a:r>
            <a:rPr lang="fr-BE" sz="2000" kern="1200" dirty="0" err="1" smtClean="0"/>
            <a:t>consult</a:t>
          </a:r>
          <a:r>
            <a:rPr lang="fr-BE" sz="2000" kern="1200" dirty="0" smtClean="0"/>
            <a:t> </a:t>
          </a:r>
          <a:r>
            <a:rPr lang="fr-BE" sz="2000" kern="1200" dirty="0" err="1" smtClean="0"/>
            <a:t>your</a:t>
          </a:r>
          <a:r>
            <a:rPr lang="fr-BE" sz="2000" kern="1200" dirty="0" smtClean="0"/>
            <a:t> data</a:t>
          </a:r>
          <a:endParaRPr lang="en-US" sz="2000" kern="1200" dirty="0"/>
        </a:p>
      </dsp:txBody>
      <dsp:txXfrm>
        <a:off x="5807586" y="1196175"/>
        <a:ext cx="1858456" cy="108543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472D4DB-24C3-43B8-8E4A-324AA65BA7B2}" type="datetimeFigureOut">
              <a:rPr lang="en-US"/>
              <a:pPr>
                <a:defRPr/>
              </a:pPr>
              <a:t>7/8/2022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9A4C6B6-9186-44B6-AEB1-8528D7C6E6ED}" type="slidenum">
              <a:rPr lang="en-US"/>
              <a:pPr>
                <a:defRPr/>
              </a:pPr>
              <a:t>‹#›</a:t>
            </a:fld>
            <a:endParaRPr lang="en-US"/>
          </a:p>
        </p:txBody>
      </p:sp>
    </p:spTree>
    <p:extLst>
      <p:ext uri="{BB962C8B-B14F-4D97-AF65-F5344CB8AC3E}">
        <p14:creationId xmlns:p14="http://schemas.microsoft.com/office/powerpoint/2010/main" val="960839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164FA4-D929-4BC1-AA33-1704434187A6}"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11033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164FA4-D929-4BC1-AA33-1704434187A6}"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955590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164FA4-D929-4BC1-AA33-1704434187A6}"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795107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6792"/>
            <a:ext cx="7772400" cy="1470025"/>
          </a:xfrm>
        </p:spPr>
        <p:txBody>
          <a:bodyPr/>
          <a:lstStyle>
            <a:lvl1pPr>
              <a:defRPr sz="4000" b="0"/>
            </a:lvl1pPr>
          </a:lstStyle>
          <a:p>
            <a:r>
              <a:rPr lang="en-US" smtClean="0"/>
              <a:t>Click to edit Master title style</a:t>
            </a:r>
            <a:endParaRPr lang="en-GB"/>
          </a:p>
        </p:txBody>
      </p:sp>
      <p:sp>
        <p:nvSpPr>
          <p:cNvPr id="3" name="Subtitle 2"/>
          <p:cNvSpPr>
            <a:spLocks noGrp="1"/>
          </p:cNvSpPr>
          <p:nvPr>
            <p:ph type="subTitle" idx="1"/>
          </p:nvPr>
        </p:nvSpPr>
        <p:spPr>
          <a:xfrm>
            <a:off x="1371600" y="2996952"/>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a:xfrm>
            <a:off x="6911975" y="6453188"/>
            <a:ext cx="21336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r>
              <a:rPr lang="en-GB"/>
              <a:t>09/2015</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288" y="476250"/>
            <a:ext cx="309721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9461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052736"/>
            <a:ext cx="8229600" cy="5256584"/>
          </a:xfrm>
          <a:prstGeom prst="rect">
            <a:avLst/>
          </a:prstGeom>
        </p:spPr>
        <p:txBody>
          <a:bodyPr/>
          <a:lstStyle>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8" name="Slide Number Placeholder 5"/>
          <p:cNvSpPr>
            <a:spLocks noGrp="1"/>
          </p:cNvSpPr>
          <p:nvPr>
            <p:ph type="sldNum" sz="quarter" idx="4"/>
          </p:nvPr>
        </p:nvSpPr>
        <p:spPr>
          <a:xfrm>
            <a:off x="3518520" y="6453347"/>
            <a:ext cx="2133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
        <p:nvSpPr>
          <p:cNvPr id="5" name="Title Placeholder 1"/>
          <p:cNvSpPr>
            <a:spLocks noGrp="1"/>
          </p:cNvSpPr>
          <p:nvPr>
            <p:ph type="title"/>
          </p:nvPr>
        </p:nvSpPr>
        <p:spPr>
          <a:xfrm>
            <a:off x="143508" y="0"/>
            <a:ext cx="8856984"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Tree>
    <p:extLst>
      <p:ext uri="{BB962C8B-B14F-4D97-AF65-F5344CB8AC3E}">
        <p14:creationId xmlns:p14="http://schemas.microsoft.com/office/powerpoint/2010/main" val="2921467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8" name="Text Placeholder 2"/>
          <p:cNvSpPr>
            <a:spLocks noGrp="1"/>
          </p:cNvSpPr>
          <p:nvPr>
            <p:ph idx="1"/>
          </p:nvPr>
        </p:nvSpPr>
        <p:spPr>
          <a:xfrm>
            <a:off x="457200" y="1196752"/>
            <a:ext cx="8229600" cy="5112568"/>
          </a:xfrm>
          <a:prstGeom prst="rect">
            <a:avLst/>
          </a:prstGeom>
        </p:spPr>
        <p:txBody>
          <a:bodyPr rtlCol="0">
            <a:normAutofit/>
          </a:bodyPr>
          <a:lstStyle>
            <a:lvl1pPr>
              <a:defRPr sz="2400"/>
            </a:lvl1pPr>
            <a:lvl2pPr>
              <a:defRPr sz="2000"/>
            </a:lvl2pPr>
            <a:lvl3pPr>
              <a:defRPr sz="1600"/>
            </a:lvl3pPr>
            <a:lvl4pP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84AEDDD6-2727-439E-A96F-E9FD4CA77376}" type="slidenum">
              <a:rPr lang="en-GB"/>
              <a:pPr>
                <a:defRPr/>
              </a:pPr>
              <a:t>‹#›</a:t>
            </a:fld>
            <a:endParaRPr lang="en-GB" dirty="0"/>
          </a:p>
        </p:txBody>
      </p:sp>
      <p:sp>
        <p:nvSpPr>
          <p:cNvPr id="5"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155389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99D811F3-C16F-4DB2-A42F-0DEC8D6A8BE4}" type="slidenum">
              <a:rPr lang="en-GB"/>
              <a:pPr>
                <a:defRPr/>
              </a:pPr>
              <a:t>‹#›</a:t>
            </a:fld>
            <a:endParaRPr lang="en-GB"/>
          </a:p>
        </p:txBody>
      </p:sp>
      <p:sp>
        <p:nvSpPr>
          <p:cNvPr id="3"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114732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A5F37D79-5435-4A72-95CC-13718149D69C}" type="slidenum">
              <a:rPr lang="en-GB"/>
              <a:pPr>
                <a:defRPr/>
              </a:pPr>
              <a:t>‹#›</a:t>
            </a:fld>
            <a:endParaRPr lang="en-GB"/>
          </a:p>
        </p:txBody>
      </p:sp>
      <p:sp>
        <p:nvSpPr>
          <p:cNvPr id="6"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1164734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2" name="Tekstvak 4"/>
          <p:cNvSpPr txBox="1">
            <a:spLocks noChangeArrowheads="1"/>
          </p:cNvSpPr>
          <p:nvPr userDrawn="1"/>
        </p:nvSpPr>
        <p:spPr bwMode="auto">
          <a:xfrm>
            <a:off x="430213" y="1662113"/>
            <a:ext cx="8283575" cy="2308225"/>
          </a:xfrm>
          <a:prstGeom prst="rect">
            <a:avLst/>
          </a:prstGeom>
          <a:noFill/>
          <a:ln w="9525">
            <a:solidFill>
              <a:srgbClr val="019CE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p:txBody>
      </p:sp>
      <p:sp>
        <p:nvSpPr>
          <p:cNvPr id="3" name="Slide Number Placeholder 2"/>
          <p:cNvSpPr>
            <a:spLocks noGrp="1"/>
          </p:cNvSpPr>
          <p:nvPr>
            <p:ph type="sldNum" sz="quarter" idx="10"/>
          </p:nvPr>
        </p:nvSpPr>
        <p:spPr/>
        <p:txBody>
          <a:bodyPr/>
          <a:lstStyle>
            <a:lvl1pPr>
              <a:defRPr/>
            </a:lvl1pPr>
          </a:lstStyle>
          <a:p>
            <a:pPr>
              <a:defRPr/>
            </a:pPr>
            <a:fld id="{EF66DDCB-4F40-4F8C-A2FE-269D135B5A13}" type="slidenum">
              <a:rPr lang="en-GB"/>
              <a:pPr>
                <a:defRPr/>
              </a:pPr>
              <a:t>‹#›</a:t>
            </a:fld>
            <a:endParaRPr lang="en-GB" dirty="0"/>
          </a:p>
        </p:txBody>
      </p:sp>
    </p:spTree>
    <p:extLst>
      <p:ext uri="{BB962C8B-B14F-4D97-AF65-F5344CB8AC3E}">
        <p14:creationId xmlns:p14="http://schemas.microsoft.com/office/powerpoint/2010/main" val="2924508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4398963" y="1597025"/>
            <a:ext cx="4268787" cy="2800767"/>
            <a:chOff x="4407024" y="1916832"/>
            <a:chExt cx="4269432" cy="2801185"/>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r>
                <a:rPr lang="en-US" sz="1600" dirty="0" smtClean="0">
                  <a:solidFill>
                    <a:srgbClr val="0D0D0D"/>
                  </a:solidFill>
                </a:rPr>
                <a:t>frank.robben@ksz-bcss.fgov.be </a:t>
              </a:r>
            </a:p>
            <a:p>
              <a:pPr>
                <a:defRPr/>
              </a:pPr>
              <a:endParaRPr lang="en-US" sz="1600" dirty="0" smtClean="0">
                <a:solidFill>
                  <a:srgbClr val="0D0D0D"/>
                </a:solidFill>
                <a:sym typeface="Arial" charset="0"/>
              </a:endParaRPr>
            </a:p>
            <a:p>
              <a:pPr>
                <a:defRPr/>
              </a:pPr>
              <a:r>
                <a:rPr lang="fr-BE" sz="1600" dirty="0" smtClean="0">
                  <a:solidFill>
                    <a:srgbClr val="0D0D0D"/>
                  </a:solidFill>
                  <a:sym typeface="Arial" charset="0"/>
                </a:rPr>
                <a:t>@</a:t>
              </a:r>
              <a:r>
                <a:rPr lang="fr-BE" sz="1600" dirty="0" err="1" smtClean="0">
                  <a:solidFill>
                    <a:srgbClr val="0D0D0D"/>
                  </a:solidFill>
                  <a:sym typeface="Arial" charset="0"/>
                </a:rPr>
                <a:t>FrRobben</a:t>
              </a:r>
              <a:endParaRPr lang="fr-BE" sz="1600" dirty="0" smtClean="0">
                <a:solidFill>
                  <a:srgbClr val="0D0D0D"/>
                </a:solidFill>
                <a:sym typeface="Arial" charset="0"/>
              </a:endParaRPr>
            </a:p>
            <a:p>
              <a:pPr>
                <a:defRPr/>
              </a:pPr>
              <a:endParaRPr lang="en-US" sz="1600" dirty="0" smtClean="0">
                <a:solidFill>
                  <a:srgbClr val="0D0D0D"/>
                </a:solidFill>
                <a:sym typeface="Arial" charset="0"/>
              </a:endParaRPr>
            </a:p>
            <a:p>
              <a:pPr>
                <a:defRPr/>
              </a:pPr>
              <a:r>
                <a:rPr lang="en-US" sz="1600" dirty="0" smtClean="0">
                  <a:solidFill>
                    <a:srgbClr val="7F7F7F"/>
                  </a:solidFill>
                  <a:sym typeface="Arial" charset="0"/>
                </a:rPr>
                <a:t>https://www.ksz.fgov.be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https://www.socialsecurity.be</a:t>
              </a:r>
            </a:p>
            <a:p>
              <a:pPr>
                <a:defRPr/>
              </a:pPr>
              <a:r>
                <a:rPr lang="en-US" sz="1600" dirty="0" smtClean="0">
                  <a:solidFill>
                    <a:srgbClr val="7F7F7F"/>
                  </a:solidFill>
                  <a:sym typeface="Arial" charset="0"/>
                </a:rPr>
                <a:t>http://www.frankrobben.be</a:t>
              </a:r>
              <a:endParaRPr lang="en-GB" sz="1600" dirty="0" smtClean="0">
                <a:solidFill>
                  <a:srgbClr val="7F7F7F"/>
                </a:solidFill>
              </a:endParaRP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7226" y="908720"/>
            <a:ext cx="4176464"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97CCC5E9-F9D9-46F9-AA92-085E1A182B77}" type="slidenum">
              <a:rPr lang="en-GB"/>
              <a:pPr>
                <a:defRPr/>
              </a:pPr>
              <a:t>‹#›</a:t>
            </a:fld>
            <a:endParaRPr lang="en-GB"/>
          </a:p>
        </p:txBody>
      </p:sp>
    </p:spTree>
    <p:extLst>
      <p:ext uri="{BB962C8B-B14F-4D97-AF65-F5344CB8AC3E}">
        <p14:creationId xmlns:p14="http://schemas.microsoft.com/office/powerpoint/2010/main" val="14356969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0" y="6678613"/>
            <a:ext cx="9144000" cy="179387"/>
          </a:xfrm>
          <a:prstGeom prst="rect">
            <a:avLst/>
          </a:prstGeom>
          <a:solidFill>
            <a:srgbClr val="0080B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77250" y="6237288"/>
            <a:ext cx="401638"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7038975" y="6275388"/>
            <a:ext cx="2133600" cy="365125"/>
          </a:xfrm>
        </p:spPr>
        <p:txBody>
          <a:bodyPr/>
          <a:lstStyle>
            <a:lvl1pPr>
              <a:defRPr/>
            </a:lvl1pPr>
          </a:lstStyle>
          <a:p>
            <a:pPr>
              <a:defRPr/>
            </a:pPr>
            <a:fld id="{5CA4004C-27EF-4568-8B56-98A8DEBD67C2}" type="slidenum">
              <a:rPr lang="en-US"/>
              <a:pPr>
                <a:defRPr/>
              </a:pPr>
              <a:t>‹#›</a:t>
            </a:fld>
            <a:endParaRPr lang="en-US"/>
          </a:p>
        </p:txBody>
      </p:sp>
    </p:spTree>
    <p:extLst>
      <p:ext uri="{BB962C8B-B14F-4D97-AF65-F5344CB8AC3E}">
        <p14:creationId xmlns:p14="http://schemas.microsoft.com/office/powerpoint/2010/main" val="638353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052736"/>
            <a:ext cx="8229600" cy="5256584"/>
          </a:xfrm>
          <a:prstGeom prst="rect">
            <a:avLst/>
          </a:prstGeom>
        </p:spPr>
        <p:txBody>
          <a:bodyPr/>
          <a:lstStyle>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8" name="Slide Number Placeholder 5"/>
          <p:cNvSpPr>
            <a:spLocks noGrp="1"/>
          </p:cNvSpPr>
          <p:nvPr>
            <p:ph type="sldNum" sz="quarter" idx="4"/>
          </p:nvPr>
        </p:nvSpPr>
        <p:spPr>
          <a:xfrm>
            <a:off x="3518520" y="6453347"/>
            <a:ext cx="2133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
        <p:nvSpPr>
          <p:cNvPr id="5" name="Title Placeholder 1"/>
          <p:cNvSpPr>
            <a:spLocks noGrp="1"/>
          </p:cNvSpPr>
          <p:nvPr>
            <p:ph type="title"/>
          </p:nvPr>
        </p:nvSpPr>
        <p:spPr>
          <a:xfrm>
            <a:off x="143508" y="0"/>
            <a:ext cx="8856984"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Tree>
    <p:extLst>
      <p:ext uri="{BB962C8B-B14F-4D97-AF65-F5344CB8AC3E}">
        <p14:creationId xmlns:p14="http://schemas.microsoft.com/office/powerpoint/2010/main" val="14128425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052736"/>
            <a:ext cx="8229600" cy="5256584"/>
          </a:xfrm>
          <a:prstGeom prst="rect">
            <a:avLst/>
          </a:prstGeom>
        </p:spPr>
        <p:txBody>
          <a:bodyPr/>
          <a:lstStyle>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8" name="Slide Number Placeholder 5"/>
          <p:cNvSpPr>
            <a:spLocks noGrp="1"/>
          </p:cNvSpPr>
          <p:nvPr>
            <p:ph type="sldNum" sz="quarter" idx="4"/>
          </p:nvPr>
        </p:nvSpPr>
        <p:spPr>
          <a:xfrm>
            <a:off x="3518520" y="6453347"/>
            <a:ext cx="2133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
        <p:nvSpPr>
          <p:cNvPr id="5" name="Title Placeholder 1"/>
          <p:cNvSpPr>
            <a:spLocks noGrp="1"/>
          </p:cNvSpPr>
          <p:nvPr>
            <p:ph type="title"/>
          </p:nvPr>
        </p:nvSpPr>
        <p:spPr>
          <a:xfrm>
            <a:off x="143508" y="0"/>
            <a:ext cx="8856984"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Tree>
    <p:extLst>
      <p:ext uri="{BB962C8B-B14F-4D97-AF65-F5344CB8AC3E}">
        <p14:creationId xmlns:p14="http://schemas.microsoft.com/office/powerpoint/2010/main" val="10643442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28" name="Picture 6"/>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343900" y="6489700"/>
            <a:ext cx="36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7"/>
          <p:cNvSpPr txBox="1">
            <a:spLocks noChangeArrowheads="1"/>
          </p:cNvSpPr>
          <p:nvPr userDrawn="1"/>
        </p:nvSpPr>
        <p:spPr bwMode="auto">
          <a:xfrm>
            <a:off x="468313" y="6678613"/>
            <a:ext cx="7559675" cy="179387"/>
          </a:xfrm>
          <a:prstGeom prst="rect">
            <a:avLst/>
          </a:prstGeom>
          <a:solidFill>
            <a:srgbClr val="0080B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sp>
        <p:nvSpPr>
          <p:cNvPr id="6" name="Slide Number Placeholder 5"/>
          <p:cNvSpPr>
            <a:spLocks noGrp="1"/>
          </p:cNvSpPr>
          <p:nvPr>
            <p:ph type="sldNum" sz="quarter" idx="4"/>
          </p:nvPr>
        </p:nvSpPr>
        <p:spPr>
          <a:xfrm>
            <a:off x="8343900" y="6489700"/>
            <a:ext cx="750888"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21B2A7D7-3B07-4F16-B17F-21A2F67651B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wm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0.png"/><Relationship Id="rId7" Type="http://schemas.openxmlformats.org/officeDocument/2006/relationships/diagramLayout" Target="../diagrams/layout1.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22.png"/><Relationship Id="rId10" Type="http://schemas.microsoft.com/office/2007/relationships/diagramDrawing" Target="../diagrams/drawing1.xml"/><Relationship Id="rId4" Type="http://schemas.openxmlformats.org/officeDocument/2006/relationships/image" Target="../media/image21.png"/><Relationship Id="rId9" Type="http://schemas.openxmlformats.org/officeDocument/2006/relationships/diagramColors" Target="../diagrams/colors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image" Target="../media/image26.png"/><Relationship Id="rId12" Type="http://schemas.openxmlformats.org/officeDocument/2006/relationships/oleObject" Target="../embeddings/oleObject3.bin"/><Relationship Id="rId17" Type="http://schemas.openxmlformats.org/officeDocument/2006/relationships/image" Target="../media/image32.png"/><Relationship Id="rId2" Type="http://schemas.openxmlformats.org/officeDocument/2006/relationships/slideLayout" Target="../slideLayouts/slideLayout2.xml"/><Relationship Id="rId16" Type="http://schemas.openxmlformats.org/officeDocument/2006/relationships/image" Target="../media/image31.png"/><Relationship Id="rId1" Type="http://schemas.openxmlformats.org/officeDocument/2006/relationships/vmlDrawing" Target="../drawings/vmlDrawing1.vml"/><Relationship Id="rId6" Type="http://schemas.openxmlformats.org/officeDocument/2006/relationships/image" Target="../media/image2.png"/><Relationship Id="rId11" Type="http://schemas.openxmlformats.org/officeDocument/2006/relationships/image" Target="../media/image24.wmf"/><Relationship Id="rId5" Type="http://schemas.openxmlformats.org/officeDocument/2006/relationships/image" Target="../media/image25.png"/><Relationship Id="rId15" Type="http://schemas.openxmlformats.org/officeDocument/2006/relationships/image" Target="../media/image30.png"/><Relationship Id="rId10" Type="http://schemas.openxmlformats.org/officeDocument/2006/relationships/oleObject" Target="../embeddings/oleObject2.bin"/><Relationship Id="rId4" Type="http://schemas.openxmlformats.org/officeDocument/2006/relationships/image" Target="../media/image23.wmf"/><Relationship Id="rId9" Type="http://schemas.openxmlformats.org/officeDocument/2006/relationships/image" Target="../media/image28.png"/><Relationship Id="rId14"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coso.or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itil-itsm-world.co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 Id="rId9" Type="http://schemas.openxmlformats.org/officeDocument/2006/relationships/image" Target="../media/image47.png"/></Relationships>
</file>

<file path=ppt/slides/_rels/slide6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684213" y="2679055"/>
            <a:ext cx="7772400" cy="1470025"/>
          </a:xfrm>
        </p:spPr>
        <p:txBody>
          <a:bodyPr/>
          <a:lstStyle/>
          <a:p>
            <a:pPr eaLnBrk="1" hangingPunct="1"/>
            <a:r>
              <a:rPr lang="en-GB" altLang="en-US" sz="3200" dirty="0" err="1" smtClean="0"/>
              <a:t>eGovernment</a:t>
            </a:r>
            <a:r>
              <a:rPr lang="en-GB" altLang="en-US" sz="3200" dirty="0" smtClean="0"/>
              <a:t> in the Belgian social sector, </a:t>
            </a:r>
            <a:br>
              <a:rPr lang="en-GB" altLang="en-US" sz="3200" dirty="0" smtClean="0"/>
            </a:br>
            <a:r>
              <a:rPr lang="en-GB" altLang="en-US" sz="3200" dirty="0" smtClean="0"/>
              <a:t>co-ordinated by </a:t>
            </a:r>
            <a:br>
              <a:rPr lang="en-GB" altLang="en-US" sz="3200" dirty="0" smtClean="0"/>
            </a:br>
            <a:r>
              <a:rPr lang="en-GB" altLang="en-US" sz="3200" dirty="0" smtClean="0"/>
              <a:t>the Crossroads Bank for Social Security</a:t>
            </a:r>
            <a:endParaRPr lang="en-US" altLang="en-US" sz="3200" dirty="0" smtClean="0"/>
          </a:p>
        </p:txBody>
      </p:sp>
    </p:spTree>
    <p:extLst>
      <p:ext uri="{BB962C8B-B14F-4D97-AF65-F5344CB8AC3E}">
        <p14:creationId xmlns:p14="http://schemas.microsoft.com/office/powerpoint/2010/main" val="872004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dirty="0"/>
              <a:t>The solution – concrete results and impact</a:t>
            </a:r>
            <a:endParaRPr lang="en-US" dirty="0"/>
          </a:p>
        </p:txBody>
      </p:sp>
      <p:sp>
        <p:nvSpPr>
          <p:cNvPr id="21507" name="Content Placeholder 2"/>
          <p:cNvSpPr>
            <a:spLocks noGrp="1"/>
          </p:cNvSpPr>
          <p:nvPr>
            <p:ph idx="1"/>
          </p:nvPr>
        </p:nvSpPr>
        <p:spPr/>
        <p:txBody>
          <a:bodyPr/>
          <a:lstStyle/>
          <a:p>
            <a:pPr algn="just" eaLnBrk="1" hangingPunct="1"/>
            <a:r>
              <a:rPr lang="en-GB" altLang="en-US" sz="1800" dirty="0" smtClean="0"/>
              <a:t>220 electronic services for mutual information exchange amongst actors in the social sector, defined after process optimization</a:t>
            </a:r>
          </a:p>
          <a:p>
            <a:pPr lvl="1" algn="just" eaLnBrk="1" hangingPunct="1"/>
            <a:r>
              <a:rPr lang="en-GB" altLang="en-US" sz="1600" dirty="0" smtClean="0"/>
              <a:t>nearly all direct or indirect (via citizens or companies) paper-based information exchange between actors in the social sector has been abolished</a:t>
            </a:r>
          </a:p>
          <a:p>
            <a:pPr lvl="1" algn="just" eaLnBrk="1" hangingPunct="1"/>
            <a:r>
              <a:rPr lang="en-GB" altLang="en-US" sz="1600" dirty="0" smtClean="0"/>
              <a:t>in 2021, &gt; 1,5 billion electronic messages were exchanged amongst actors in the social sector, which saved as many paper exchanges</a:t>
            </a:r>
          </a:p>
          <a:p>
            <a:pPr algn="just" eaLnBrk="1" hangingPunct="1"/>
            <a:r>
              <a:rPr lang="en-GB" altLang="en-US" sz="1800" dirty="0" smtClean="0"/>
              <a:t>electronic services for citizens</a:t>
            </a:r>
          </a:p>
          <a:p>
            <a:pPr lvl="1" algn="just" eaLnBrk="1" hangingPunct="1"/>
            <a:r>
              <a:rPr lang="en-GB" altLang="en-US" sz="1600" dirty="0" smtClean="0"/>
              <a:t>maximal automatic granting of benefits based on electronic information exchange between actors in the social sector</a:t>
            </a:r>
          </a:p>
          <a:p>
            <a:pPr lvl="1" algn="just" eaLnBrk="1" hangingPunct="1"/>
            <a:r>
              <a:rPr lang="en-GB" altLang="en-US" sz="1600" dirty="0" smtClean="0"/>
              <a:t>24 electronic services via an integrated portal and/or mobile applications</a:t>
            </a:r>
          </a:p>
          <a:p>
            <a:pPr lvl="1" algn="just" eaLnBrk="1" hangingPunct="1"/>
            <a:r>
              <a:rPr lang="en-GB" altLang="en-US" sz="1600" dirty="0" smtClean="0"/>
              <a:t>about 30 new electronic services are foreseen</a:t>
            </a:r>
          </a:p>
          <a:p>
            <a:pPr eaLnBrk="1" hangingPunct="1"/>
            <a:endParaRPr lang="en-US" altLang="en-US" dirty="0" smtClean="0"/>
          </a:p>
        </p:txBody>
      </p:sp>
      <p:sp>
        <p:nvSpPr>
          <p:cNvPr id="4" name="Slide Number Placeholder 3"/>
          <p:cNvSpPr>
            <a:spLocks noGrp="1"/>
          </p:cNvSpPr>
          <p:nvPr>
            <p:ph type="sldNum" sz="quarter" idx="10"/>
          </p:nvPr>
        </p:nvSpPr>
        <p:spPr/>
        <p:txBody>
          <a:bodyPr/>
          <a:lstStyle/>
          <a:p>
            <a:pPr>
              <a:defRPr/>
            </a:pPr>
            <a:fld id="{0154944F-E094-40A2-847B-5DD706B30578}" type="slidenum">
              <a:rPr lang="en-US"/>
              <a:pPr>
                <a:defRPr/>
              </a:pPr>
              <a:t>10</a:t>
            </a:fld>
            <a:endParaRPr lang="en-US"/>
          </a:p>
        </p:txBody>
      </p:sp>
    </p:spTree>
    <p:extLst>
      <p:ext uri="{BB962C8B-B14F-4D97-AF65-F5344CB8AC3E}">
        <p14:creationId xmlns:p14="http://schemas.microsoft.com/office/powerpoint/2010/main" val="863198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solution – concrete results and impact</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11</a:t>
            </a:fld>
            <a:endParaRPr lang="en-GB" dirty="0"/>
          </a:p>
        </p:txBody>
      </p:sp>
      <p:sp>
        <p:nvSpPr>
          <p:cNvPr id="10" name="Rectangle 9"/>
          <p:cNvSpPr/>
          <p:nvPr/>
        </p:nvSpPr>
        <p:spPr>
          <a:xfrm>
            <a:off x="1402189" y="1516722"/>
            <a:ext cx="6408712" cy="400110"/>
          </a:xfrm>
          <a:prstGeom prst="rect">
            <a:avLst/>
          </a:prstGeom>
        </p:spPr>
        <p:txBody>
          <a:bodyPr wrap="square">
            <a:spAutoFit/>
          </a:bodyPr>
          <a:lstStyle/>
          <a:p>
            <a:pPr algn="ctr"/>
            <a:r>
              <a:rPr lang="fr-BE" sz="2000" dirty="0" smtClean="0">
                <a:solidFill>
                  <a:srgbClr val="0082B8"/>
                </a:solidFill>
              </a:rPr>
              <a:t>1.503.023.894</a:t>
            </a:r>
            <a:r>
              <a:rPr lang="fr-BE" sz="2000" dirty="0" smtClean="0"/>
              <a:t> </a:t>
            </a:r>
            <a:r>
              <a:rPr lang="en-GB" altLang="en-US" sz="2000" dirty="0"/>
              <a:t>electronic messages were exchanged in </a:t>
            </a:r>
            <a:r>
              <a:rPr lang="en-GB" altLang="en-US" sz="2000" dirty="0" smtClean="0"/>
              <a:t>2021</a:t>
            </a:r>
            <a:endParaRPr lang="en-US" sz="2000" dirty="0"/>
          </a:p>
        </p:txBody>
      </p:sp>
      <p:pic>
        <p:nvPicPr>
          <p:cNvPr id="7" name="Picture 6"/>
          <p:cNvPicPr/>
          <p:nvPr/>
        </p:nvPicPr>
        <p:blipFill>
          <a:blip r:embed="rId2"/>
          <a:stretch>
            <a:fillRect/>
          </a:stretch>
        </p:blipFill>
        <p:spPr>
          <a:xfrm>
            <a:off x="621933" y="2132856"/>
            <a:ext cx="7262435" cy="4117370"/>
          </a:xfrm>
          <a:prstGeom prst="rect">
            <a:avLst/>
          </a:prstGeom>
        </p:spPr>
      </p:pic>
    </p:spTree>
    <p:extLst>
      <p:ext uri="{BB962C8B-B14F-4D97-AF65-F5344CB8AC3E}">
        <p14:creationId xmlns:p14="http://schemas.microsoft.com/office/powerpoint/2010/main" val="223915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a:t>The solution – concrete results and impact</a:t>
            </a:r>
            <a:endParaRPr lang="en-US"/>
          </a:p>
        </p:txBody>
      </p:sp>
      <p:sp>
        <p:nvSpPr>
          <p:cNvPr id="22531" name="Content Placeholder 2"/>
          <p:cNvSpPr>
            <a:spLocks noGrp="1"/>
          </p:cNvSpPr>
          <p:nvPr>
            <p:ph idx="1"/>
          </p:nvPr>
        </p:nvSpPr>
        <p:spPr/>
        <p:txBody>
          <a:bodyPr/>
          <a:lstStyle/>
          <a:p>
            <a:pPr algn="just" eaLnBrk="1" hangingPunct="1"/>
            <a:r>
              <a:rPr lang="en-GB" altLang="en-US" sz="1800" dirty="0" smtClean="0"/>
              <a:t>more than 50 electronic services for employers, either based on the electronic exchange of structured messages or via an integrated portal site</a:t>
            </a:r>
          </a:p>
          <a:p>
            <a:pPr lvl="1" algn="just" eaLnBrk="1" hangingPunct="1"/>
            <a:r>
              <a:rPr lang="en-GB" altLang="en-US" sz="1600" dirty="0" smtClean="0"/>
              <a:t>50 social security declaration forms for employers have been abolished</a:t>
            </a:r>
          </a:p>
          <a:p>
            <a:pPr lvl="1" algn="just" eaLnBrk="1" hangingPunct="1"/>
            <a:r>
              <a:rPr lang="en-GB" altLang="en-US" sz="1600" dirty="0" smtClean="0"/>
              <a:t>in the remaining 30 (electronic) declaration forms the number of headings has on average been reduced to a third of the previous number</a:t>
            </a:r>
          </a:p>
          <a:p>
            <a:pPr lvl="1" algn="just" eaLnBrk="1" hangingPunct="1"/>
            <a:r>
              <a:rPr lang="en-GB" altLang="en-US" sz="1600" dirty="0" smtClean="0"/>
              <a:t>declarations are limited to 3 events</a:t>
            </a:r>
          </a:p>
          <a:p>
            <a:pPr lvl="2" algn="just" eaLnBrk="1" hangingPunct="1"/>
            <a:r>
              <a:rPr lang="en-GB" altLang="en-US" sz="1600" dirty="0" smtClean="0"/>
              <a:t>immediate declaration of recruitment and discharge (only electronically)</a:t>
            </a:r>
          </a:p>
          <a:p>
            <a:pPr lvl="2" algn="just" eaLnBrk="1" hangingPunct="1"/>
            <a:r>
              <a:rPr lang="en-GB" altLang="en-US" sz="1600" dirty="0" smtClean="0"/>
              <a:t>quarterly declaration of salary and working time (only electronically)</a:t>
            </a:r>
          </a:p>
          <a:p>
            <a:pPr lvl="2" algn="just" eaLnBrk="1" hangingPunct="1"/>
            <a:r>
              <a:rPr lang="en-GB" altLang="en-US" sz="1600" dirty="0" smtClean="0"/>
              <a:t>occurrence of a social risk (electronically or on paper)</a:t>
            </a:r>
          </a:p>
          <a:p>
            <a:pPr lvl="1" algn="just" eaLnBrk="1" hangingPunct="1"/>
            <a:r>
              <a:rPr lang="en-GB" altLang="en-US" sz="1600" dirty="0" smtClean="0"/>
              <a:t>in 2021, more than 35 million electronic declarations were made by all 220,000 employers, 98 % of which from application to application</a:t>
            </a:r>
            <a:endParaRPr lang="en-US" altLang="en-US" sz="1600" dirty="0" smtClean="0"/>
          </a:p>
        </p:txBody>
      </p:sp>
      <p:sp>
        <p:nvSpPr>
          <p:cNvPr id="4" name="Slide Number Placeholder 3"/>
          <p:cNvSpPr>
            <a:spLocks noGrp="1"/>
          </p:cNvSpPr>
          <p:nvPr>
            <p:ph type="sldNum" sz="quarter" idx="10"/>
          </p:nvPr>
        </p:nvSpPr>
        <p:spPr/>
        <p:txBody>
          <a:bodyPr/>
          <a:lstStyle/>
          <a:p>
            <a:pPr>
              <a:defRPr/>
            </a:pPr>
            <a:fld id="{2C6EC7C9-EBE4-4F98-8416-0C85F7974F47}" type="slidenum">
              <a:rPr lang="en-US"/>
              <a:pPr>
                <a:defRPr/>
              </a:pPr>
              <a:t>12</a:t>
            </a:fld>
            <a:endParaRPr lang="en-US"/>
          </a:p>
        </p:txBody>
      </p:sp>
    </p:spTree>
    <p:extLst>
      <p:ext uri="{BB962C8B-B14F-4D97-AF65-F5344CB8AC3E}">
        <p14:creationId xmlns:p14="http://schemas.microsoft.com/office/powerpoint/2010/main" val="3323865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a:t>The solution – concrete results and impact</a:t>
            </a:r>
            <a:endParaRPr lang="en-US"/>
          </a:p>
        </p:txBody>
      </p:sp>
      <p:sp>
        <p:nvSpPr>
          <p:cNvPr id="23555" name="Content Placeholder 2"/>
          <p:cNvSpPr>
            <a:spLocks noGrp="1"/>
          </p:cNvSpPr>
          <p:nvPr>
            <p:ph idx="1"/>
          </p:nvPr>
        </p:nvSpPr>
        <p:spPr/>
        <p:txBody>
          <a:bodyPr/>
          <a:lstStyle/>
          <a:p>
            <a:pPr algn="just" eaLnBrk="1" hangingPunct="1"/>
            <a:r>
              <a:rPr lang="en-GB" altLang="en-US" sz="1800" dirty="0" smtClean="0"/>
              <a:t>an integrated portal site and mobile applications containing</a:t>
            </a:r>
          </a:p>
          <a:p>
            <a:pPr lvl="1" algn="just" eaLnBrk="1" hangingPunct="1"/>
            <a:r>
              <a:rPr lang="en-GB" altLang="en-US" sz="1600" dirty="0" smtClean="0"/>
              <a:t>electronic transactions for citizens, employers and professionals</a:t>
            </a:r>
          </a:p>
          <a:p>
            <a:pPr lvl="1" algn="just" eaLnBrk="1" hangingPunct="1"/>
            <a:r>
              <a:rPr lang="en-GB" altLang="en-US" sz="1600" dirty="0" smtClean="0"/>
              <a:t>simulation environments</a:t>
            </a:r>
          </a:p>
          <a:p>
            <a:pPr lvl="1" algn="just" eaLnBrk="1" hangingPunct="1"/>
            <a:r>
              <a:rPr lang="en-GB" altLang="en-US" sz="1600" dirty="0" smtClean="0"/>
              <a:t>information about the entire social security system</a:t>
            </a:r>
          </a:p>
          <a:p>
            <a:pPr lvl="1" algn="just" eaLnBrk="1" hangingPunct="1"/>
            <a:r>
              <a:rPr lang="en-GB" altLang="en-US" sz="1600" dirty="0" smtClean="0"/>
              <a:t>harmonized instructions and information model relating to all electronic transactions</a:t>
            </a:r>
          </a:p>
          <a:p>
            <a:pPr lvl="1" algn="just" eaLnBrk="1" hangingPunct="1"/>
            <a:r>
              <a:rPr lang="en-GB" altLang="en-US" sz="1600" dirty="0" smtClean="0"/>
              <a:t>a personal page for each citizen, each company and each professional</a:t>
            </a:r>
          </a:p>
          <a:p>
            <a:pPr algn="just" eaLnBrk="1" hangingPunct="1"/>
            <a:r>
              <a:rPr lang="en-GB" altLang="en-US" sz="1800" dirty="0" smtClean="0"/>
              <a:t>an integrated multimodal contact centre supported by a customer relationship management tool</a:t>
            </a:r>
          </a:p>
          <a:p>
            <a:pPr algn="just" eaLnBrk="1" hangingPunct="1"/>
            <a:r>
              <a:rPr lang="en-GB" altLang="en-US" sz="1800" dirty="0" smtClean="0"/>
              <a:t>a data warehouse containing statistical information with regard to the labour market and all branches of social security</a:t>
            </a:r>
            <a:endParaRPr lang="en-US" altLang="en-US" sz="1800" dirty="0" smtClean="0"/>
          </a:p>
        </p:txBody>
      </p:sp>
      <p:sp>
        <p:nvSpPr>
          <p:cNvPr id="4" name="Slide Number Placeholder 3"/>
          <p:cNvSpPr>
            <a:spLocks noGrp="1"/>
          </p:cNvSpPr>
          <p:nvPr>
            <p:ph type="sldNum" sz="quarter" idx="10"/>
          </p:nvPr>
        </p:nvSpPr>
        <p:spPr/>
        <p:txBody>
          <a:bodyPr/>
          <a:lstStyle/>
          <a:p>
            <a:pPr>
              <a:defRPr/>
            </a:pPr>
            <a:fld id="{DCFD0926-C117-450A-B855-55A3774E69BB}" type="slidenum">
              <a:rPr lang="en-US"/>
              <a:pPr>
                <a:defRPr/>
              </a:pPr>
              <a:t>13</a:t>
            </a:fld>
            <a:endParaRPr lang="en-US"/>
          </a:p>
        </p:txBody>
      </p:sp>
    </p:spTree>
    <p:extLst>
      <p:ext uri="{BB962C8B-B14F-4D97-AF65-F5344CB8AC3E}">
        <p14:creationId xmlns:p14="http://schemas.microsoft.com/office/powerpoint/2010/main" val="56892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GB" altLang="en-US" dirty="0" smtClean="0"/>
              <a:t>Useful legislative changes</a:t>
            </a:r>
            <a:endParaRPr lang="en-US" altLang="en-US" dirty="0" smtClean="0"/>
          </a:p>
        </p:txBody>
      </p:sp>
      <p:sp>
        <p:nvSpPr>
          <p:cNvPr id="3" name="Content Placeholder 2"/>
          <p:cNvSpPr>
            <a:spLocks noGrp="1"/>
          </p:cNvSpPr>
          <p:nvPr>
            <p:ph idx="1"/>
          </p:nvPr>
        </p:nvSpPr>
        <p:spPr/>
        <p:txBody>
          <a:bodyPr rtlCol="0">
            <a:normAutofit/>
          </a:bodyPr>
          <a:lstStyle/>
          <a:p>
            <a:pPr algn="just" eaLnBrk="1" fontAlgn="auto" hangingPunct="1">
              <a:spcAft>
                <a:spcPts val="0"/>
              </a:spcAft>
              <a:defRPr/>
            </a:pPr>
            <a:r>
              <a:rPr lang="en-GB" sz="1800"/>
              <a:t>legal translation of</a:t>
            </a:r>
          </a:p>
          <a:p>
            <a:pPr lvl="1" algn="just" eaLnBrk="1" fontAlgn="auto" hangingPunct="1">
              <a:spcAft>
                <a:spcPts val="0"/>
              </a:spcAft>
              <a:defRPr/>
            </a:pPr>
            <a:r>
              <a:rPr lang="en-GB" sz="1600"/>
              <a:t>the common vision on information management</a:t>
            </a:r>
          </a:p>
          <a:p>
            <a:pPr lvl="1" algn="just" eaLnBrk="1" fontAlgn="auto" hangingPunct="1">
              <a:spcAft>
                <a:spcPts val="0"/>
              </a:spcAft>
              <a:defRPr/>
            </a:pPr>
            <a:r>
              <a:rPr lang="en-GB" sz="1600"/>
              <a:t>the common vision on information security and privacy protection</a:t>
            </a:r>
          </a:p>
          <a:p>
            <a:pPr lvl="1" algn="just" eaLnBrk="1" fontAlgn="auto" hangingPunct="1">
              <a:spcAft>
                <a:spcPts val="0"/>
              </a:spcAft>
              <a:defRPr/>
            </a:pPr>
            <a:r>
              <a:rPr lang="en-GB" sz="1600"/>
              <a:t>the obligation to use unique identification keys</a:t>
            </a:r>
          </a:p>
          <a:p>
            <a:pPr algn="just" eaLnBrk="1" fontAlgn="auto" hangingPunct="1">
              <a:spcAft>
                <a:spcPts val="0"/>
              </a:spcAft>
              <a:defRPr/>
            </a:pPr>
            <a:r>
              <a:rPr lang="en-GB" sz="1800"/>
              <a:t>creation of a public institution (CBSS) that acts as a driving force</a:t>
            </a:r>
          </a:p>
          <a:p>
            <a:pPr lvl="1" algn="just" eaLnBrk="1" fontAlgn="auto" hangingPunct="1">
              <a:spcAft>
                <a:spcPts val="0"/>
              </a:spcAft>
              <a:defRPr/>
            </a:pPr>
            <a:r>
              <a:rPr lang="en-GB" sz="1600"/>
              <a:t>mission and tasks</a:t>
            </a:r>
          </a:p>
          <a:p>
            <a:pPr lvl="1" algn="just" eaLnBrk="1" fontAlgn="auto" hangingPunct="1">
              <a:spcAft>
                <a:spcPts val="0"/>
              </a:spcAft>
              <a:defRPr/>
            </a:pPr>
            <a:r>
              <a:rPr lang="en-GB" sz="1600"/>
              <a:t>governance</a:t>
            </a:r>
          </a:p>
          <a:p>
            <a:pPr lvl="1" algn="just" eaLnBrk="1" fontAlgn="auto" hangingPunct="1">
              <a:spcAft>
                <a:spcPts val="0"/>
              </a:spcAft>
              <a:defRPr/>
            </a:pPr>
            <a:r>
              <a:rPr lang="en-GB" sz="1600"/>
              <a:t>financing principles</a:t>
            </a:r>
          </a:p>
          <a:p>
            <a:pPr algn="just" eaLnBrk="1" fontAlgn="auto" hangingPunct="1">
              <a:spcAft>
                <a:spcPts val="0"/>
              </a:spcAft>
              <a:defRPr/>
            </a:pPr>
            <a:r>
              <a:rPr lang="en-GB" sz="1800"/>
              <a:t>creation of a control committee on information security and privacy protection</a:t>
            </a:r>
          </a:p>
          <a:p>
            <a:pPr algn="just" eaLnBrk="1" fontAlgn="auto" hangingPunct="1">
              <a:spcAft>
                <a:spcPts val="0"/>
              </a:spcAft>
              <a:defRPr/>
            </a:pPr>
            <a:r>
              <a:rPr lang="en-GB" sz="1800"/>
              <a:t>probative value of electronic information storage and exchange</a:t>
            </a:r>
          </a:p>
          <a:p>
            <a:pPr algn="just" eaLnBrk="1" fontAlgn="auto" hangingPunct="1">
              <a:spcAft>
                <a:spcPts val="0"/>
              </a:spcAft>
              <a:defRPr/>
            </a:pPr>
            <a:r>
              <a:rPr lang="en-GB" sz="1800"/>
              <a:t>punishment of abuse of the system</a:t>
            </a:r>
          </a:p>
          <a:p>
            <a:pPr algn="just" eaLnBrk="1" fontAlgn="auto" hangingPunct="1">
              <a:spcAft>
                <a:spcPts val="0"/>
              </a:spcAft>
              <a:defRPr/>
            </a:pPr>
            <a:r>
              <a:rPr lang="en-GB" sz="1800"/>
              <a:t>gradually, coordination or harmonisation of basic legal concepts</a:t>
            </a:r>
          </a:p>
          <a:p>
            <a:pPr algn="just" eaLnBrk="1" fontAlgn="auto" hangingPunct="1">
              <a:spcAft>
                <a:spcPts val="0"/>
              </a:spcAft>
              <a:defRPr/>
            </a:pPr>
            <a:r>
              <a:rPr lang="en-GB" sz="1800"/>
              <a:t>gradually, adaptation of business processes set out in the law</a:t>
            </a:r>
          </a:p>
          <a:p>
            <a:pPr marL="0" indent="0" eaLnBrk="1" fontAlgn="auto" hangingPunct="1">
              <a:spcAft>
                <a:spcPts val="0"/>
              </a:spcAft>
              <a:buFont typeface="Arial" pitchFamily="34" charset="0"/>
              <a:buNone/>
              <a:defRPr/>
            </a:pPr>
            <a:endParaRPr lang="en-US"/>
          </a:p>
        </p:txBody>
      </p:sp>
      <p:sp>
        <p:nvSpPr>
          <p:cNvPr id="4" name="Slide Number Placeholder 3"/>
          <p:cNvSpPr>
            <a:spLocks noGrp="1"/>
          </p:cNvSpPr>
          <p:nvPr>
            <p:ph type="sldNum" sz="quarter" idx="10"/>
          </p:nvPr>
        </p:nvSpPr>
        <p:spPr/>
        <p:txBody>
          <a:bodyPr/>
          <a:lstStyle/>
          <a:p>
            <a:pPr>
              <a:defRPr/>
            </a:pPr>
            <a:fld id="{CB31F417-202C-483B-BBBE-04A0D489A372}" type="slidenum">
              <a:rPr lang="en-US"/>
              <a:pPr>
                <a:defRPr/>
              </a:pPr>
              <a:t>14</a:t>
            </a:fld>
            <a:endParaRPr lang="en-US"/>
          </a:p>
        </p:txBody>
      </p:sp>
    </p:spTree>
    <p:extLst>
      <p:ext uri="{BB962C8B-B14F-4D97-AF65-F5344CB8AC3E}">
        <p14:creationId xmlns:p14="http://schemas.microsoft.com/office/powerpoint/2010/main" val="1825870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GB" dirty="0"/>
              <a:t>Implementation order used </a:t>
            </a:r>
            <a:r>
              <a:rPr lang="en-GB" dirty="0" smtClean="0"/>
              <a:t>in </a:t>
            </a:r>
            <a:r>
              <a:rPr lang="en-GB" dirty="0"/>
              <a:t>Belgium</a:t>
            </a:r>
            <a:endParaRPr lang="en-US" dirty="0"/>
          </a:p>
        </p:txBody>
      </p:sp>
      <p:sp>
        <p:nvSpPr>
          <p:cNvPr id="3" name="Content Placeholder 2"/>
          <p:cNvSpPr>
            <a:spLocks noGrp="1"/>
          </p:cNvSpPr>
          <p:nvPr>
            <p:ph idx="1"/>
          </p:nvPr>
        </p:nvSpPr>
        <p:spPr/>
        <p:txBody>
          <a:bodyPr rtlCol="0">
            <a:normAutofit/>
          </a:bodyPr>
          <a:lstStyle/>
          <a:p>
            <a:pPr algn="just" eaLnBrk="1" fontAlgn="auto" hangingPunct="1">
              <a:lnSpc>
                <a:spcPct val="90000"/>
              </a:lnSpc>
              <a:spcAft>
                <a:spcPts val="0"/>
              </a:spcAft>
              <a:defRPr/>
            </a:pPr>
            <a:r>
              <a:rPr lang="en-GB" sz="1800" dirty="0"/>
              <a:t>common vision on information management and information security</a:t>
            </a:r>
          </a:p>
          <a:p>
            <a:pPr algn="just" eaLnBrk="1" fontAlgn="auto" hangingPunct="1">
              <a:lnSpc>
                <a:spcPct val="90000"/>
              </a:lnSpc>
              <a:spcAft>
                <a:spcPts val="0"/>
              </a:spcAft>
              <a:defRPr/>
            </a:pPr>
            <a:r>
              <a:rPr lang="en-GB" sz="1800" dirty="0"/>
              <a:t>demonstration of feasibility</a:t>
            </a:r>
          </a:p>
          <a:p>
            <a:pPr algn="just" eaLnBrk="1" fontAlgn="auto" hangingPunct="1">
              <a:lnSpc>
                <a:spcPct val="90000"/>
              </a:lnSpc>
              <a:spcAft>
                <a:spcPts val="0"/>
              </a:spcAft>
              <a:defRPr/>
            </a:pPr>
            <a:r>
              <a:rPr lang="en-GB" sz="1800" dirty="0"/>
              <a:t>political and public support, support of the social partners, support of the social security institutions</a:t>
            </a:r>
          </a:p>
          <a:p>
            <a:pPr algn="just" eaLnBrk="1" fontAlgn="auto" hangingPunct="1">
              <a:lnSpc>
                <a:spcPct val="90000"/>
              </a:lnSpc>
              <a:spcAft>
                <a:spcPts val="0"/>
              </a:spcAft>
              <a:defRPr/>
            </a:pPr>
            <a:r>
              <a:rPr lang="en-GB" sz="1800" dirty="0"/>
              <a:t>basic legislation</a:t>
            </a:r>
          </a:p>
          <a:p>
            <a:pPr lvl="1" algn="just" eaLnBrk="1" fontAlgn="auto" hangingPunct="1">
              <a:lnSpc>
                <a:spcPct val="90000"/>
              </a:lnSpc>
              <a:spcAft>
                <a:spcPts val="0"/>
              </a:spcAft>
              <a:defRPr/>
            </a:pPr>
            <a:r>
              <a:rPr lang="en-GB" sz="1600" dirty="0"/>
              <a:t>creating an institution as a driving force and a control committee</a:t>
            </a:r>
          </a:p>
          <a:p>
            <a:pPr lvl="1" algn="just" eaLnBrk="1" fontAlgn="auto" hangingPunct="1">
              <a:lnSpc>
                <a:spcPct val="90000"/>
              </a:lnSpc>
              <a:spcAft>
                <a:spcPts val="0"/>
              </a:spcAft>
              <a:defRPr/>
            </a:pPr>
            <a:r>
              <a:rPr lang="en-GB" sz="1600" dirty="0"/>
              <a:t>translating the common vision on information management and information security</a:t>
            </a:r>
          </a:p>
          <a:p>
            <a:pPr algn="just" eaLnBrk="1" fontAlgn="auto" hangingPunct="1">
              <a:lnSpc>
                <a:spcPct val="90000"/>
              </a:lnSpc>
              <a:spcAft>
                <a:spcPts val="0"/>
              </a:spcAft>
              <a:defRPr/>
            </a:pPr>
            <a:r>
              <a:rPr lang="en-GB" sz="1800" dirty="0"/>
              <a:t>integration of unique identification key in all information systems</a:t>
            </a:r>
          </a:p>
          <a:p>
            <a:pPr algn="just" eaLnBrk="1" fontAlgn="auto" hangingPunct="1">
              <a:lnSpc>
                <a:spcPct val="90000"/>
              </a:lnSpc>
              <a:spcAft>
                <a:spcPts val="0"/>
              </a:spcAft>
              <a:defRPr/>
            </a:pPr>
            <a:r>
              <a:rPr lang="en-GB" sz="1800" dirty="0"/>
              <a:t>implementation of the ICT architecture and the basic ICT services</a:t>
            </a:r>
          </a:p>
          <a:p>
            <a:pPr algn="just" eaLnBrk="1" fontAlgn="auto" hangingPunct="1">
              <a:lnSpc>
                <a:spcPct val="90000"/>
              </a:lnSpc>
              <a:spcAft>
                <a:spcPts val="0"/>
              </a:spcAft>
              <a:defRPr/>
            </a:pPr>
            <a:r>
              <a:rPr lang="en-GB" sz="1800" dirty="0"/>
              <a:t>controlled access to databases with authentic data</a:t>
            </a:r>
          </a:p>
          <a:p>
            <a:pPr algn="just" eaLnBrk="1" fontAlgn="auto" hangingPunct="1">
              <a:lnSpc>
                <a:spcPct val="90000"/>
              </a:lnSpc>
              <a:spcAft>
                <a:spcPts val="0"/>
              </a:spcAft>
              <a:defRPr/>
            </a:pPr>
            <a:r>
              <a:rPr lang="en-GB" sz="1800" dirty="0"/>
              <a:t>re-engineering of processes between actors in the social sector at all government levels</a:t>
            </a:r>
          </a:p>
          <a:p>
            <a:pPr algn="just" eaLnBrk="1" fontAlgn="auto" hangingPunct="1">
              <a:lnSpc>
                <a:spcPct val="90000"/>
              </a:lnSpc>
              <a:spcAft>
                <a:spcPts val="0"/>
              </a:spcAft>
              <a:defRPr/>
            </a:pPr>
            <a:r>
              <a:rPr lang="en-GB" sz="1800" dirty="0"/>
              <a:t>re-engineering of processes between actors in the social sector and companies</a:t>
            </a:r>
          </a:p>
          <a:p>
            <a:pPr algn="just" eaLnBrk="1" fontAlgn="auto" hangingPunct="1">
              <a:lnSpc>
                <a:spcPct val="90000"/>
              </a:lnSpc>
              <a:spcAft>
                <a:spcPts val="0"/>
              </a:spcAft>
              <a:defRPr/>
            </a:pPr>
            <a:r>
              <a:rPr lang="en-GB" sz="1800" dirty="0"/>
              <a:t>re-engineering of processes between actors in the social sector and citizens</a:t>
            </a:r>
          </a:p>
          <a:p>
            <a:pPr algn="just" eaLnBrk="1" fontAlgn="auto" hangingPunct="1">
              <a:lnSpc>
                <a:spcPct val="90000"/>
              </a:lnSpc>
              <a:spcAft>
                <a:spcPts val="0"/>
              </a:spcAft>
              <a:defRPr/>
            </a:pPr>
            <a:r>
              <a:rPr lang="en-GB" sz="1800" dirty="0"/>
              <a:t>always combined with the necessary legislative changes</a:t>
            </a:r>
          </a:p>
          <a:p>
            <a:pPr marL="0" indent="0"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0"/>
          </p:nvPr>
        </p:nvSpPr>
        <p:spPr/>
        <p:txBody>
          <a:bodyPr/>
          <a:lstStyle/>
          <a:p>
            <a:pPr>
              <a:defRPr/>
            </a:pPr>
            <a:fld id="{8244569E-3044-4901-BA6E-9D58715AEAB1}" type="slidenum">
              <a:rPr lang="en-US"/>
              <a:pPr>
                <a:defRPr/>
              </a:pPr>
              <a:t>15</a:t>
            </a:fld>
            <a:endParaRPr lang="en-US"/>
          </a:p>
        </p:txBody>
      </p:sp>
    </p:spTree>
    <p:extLst>
      <p:ext uri="{BB962C8B-B14F-4D97-AF65-F5344CB8AC3E}">
        <p14:creationId xmlns:p14="http://schemas.microsoft.com/office/powerpoint/2010/main" val="3072446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Gaining support</a:t>
            </a:r>
            <a:endParaRPr lang="en-US" dirty="0"/>
          </a:p>
        </p:txBody>
      </p:sp>
      <p:sp>
        <p:nvSpPr>
          <p:cNvPr id="3" name="Content Placeholder 2"/>
          <p:cNvSpPr>
            <a:spLocks noGrp="1"/>
          </p:cNvSpPr>
          <p:nvPr>
            <p:ph idx="1"/>
          </p:nvPr>
        </p:nvSpPr>
        <p:spPr/>
        <p:txBody>
          <a:bodyPr>
            <a:normAutofit/>
          </a:bodyPr>
          <a:lstStyle/>
          <a:p>
            <a:pPr algn="just" eaLnBrk="1" fontAlgn="auto" hangingPunct="1">
              <a:lnSpc>
                <a:spcPct val="90000"/>
              </a:lnSpc>
              <a:spcAft>
                <a:spcPts val="0"/>
              </a:spcAft>
              <a:defRPr/>
            </a:pPr>
            <a:r>
              <a:rPr lang="en-GB" altLang="en-US" sz="1800" dirty="0"/>
              <a:t>a clear long term vision combined with quick wins</a:t>
            </a:r>
          </a:p>
          <a:p>
            <a:pPr algn="just" eaLnBrk="1" fontAlgn="auto" hangingPunct="1">
              <a:lnSpc>
                <a:spcPct val="90000"/>
              </a:lnSpc>
              <a:spcAft>
                <a:spcPts val="0"/>
              </a:spcAft>
              <a:defRPr/>
            </a:pPr>
            <a:r>
              <a:rPr lang="en-GB" altLang="en-US" sz="1800" dirty="0"/>
              <a:t>federal Minister of Social Affairs as a political sponsor</a:t>
            </a:r>
          </a:p>
          <a:p>
            <a:pPr algn="just" eaLnBrk="1" fontAlgn="auto" hangingPunct="1">
              <a:lnSpc>
                <a:spcPct val="90000"/>
              </a:lnSpc>
              <a:spcAft>
                <a:spcPts val="0"/>
              </a:spcAft>
              <a:defRPr/>
            </a:pPr>
            <a:r>
              <a:rPr lang="en-GB" altLang="en-US" sz="1800" dirty="0"/>
              <a:t>demonstration of organisational and technical feasibility</a:t>
            </a:r>
          </a:p>
          <a:p>
            <a:pPr algn="just" eaLnBrk="1" fontAlgn="auto" hangingPunct="1">
              <a:lnSpc>
                <a:spcPct val="90000"/>
              </a:lnSpc>
              <a:spcAft>
                <a:spcPts val="0"/>
              </a:spcAft>
              <a:defRPr/>
            </a:pPr>
            <a:r>
              <a:rPr lang="en-GB" altLang="en-US" sz="1800" dirty="0"/>
              <a:t>gradual implication of</a:t>
            </a:r>
          </a:p>
          <a:p>
            <a:pPr lvl="1"/>
            <a:r>
              <a:rPr lang="en-GB" altLang="en-US" sz="1600" dirty="0"/>
              <a:t>the general managers of all public social security institutions</a:t>
            </a:r>
          </a:p>
          <a:p>
            <a:pPr lvl="1"/>
            <a:r>
              <a:rPr lang="en-GB" altLang="en-US" sz="1600" dirty="0"/>
              <a:t>the social partners managing the public social security institutions</a:t>
            </a:r>
          </a:p>
          <a:p>
            <a:pPr lvl="1"/>
            <a:r>
              <a:rPr lang="en-GB" altLang="en-US" sz="1600" dirty="0"/>
              <a:t>the general managers of the private social security institutions</a:t>
            </a:r>
          </a:p>
          <a:p>
            <a:pPr algn="just" eaLnBrk="1" fontAlgn="auto" hangingPunct="1">
              <a:lnSpc>
                <a:spcPct val="90000"/>
              </a:lnSpc>
              <a:spcAft>
                <a:spcPts val="0"/>
              </a:spcAft>
              <a:defRPr/>
            </a:pPr>
            <a:r>
              <a:rPr lang="en-GB" altLang="en-US" sz="1800" dirty="0"/>
              <a:t>successive formal approval of the vision and the initiative by</a:t>
            </a:r>
          </a:p>
          <a:p>
            <a:pPr lvl="1"/>
            <a:r>
              <a:rPr lang="en-GB" altLang="en-US" sz="1600" dirty="0"/>
              <a:t>all federal Ministers dealing with aspects of social security</a:t>
            </a:r>
          </a:p>
          <a:p>
            <a:pPr lvl="1"/>
            <a:r>
              <a:rPr lang="en-GB" altLang="en-US" sz="1600" dirty="0"/>
              <a:t>the federal Council of Ministers</a:t>
            </a:r>
          </a:p>
          <a:p>
            <a:pPr lvl="1"/>
            <a:r>
              <a:rPr lang="en-GB" altLang="en-US" sz="1600" dirty="0"/>
              <a:t>the National Labour Council (highest consultative body between the government and the social partners)</a:t>
            </a:r>
          </a:p>
          <a:p>
            <a:pPr lvl="1"/>
            <a:r>
              <a:rPr lang="en-GB" altLang="en-US" sz="1600" dirty="0"/>
              <a:t>the federal </a:t>
            </a:r>
            <a:r>
              <a:rPr lang="en-GB" altLang="en-US" sz="1600" dirty="0" smtClean="0"/>
              <a:t>Parliament</a:t>
            </a:r>
            <a:endParaRPr lang="en-US" dirty="0"/>
          </a:p>
        </p:txBody>
      </p:sp>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16</a:t>
            </a:fld>
            <a:endParaRPr lang="en-GB" dirty="0"/>
          </a:p>
        </p:txBody>
      </p:sp>
    </p:spTree>
    <p:extLst>
      <p:ext uri="{BB962C8B-B14F-4D97-AF65-F5344CB8AC3E}">
        <p14:creationId xmlns:p14="http://schemas.microsoft.com/office/powerpoint/2010/main" val="2207297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Gaining support</a:t>
            </a:r>
            <a:endParaRPr lang="en-US" dirty="0"/>
          </a:p>
        </p:txBody>
      </p:sp>
      <p:sp>
        <p:nvSpPr>
          <p:cNvPr id="3" name="Content Placeholder 2"/>
          <p:cNvSpPr>
            <a:spLocks noGrp="1"/>
          </p:cNvSpPr>
          <p:nvPr>
            <p:ph idx="1"/>
          </p:nvPr>
        </p:nvSpPr>
        <p:spPr/>
        <p:txBody>
          <a:bodyPr>
            <a:normAutofit/>
          </a:bodyPr>
          <a:lstStyle/>
          <a:p>
            <a:pPr algn="just" eaLnBrk="1" fontAlgn="auto" hangingPunct="1">
              <a:lnSpc>
                <a:spcPct val="90000"/>
              </a:lnSpc>
              <a:spcAft>
                <a:spcPts val="0"/>
              </a:spcAft>
              <a:defRPr/>
            </a:pPr>
            <a:r>
              <a:rPr lang="en-US" altLang="en-US" sz="1800" dirty="0"/>
              <a:t>small team in direct support of the federal Minister of Social Affairs</a:t>
            </a:r>
          </a:p>
          <a:p>
            <a:pPr lvl="1" algn="just" eaLnBrk="1" fontAlgn="auto" hangingPunct="1">
              <a:lnSpc>
                <a:spcPct val="90000"/>
              </a:lnSpc>
              <a:spcAft>
                <a:spcPts val="0"/>
              </a:spcAft>
              <a:defRPr/>
            </a:pPr>
            <a:r>
              <a:rPr lang="en-GB" altLang="en-US" sz="1600" dirty="0"/>
              <a:t>consisting of</a:t>
            </a:r>
          </a:p>
          <a:p>
            <a:pPr lvl="2" algn="just" eaLnBrk="1" fontAlgn="auto" hangingPunct="1">
              <a:lnSpc>
                <a:spcPct val="90000"/>
              </a:lnSpc>
              <a:spcAft>
                <a:spcPts val="0"/>
              </a:spcAft>
              <a:defRPr/>
            </a:pPr>
            <a:r>
              <a:rPr lang="en-US" altLang="en-US" sz="1400" dirty="0"/>
              <a:t>experienced civil servants with a sound human network within all levels of the social sector</a:t>
            </a:r>
          </a:p>
          <a:p>
            <a:pPr lvl="2" algn="just" eaLnBrk="1" fontAlgn="auto" hangingPunct="1">
              <a:lnSpc>
                <a:spcPct val="90000"/>
              </a:lnSpc>
              <a:spcAft>
                <a:spcPts val="0"/>
              </a:spcAft>
              <a:defRPr/>
            </a:pPr>
            <a:r>
              <a:rPr lang="en-US" altLang="en-US" sz="1400" dirty="0"/>
              <a:t>scientific experts</a:t>
            </a:r>
          </a:p>
          <a:p>
            <a:pPr lvl="2" algn="just" eaLnBrk="1" fontAlgn="auto" hangingPunct="1">
              <a:lnSpc>
                <a:spcPct val="90000"/>
              </a:lnSpc>
              <a:spcAft>
                <a:spcPts val="0"/>
              </a:spcAft>
              <a:defRPr/>
            </a:pPr>
            <a:r>
              <a:rPr lang="en-US" altLang="en-US" sz="1400" dirty="0"/>
              <a:t>political advisors</a:t>
            </a:r>
          </a:p>
          <a:p>
            <a:pPr lvl="1"/>
            <a:r>
              <a:rPr lang="en-GB" altLang="en-US" sz="1600" dirty="0"/>
              <a:t>with multidisciplinary skills</a:t>
            </a:r>
          </a:p>
          <a:p>
            <a:pPr lvl="2"/>
            <a:r>
              <a:rPr lang="en-GB" sz="1400" dirty="0"/>
              <a:t>business process re-engineering</a:t>
            </a:r>
          </a:p>
          <a:p>
            <a:pPr lvl="2"/>
            <a:r>
              <a:rPr lang="en-GB" sz="1400" dirty="0"/>
              <a:t>change management</a:t>
            </a:r>
          </a:p>
          <a:p>
            <a:pPr lvl="2"/>
            <a:r>
              <a:rPr lang="en-GB" sz="1400" dirty="0"/>
              <a:t>legal</a:t>
            </a:r>
          </a:p>
          <a:p>
            <a:pPr lvl="2"/>
            <a:r>
              <a:rPr lang="en-GB" sz="1400" dirty="0"/>
              <a:t>ICT</a:t>
            </a:r>
          </a:p>
          <a:p>
            <a:pPr lvl="2"/>
            <a:r>
              <a:rPr lang="en-GB" sz="1400" dirty="0"/>
              <a:t>information security and privacy protection</a:t>
            </a:r>
          </a:p>
          <a:p>
            <a:pPr lvl="2"/>
            <a:r>
              <a:rPr lang="en-GB" sz="1400" dirty="0"/>
              <a:t>communication</a:t>
            </a:r>
          </a:p>
          <a:p>
            <a:pPr lvl="2"/>
            <a:r>
              <a:rPr lang="en-GB" sz="1400" dirty="0"/>
              <a:t>program and project management</a:t>
            </a:r>
          </a:p>
          <a:p>
            <a:r>
              <a:rPr lang="en-GB" sz="1800" dirty="0"/>
              <a:t>gradually, co-operation agreements with other government levels (regions, local authorities, …)</a:t>
            </a:r>
          </a:p>
          <a:p>
            <a:pPr marL="0" indent="0">
              <a:buNone/>
            </a:pPr>
            <a:endParaRPr lang="en-GB" sz="2000" dirty="0"/>
          </a:p>
          <a:p>
            <a:pPr lvl="1"/>
            <a:endParaRPr lang="en-US" dirty="0"/>
          </a:p>
        </p:txBody>
      </p:sp>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17</a:t>
            </a:fld>
            <a:endParaRPr lang="en-GB" dirty="0"/>
          </a:p>
        </p:txBody>
      </p:sp>
    </p:spTree>
    <p:extLst>
      <p:ext uri="{BB962C8B-B14F-4D97-AF65-F5344CB8AC3E}">
        <p14:creationId xmlns:p14="http://schemas.microsoft.com/office/powerpoint/2010/main" val="117372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GB"/>
              <a:t>Critical success factors and obstacles</a:t>
            </a:r>
            <a:endParaRPr lang="en-US"/>
          </a:p>
        </p:txBody>
      </p:sp>
      <p:sp>
        <p:nvSpPr>
          <p:cNvPr id="3" name="Content Placeholder 2"/>
          <p:cNvSpPr>
            <a:spLocks noGrp="1"/>
          </p:cNvSpPr>
          <p:nvPr>
            <p:ph idx="1"/>
          </p:nvPr>
        </p:nvSpPr>
        <p:spPr/>
        <p:txBody>
          <a:bodyPr rtlCol="0">
            <a:normAutofit/>
          </a:bodyPr>
          <a:lstStyle/>
          <a:p>
            <a:pPr algn="just" eaLnBrk="1" fontAlgn="auto" hangingPunct="1">
              <a:spcAft>
                <a:spcPts val="0"/>
              </a:spcAft>
              <a:defRPr/>
            </a:pPr>
            <a:r>
              <a:rPr lang="en-GB" sz="1800"/>
              <a:t>common vision on electronic service delivery, information management and information security amongst all stakeholders</a:t>
            </a:r>
          </a:p>
          <a:p>
            <a:pPr algn="just" eaLnBrk="1" fontAlgn="auto" hangingPunct="1">
              <a:spcAft>
                <a:spcPts val="0"/>
              </a:spcAft>
              <a:defRPr/>
            </a:pPr>
            <a:r>
              <a:rPr lang="en-GB" sz="1800"/>
              <a:t>support of and access to policymakers at the highest level</a:t>
            </a:r>
          </a:p>
          <a:p>
            <a:pPr algn="just" eaLnBrk="1" fontAlgn="auto" hangingPunct="1">
              <a:spcAft>
                <a:spcPts val="0"/>
              </a:spcAft>
              <a:defRPr/>
            </a:pPr>
            <a:r>
              <a:rPr lang="en-GB" sz="1800"/>
              <a:t>trust of all stakeholders, especially partners and intermediaries, based on</a:t>
            </a:r>
          </a:p>
          <a:p>
            <a:pPr lvl="1" algn="just" eaLnBrk="1" fontAlgn="auto" hangingPunct="1">
              <a:spcAft>
                <a:spcPts val="0"/>
              </a:spcAft>
              <a:defRPr/>
            </a:pPr>
            <a:r>
              <a:rPr lang="en-GB" sz="1600"/>
              <a:t>mutual respect</a:t>
            </a:r>
          </a:p>
          <a:p>
            <a:pPr lvl="1" algn="just" eaLnBrk="1" fontAlgn="auto" hangingPunct="1">
              <a:spcAft>
                <a:spcPts val="0"/>
              </a:spcAft>
              <a:defRPr/>
            </a:pPr>
            <a:r>
              <a:rPr lang="en-GB" sz="1600"/>
              <a:t>real mutual agreement</a:t>
            </a:r>
          </a:p>
          <a:p>
            <a:pPr lvl="1" algn="just" eaLnBrk="1" fontAlgn="auto" hangingPunct="1">
              <a:spcAft>
                <a:spcPts val="0"/>
              </a:spcAft>
              <a:defRPr/>
            </a:pPr>
            <a:r>
              <a:rPr lang="en-GB" sz="1600"/>
              <a:t>transparency</a:t>
            </a:r>
          </a:p>
          <a:p>
            <a:pPr algn="just" eaLnBrk="1" fontAlgn="auto" hangingPunct="1">
              <a:spcAft>
                <a:spcPts val="0"/>
              </a:spcAft>
              <a:defRPr/>
            </a:pPr>
            <a:r>
              <a:rPr lang="en-GB" sz="1800"/>
              <a:t>respect for legal allocation of competences between actors</a:t>
            </a:r>
          </a:p>
          <a:p>
            <a:pPr algn="just" eaLnBrk="1" fontAlgn="auto" hangingPunct="1">
              <a:spcAft>
                <a:spcPts val="0"/>
              </a:spcAft>
              <a:defRPr/>
            </a:pPr>
            <a:r>
              <a:rPr lang="en-GB" sz="1800"/>
              <a:t>co-operation between all actors concerned based on distribution of tasks rather than centralization of tasks</a:t>
            </a:r>
          </a:p>
          <a:p>
            <a:pPr algn="just" eaLnBrk="1" fontAlgn="auto" hangingPunct="1">
              <a:spcAft>
                <a:spcPts val="0"/>
              </a:spcAft>
              <a:defRPr/>
            </a:pPr>
            <a:r>
              <a:rPr lang="en-GB" sz="1800"/>
              <a:t>focus on more efficient and effective service delivery and on cost control</a:t>
            </a:r>
          </a:p>
          <a:p>
            <a:pPr algn="just" eaLnBrk="1" fontAlgn="auto" hangingPunct="1">
              <a:spcAft>
                <a:spcPts val="0"/>
              </a:spcAft>
              <a:defRPr/>
            </a:pPr>
            <a:r>
              <a:rPr lang="en-GB" sz="1800"/>
              <a:t>reasoning in terms of added value for citizens and companies rather than in terms of legal competences</a:t>
            </a:r>
          </a:p>
          <a:p>
            <a:pPr marL="0" indent="0" eaLnBrk="1" fontAlgn="auto" hangingPunct="1">
              <a:spcAft>
                <a:spcPts val="0"/>
              </a:spcAft>
              <a:buFont typeface="Arial" pitchFamily="34" charset="0"/>
              <a:buNone/>
              <a:defRPr/>
            </a:pPr>
            <a:endParaRPr lang="en-US"/>
          </a:p>
        </p:txBody>
      </p:sp>
      <p:sp>
        <p:nvSpPr>
          <p:cNvPr id="4" name="Slide Number Placeholder 3"/>
          <p:cNvSpPr>
            <a:spLocks noGrp="1"/>
          </p:cNvSpPr>
          <p:nvPr>
            <p:ph type="sldNum" sz="quarter" idx="10"/>
          </p:nvPr>
        </p:nvSpPr>
        <p:spPr/>
        <p:txBody>
          <a:bodyPr/>
          <a:lstStyle/>
          <a:p>
            <a:pPr>
              <a:defRPr/>
            </a:pPr>
            <a:fld id="{D609514B-AAF0-47FA-8B34-EB1243420D73}" type="slidenum">
              <a:rPr lang="en-US"/>
              <a:pPr>
                <a:defRPr/>
              </a:pPr>
              <a:t>18</a:t>
            </a:fld>
            <a:endParaRPr lang="en-US"/>
          </a:p>
        </p:txBody>
      </p:sp>
    </p:spTree>
    <p:extLst>
      <p:ext uri="{BB962C8B-B14F-4D97-AF65-F5344CB8AC3E}">
        <p14:creationId xmlns:p14="http://schemas.microsoft.com/office/powerpoint/2010/main" val="3545305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GB"/>
              <a:t>Critical success factors and obstacles</a:t>
            </a:r>
            <a:endParaRPr lang="en-US"/>
          </a:p>
        </p:txBody>
      </p:sp>
      <p:sp>
        <p:nvSpPr>
          <p:cNvPr id="3" name="Content Placeholder 2"/>
          <p:cNvSpPr>
            <a:spLocks noGrp="1"/>
          </p:cNvSpPr>
          <p:nvPr>
            <p:ph idx="1"/>
          </p:nvPr>
        </p:nvSpPr>
        <p:spPr/>
        <p:txBody>
          <a:bodyPr rtlCol="0">
            <a:normAutofit lnSpcReduction="10000"/>
          </a:bodyPr>
          <a:lstStyle/>
          <a:p>
            <a:pPr algn="just" eaLnBrk="1" fontAlgn="auto" hangingPunct="1">
              <a:spcAft>
                <a:spcPts val="0"/>
              </a:spcAft>
              <a:defRPr/>
            </a:pPr>
            <a:r>
              <a:rPr lang="en-GB" sz="1800" dirty="0"/>
              <a:t>electronic service delivery as a structural reform process</a:t>
            </a:r>
          </a:p>
          <a:p>
            <a:pPr lvl="1" algn="just" eaLnBrk="1" fontAlgn="auto" hangingPunct="1">
              <a:spcAft>
                <a:spcPts val="0"/>
              </a:spcAft>
              <a:defRPr/>
            </a:pPr>
            <a:r>
              <a:rPr lang="en-GB" sz="1600" dirty="0"/>
              <a:t>process re-engineering within and across actors</a:t>
            </a:r>
          </a:p>
          <a:p>
            <a:pPr lvl="1" algn="just" eaLnBrk="1" fontAlgn="auto" hangingPunct="1">
              <a:spcAft>
                <a:spcPts val="0"/>
              </a:spcAft>
              <a:defRPr/>
            </a:pPr>
            <a:r>
              <a:rPr lang="en-GB" sz="1600" dirty="0"/>
              <a:t>back-office integration for unique information collection, re-use of information and automatic granting of benefits</a:t>
            </a:r>
          </a:p>
          <a:p>
            <a:pPr lvl="1" algn="just" eaLnBrk="1" fontAlgn="auto" hangingPunct="1">
              <a:spcAft>
                <a:spcPts val="0"/>
              </a:spcAft>
              <a:defRPr/>
            </a:pPr>
            <a:r>
              <a:rPr lang="en-GB" sz="1600" dirty="0"/>
              <a:t>integrated and personalized front-office service delivery</a:t>
            </a:r>
          </a:p>
          <a:p>
            <a:pPr algn="just" eaLnBrk="1" fontAlgn="auto" hangingPunct="1">
              <a:spcAft>
                <a:spcPts val="0"/>
              </a:spcAft>
              <a:defRPr/>
            </a:pPr>
            <a:r>
              <a:rPr lang="en-GB" sz="1800" dirty="0"/>
              <a:t>multidisciplinary approach</a:t>
            </a:r>
          </a:p>
          <a:p>
            <a:pPr lvl="1" algn="just" eaLnBrk="1" fontAlgn="auto" hangingPunct="1">
              <a:spcAft>
                <a:spcPts val="0"/>
              </a:spcAft>
              <a:defRPr/>
            </a:pPr>
            <a:r>
              <a:rPr lang="en-GB" sz="1600" dirty="0"/>
              <a:t>business process optimization</a:t>
            </a:r>
          </a:p>
          <a:p>
            <a:pPr lvl="1" algn="just" eaLnBrk="1" fontAlgn="auto" hangingPunct="1">
              <a:spcAft>
                <a:spcPts val="0"/>
              </a:spcAft>
              <a:defRPr/>
            </a:pPr>
            <a:r>
              <a:rPr lang="en-GB" sz="1600" dirty="0"/>
              <a:t>legal coordination</a:t>
            </a:r>
          </a:p>
          <a:p>
            <a:pPr lvl="1" algn="just" eaLnBrk="1" fontAlgn="auto" hangingPunct="1">
              <a:spcAft>
                <a:spcPts val="0"/>
              </a:spcAft>
              <a:defRPr/>
            </a:pPr>
            <a:r>
              <a:rPr lang="en-GB" sz="1600" dirty="0"/>
              <a:t>ICT coordination</a:t>
            </a:r>
          </a:p>
          <a:p>
            <a:pPr lvl="1" algn="just" eaLnBrk="1" fontAlgn="auto" hangingPunct="1">
              <a:spcAft>
                <a:spcPts val="0"/>
              </a:spcAft>
              <a:defRPr/>
            </a:pPr>
            <a:r>
              <a:rPr lang="en-GB" sz="1600" dirty="0"/>
              <a:t>information security and privacy protection</a:t>
            </a:r>
          </a:p>
          <a:p>
            <a:pPr lvl="1" algn="just" eaLnBrk="1" fontAlgn="auto" hangingPunct="1">
              <a:spcAft>
                <a:spcPts val="0"/>
              </a:spcAft>
              <a:defRPr/>
            </a:pPr>
            <a:r>
              <a:rPr lang="en-GB" sz="1600" dirty="0"/>
              <a:t>change management</a:t>
            </a:r>
          </a:p>
          <a:p>
            <a:pPr lvl="1" algn="just" eaLnBrk="1" fontAlgn="auto" hangingPunct="1">
              <a:spcAft>
                <a:spcPts val="0"/>
              </a:spcAft>
              <a:defRPr/>
            </a:pPr>
            <a:r>
              <a:rPr lang="en-GB" sz="1600" dirty="0"/>
              <a:t>communication</a:t>
            </a:r>
          </a:p>
          <a:p>
            <a:pPr lvl="1" algn="just" eaLnBrk="1" fontAlgn="auto" hangingPunct="1">
              <a:spcAft>
                <a:spcPts val="0"/>
              </a:spcAft>
              <a:defRPr/>
            </a:pPr>
            <a:r>
              <a:rPr lang="en-GB" sz="1600" dirty="0"/>
              <a:t>coaching and training</a:t>
            </a:r>
          </a:p>
          <a:p>
            <a:pPr algn="just" eaLnBrk="1" fontAlgn="auto" hangingPunct="1">
              <a:spcAft>
                <a:spcPts val="0"/>
              </a:spcAft>
              <a:defRPr/>
            </a:pPr>
            <a:r>
              <a:rPr lang="en-GB" sz="1800" dirty="0"/>
              <a:t>lateral thinking when </a:t>
            </a:r>
            <a:r>
              <a:rPr lang="en-GB" sz="1800" dirty="0" smtClean="0"/>
              <a:t>needed</a:t>
            </a:r>
          </a:p>
          <a:p>
            <a:r>
              <a:rPr lang="en-GB" sz="1800" dirty="0"/>
              <a:t>appropriate balance between efficiency on the one hand and information security and privacy protection on the other</a:t>
            </a:r>
          </a:p>
          <a:p>
            <a:r>
              <a:rPr lang="en-GB" sz="1800" dirty="0"/>
              <a:t>quick wins combined with long term vision</a:t>
            </a:r>
          </a:p>
          <a:p>
            <a:r>
              <a:rPr lang="en-GB" sz="1800" dirty="0"/>
              <a:t>technical and semantic </a:t>
            </a:r>
            <a:r>
              <a:rPr lang="en-GB" sz="1800" dirty="0" smtClean="0"/>
              <a:t>interoperability</a:t>
            </a:r>
            <a:endParaRPr lang="en-GB" sz="1800" dirty="0"/>
          </a:p>
          <a:p>
            <a:pPr marL="0" indent="0"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0"/>
          </p:nvPr>
        </p:nvSpPr>
        <p:spPr/>
        <p:txBody>
          <a:bodyPr/>
          <a:lstStyle/>
          <a:p>
            <a:pPr>
              <a:defRPr/>
            </a:pPr>
            <a:fld id="{15E355F0-0EC8-4A39-87AB-1EA42D545E41}" type="slidenum">
              <a:rPr lang="en-US"/>
              <a:pPr>
                <a:defRPr/>
              </a:pPr>
              <a:t>19</a:t>
            </a:fld>
            <a:endParaRPr lang="en-US"/>
          </a:p>
        </p:txBody>
      </p:sp>
    </p:spTree>
    <p:extLst>
      <p:ext uri="{BB962C8B-B14F-4D97-AF65-F5344CB8AC3E}">
        <p14:creationId xmlns:p14="http://schemas.microsoft.com/office/powerpoint/2010/main" val="2448529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altLang="en-US" smtClean="0"/>
              <a:t>Origins of the CBSS initiative</a:t>
            </a:r>
            <a:endParaRPr lang="en-US" altLang="en-US" smtClean="0"/>
          </a:p>
        </p:txBody>
      </p:sp>
      <p:sp>
        <p:nvSpPr>
          <p:cNvPr id="3" name="Content Placeholder 2"/>
          <p:cNvSpPr>
            <a:spLocks noGrp="1"/>
          </p:cNvSpPr>
          <p:nvPr>
            <p:ph idx="1"/>
          </p:nvPr>
        </p:nvSpPr>
        <p:spPr/>
        <p:txBody>
          <a:bodyPr rtlCol="0">
            <a:normAutofit/>
          </a:bodyPr>
          <a:lstStyle/>
          <a:p>
            <a:pPr algn="just" eaLnBrk="1" fontAlgn="auto" hangingPunct="1">
              <a:lnSpc>
                <a:spcPct val="90000"/>
              </a:lnSpc>
              <a:spcAft>
                <a:spcPts val="0"/>
              </a:spcAft>
              <a:defRPr/>
            </a:pPr>
            <a:r>
              <a:rPr lang="en-GB" sz="1800" smtClean="0"/>
              <a:t>stakeholders </a:t>
            </a:r>
            <a:r>
              <a:rPr lang="en-GB" sz="1800"/>
              <a:t>of the Belgian social sector</a:t>
            </a:r>
          </a:p>
          <a:p>
            <a:pPr lvl="1" algn="just" eaLnBrk="1" fontAlgn="auto" hangingPunct="1">
              <a:lnSpc>
                <a:spcPct val="90000"/>
              </a:lnSpc>
              <a:spcAft>
                <a:spcPts val="0"/>
              </a:spcAft>
              <a:defRPr/>
            </a:pPr>
            <a:r>
              <a:rPr lang="en-GB" sz="1600"/>
              <a:t>&gt; 10,000,000 citizens</a:t>
            </a:r>
          </a:p>
          <a:p>
            <a:pPr lvl="1" algn="just" eaLnBrk="1" fontAlgn="auto" hangingPunct="1">
              <a:lnSpc>
                <a:spcPct val="90000"/>
              </a:lnSpc>
              <a:spcAft>
                <a:spcPts val="0"/>
              </a:spcAft>
              <a:defRPr/>
            </a:pPr>
            <a:r>
              <a:rPr lang="en-GB" sz="1600"/>
              <a:t>&gt; 220,000 employers</a:t>
            </a:r>
          </a:p>
          <a:p>
            <a:pPr lvl="1" algn="just" eaLnBrk="1" fontAlgn="auto" hangingPunct="1">
              <a:lnSpc>
                <a:spcPct val="90000"/>
              </a:lnSpc>
              <a:spcAft>
                <a:spcPts val="0"/>
              </a:spcAft>
              <a:defRPr/>
            </a:pPr>
            <a:r>
              <a:rPr lang="en-GB" sz="1600"/>
              <a:t>about 3,000 public and private institutions (actors) at several levels (federal, regional, local) dealing with</a:t>
            </a:r>
          </a:p>
          <a:p>
            <a:pPr lvl="2" algn="just" eaLnBrk="1" fontAlgn="auto" hangingPunct="1">
              <a:lnSpc>
                <a:spcPct val="90000"/>
              </a:lnSpc>
              <a:spcAft>
                <a:spcPts val="0"/>
              </a:spcAft>
              <a:defRPr/>
            </a:pPr>
            <a:r>
              <a:rPr lang="en-GB" sz="1600"/>
              <a:t>collection of social security contributions</a:t>
            </a:r>
          </a:p>
          <a:p>
            <a:pPr lvl="2" algn="just" eaLnBrk="1" fontAlgn="auto" hangingPunct="1">
              <a:lnSpc>
                <a:spcPct val="90000"/>
              </a:lnSpc>
              <a:spcAft>
                <a:spcPts val="0"/>
              </a:spcAft>
              <a:defRPr/>
            </a:pPr>
            <a:r>
              <a:rPr lang="en-GB" sz="1600"/>
              <a:t>delivery of social security benefits</a:t>
            </a:r>
          </a:p>
          <a:p>
            <a:pPr lvl="3" algn="just" eaLnBrk="1" fontAlgn="auto" hangingPunct="1">
              <a:lnSpc>
                <a:spcPct val="90000"/>
              </a:lnSpc>
              <a:spcAft>
                <a:spcPts val="0"/>
              </a:spcAft>
              <a:defRPr/>
            </a:pPr>
            <a:r>
              <a:rPr lang="en-GB" sz="1600"/>
              <a:t>child benefits</a:t>
            </a:r>
          </a:p>
          <a:p>
            <a:pPr lvl="3" algn="just" eaLnBrk="1" fontAlgn="auto" hangingPunct="1">
              <a:lnSpc>
                <a:spcPct val="90000"/>
              </a:lnSpc>
              <a:spcAft>
                <a:spcPts val="0"/>
              </a:spcAft>
              <a:defRPr/>
            </a:pPr>
            <a:r>
              <a:rPr lang="en-GB" sz="1600"/>
              <a:t>unemployment benefits</a:t>
            </a:r>
          </a:p>
          <a:p>
            <a:pPr lvl="3" algn="just" eaLnBrk="1" fontAlgn="auto" hangingPunct="1">
              <a:lnSpc>
                <a:spcPct val="90000"/>
              </a:lnSpc>
              <a:spcAft>
                <a:spcPts val="0"/>
              </a:spcAft>
              <a:defRPr/>
            </a:pPr>
            <a:r>
              <a:rPr lang="en-GB" sz="1600"/>
              <a:t>benefits in case of incapacity for work</a:t>
            </a:r>
          </a:p>
          <a:p>
            <a:pPr lvl="3" algn="just" eaLnBrk="1" fontAlgn="auto" hangingPunct="1">
              <a:lnSpc>
                <a:spcPct val="90000"/>
              </a:lnSpc>
              <a:spcAft>
                <a:spcPts val="0"/>
              </a:spcAft>
              <a:defRPr/>
            </a:pPr>
            <a:r>
              <a:rPr lang="en-GB" sz="1600"/>
              <a:t>benefits for the disabled</a:t>
            </a:r>
          </a:p>
          <a:p>
            <a:pPr lvl="3" algn="just" eaLnBrk="1" fontAlgn="auto" hangingPunct="1">
              <a:lnSpc>
                <a:spcPct val="90000"/>
              </a:lnSpc>
              <a:spcAft>
                <a:spcPts val="0"/>
              </a:spcAft>
              <a:defRPr/>
            </a:pPr>
            <a:r>
              <a:rPr lang="en-GB" sz="1600"/>
              <a:t>re-imbursement of health care costs</a:t>
            </a:r>
          </a:p>
          <a:p>
            <a:pPr lvl="3" algn="just" eaLnBrk="1" fontAlgn="auto" hangingPunct="1">
              <a:lnSpc>
                <a:spcPct val="90000"/>
              </a:lnSpc>
              <a:spcAft>
                <a:spcPts val="0"/>
              </a:spcAft>
              <a:defRPr/>
            </a:pPr>
            <a:r>
              <a:rPr lang="en-GB" sz="1600"/>
              <a:t>holiday pay</a:t>
            </a:r>
          </a:p>
          <a:p>
            <a:pPr lvl="3" algn="just" eaLnBrk="1" fontAlgn="auto" hangingPunct="1">
              <a:lnSpc>
                <a:spcPct val="90000"/>
              </a:lnSpc>
              <a:spcAft>
                <a:spcPts val="0"/>
              </a:spcAft>
              <a:defRPr/>
            </a:pPr>
            <a:r>
              <a:rPr lang="en-GB" sz="1600"/>
              <a:t>old age pensions</a:t>
            </a:r>
          </a:p>
          <a:p>
            <a:pPr lvl="3" algn="just" eaLnBrk="1" fontAlgn="auto" hangingPunct="1">
              <a:lnSpc>
                <a:spcPct val="90000"/>
              </a:lnSpc>
              <a:spcAft>
                <a:spcPts val="0"/>
              </a:spcAft>
              <a:defRPr/>
            </a:pPr>
            <a:r>
              <a:rPr lang="en-GB" sz="1600"/>
              <a:t>guaranteed minimum income</a:t>
            </a:r>
          </a:p>
          <a:p>
            <a:pPr lvl="2" algn="just" eaLnBrk="1" fontAlgn="auto" hangingPunct="1">
              <a:lnSpc>
                <a:spcPct val="90000"/>
              </a:lnSpc>
              <a:spcAft>
                <a:spcPts val="0"/>
              </a:spcAft>
              <a:defRPr/>
            </a:pPr>
            <a:r>
              <a:rPr lang="en-GB" sz="1600"/>
              <a:t>delivery of supplementary social benefits</a:t>
            </a:r>
          </a:p>
          <a:p>
            <a:pPr lvl="2" algn="just" eaLnBrk="1" fontAlgn="auto" hangingPunct="1">
              <a:lnSpc>
                <a:spcPct val="90000"/>
              </a:lnSpc>
              <a:spcAft>
                <a:spcPts val="0"/>
              </a:spcAft>
              <a:defRPr/>
            </a:pPr>
            <a:r>
              <a:rPr lang="en-GB" sz="1600"/>
              <a:t>delivery of supplementary benefits based on the social security status of a person</a:t>
            </a:r>
          </a:p>
          <a:p>
            <a:pPr marL="0" indent="0" eaLnBrk="1" fontAlgn="auto" hangingPunct="1">
              <a:spcAft>
                <a:spcPts val="0"/>
              </a:spcAft>
              <a:buFont typeface="Arial" pitchFamily="34" charset="0"/>
              <a:buNone/>
              <a:defRPr/>
            </a:pPr>
            <a:endParaRPr lang="en-US"/>
          </a:p>
        </p:txBody>
      </p:sp>
      <p:sp>
        <p:nvSpPr>
          <p:cNvPr id="4" name="Slide Number Placeholder 3"/>
          <p:cNvSpPr>
            <a:spLocks noGrp="1"/>
          </p:cNvSpPr>
          <p:nvPr>
            <p:ph type="sldNum" sz="quarter" idx="10"/>
          </p:nvPr>
        </p:nvSpPr>
        <p:spPr/>
        <p:txBody>
          <a:bodyPr/>
          <a:lstStyle/>
          <a:p>
            <a:pPr>
              <a:defRPr/>
            </a:pPr>
            <a:fld id="{1AE54ABD-ECCD-42B8-B546-B2ED9BDB0E90}" type="slidenum">
              <a:rPr lang="en-US"/>
              <a:pPr>
                <a:defRPr/>
              </a:pPr>
              <a:t>2</a:t>
            </a:fld>
            <a:endParaRPr lang="en-US"/>
          </a:p>
        </p:txBody>
      </p:sp>
    </p:spTree>
    <p:extLst>
      <p:ext uri="{BB962C8B-B14F-4D97-AF65-F5344CB8AC3E}">
        <p14:creationId xmlns:p14="http://schemas.microsoft.com/office/powerpoint/2010/main" val="3425423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GB"/>
              <a:t>Critical success factors and obstacles</a:t>
            </a:r>
            <a:endParaRPr lang="en-US"/>
          </a:p>
        </p:txBody>
      </p:sp>
      <p:sp>
        <p:nvSpPr>
          <p:cNvPr id="3" name="Content Placeholder 2"/>
          <p:cNvSpPr>
            <a:spLocks noGrp="1"/>
          </p:cNvSpPr>
          <p:nvPr>
            <p:ph idx="1"/>
          </p:nvPr>
        </p:nvSpPr>
        <p:spPr/>
        <p:txBody>
          <a:bodyPr rtlCol="0">
            <a:normAutofit/>
          </a:bodyPr>
          <a:lstStyle/>
          <a:p>
            <a:pPr algn="just" eaLnBrk="1" fontAlgn="auto" hangingPunct="1">
              <a:spcAft>
                <a:spcPts val="0"/>
              </a:spcAft>
              <a:defRPr/>
            </a:pPr>
            <a:r>
              <a:rPr lang="en-GB" sz="1800" dirty="0" smtClean="0"/>
              <a:t>legal </a:t>
            </a:r>
            <a:r>
              <a:rPr lang="en-GB" sz="1800" dirty="0"/>
              <a:t>framework</a:t>
            </a:r>
          </a:p>
          <a:p>
            <a:pPr algn="just" eaLnBrk="1" fontAlgn="auto" hangingPunct="1">
              <a:spcAft>
                <a:spcPts val="0"/>
              </a:spcAft>
              <a:defRPr/>
            </a:pPr>
            <a:r>
              <a:rPr lang="en-GB" sz="1800" dirty="0"/>
              <a:t>adaptability to an ever changing societal and legal environment</a:t>
            </a:r>
          </a:p>
          <a:p>
            <a:pPr algn="just" eaLnBrk="1" fontAlgn="auto" hangingPunct="1">
              <a:spcAft>
                <a:spcPts val="0"/>
              </a:spcAft>
              <a:defRPr/>
            </a:pPr>
            <a:r>
              <a:rPr lang="en-GB" sz="1800" dirty="0"/>
              <a:t>creation of an institution that stimulates, co-ordinates and assures a sound program and project management</a:t>
            </a:r>
          </a:p>
          <a:p>
            <a:pPr algn="just" eaLnBrk="1" fontAlgn="auto" hangingPunct="1">
              <a:spcAft>
                <a:spcPts val="0"/>
              </a:spcAft>
              <a:defRPr/>
            </a:pPr>
            <a:r>
              <a:rPr lang="en-GB" sz="1800" dirty="0"/>
              <a:t>availability of skills and knowledge =&gt; creation of an association that hires ICT-specialists at normal market conditions and puts them at the disposal of the actors in the social sector</a:t>
            </a:r>
          </a:p>
          <a:p>
            <a:pPr algn="just" eaLnBrk="1" fontAlgn="auto" hangingPunct="1">
              <a:spcAft>
                <a:spcPts val="0"/>
              </a:spcAft>
              <a:defRPr/>
            </a:pPr>
            <a:r>
              <a:rPr lang="en-GB" sz="1800" dirty="0"/>
              <a:t>sufficient financial means for innovation: agreed possibility to re-invest efficiency gains in innovation</a:t>
            </a:r>
          </a:p>
          <a:p>
            <a:pPr algn="just" eaLnBrk="1" fontAlgn="auto" hangingPunct="1">
              <a:spcAft>
                <a:spcPts val="0"/>
              </a:spcAft>
              <a:defRPr/>
            </a:pPr>
            <a:r>
              <a:rPr lang="en-GB" sz="1800" dirty="0"/>
              <a:t>service oriented architecture (SOA</a:t>
            </a:r>
            <a:r>
              <a:rPr lang="en-GB" sz="1800" dirty="0" smtClean="0"/>
              <a:t>)</a:t>
            </a:r>
          </a:p>
          <a:p>
            <a:pPr algn="just" eaLnBrk="1" fontAlgn="auto" hangingPunct="1">
              <a:spcAft>
                <a:spcPts val="0"/>
              </a:spcAft>
              <a:defRPr/>
            </a:pPr>
            <a:r>
              <a:rPr lang="en-GB" sz="1800" dirty="0"/>
              <a:t>need for radical cultural change within government, e.g.</a:t>
            </a:r>
          </a:p>
          <a:p>
            <a:pPr lvl="1" algn="just" eaLnBrk="1" fontAlgn="auto" hangingPunct="1">
              <a:spcAft>
                <a:spcPts val="0"/>
              </a:spcAft>
              <a:defRPr/>
            </a:pPr>
            <a:r>
              <a:rPr lang="en-GB" sz="1600" dirty="0"/>
              <a:t>from hierarchy to participation and team work</a:t>
            </a:r>
          </a:p>
          <a:p>
            <a:pPr lvl="1" algn="just" eaLnBrk="1" fontAlgn="auto" hangingPunct="1">
              <a:spcAft>
                <a:spcPts val="0"/>
              </a:spcAft>
              <a:defRPr/>
            </a:pPr>
            <a:r>
              <a:rPr lang="en-GB" sz="1600" dirty="0"/>
              <a:t>meeting the needs of the customer, not the government</a:t>
            </a:r>
          </a:p>
          <a:p>
            <a:pPr lvl="1" algn="just" eaLnBrk="1" fontAlgn="auto" hangingPunct="1">
              <a:spcAft>
                <a:spcPts val="0"/>
              </a:spcAft>
              <a:defRPr/>
            </a:pPr>
            <a:r>
              <a:rPr lang="en-GB" sz="1600" dirty="0"/>
              <a:t>empowering rather than serving</a:t>
            </a:r>
          </a:p>
          <a:p>
            <a:pPr lvl="1" algn="just" eaLnBrk="1" fontAlgn="auto" hangingPunct="1">
              <a:spcAft>
                <a:spcPts val="0"/>
              </a:spcAft>
              <a:defRPr/>
            </a:pPr>
            <a:r>
              <a:rPr lang="en-GB" sz="1600" dirty="0"/>
              <a:t>rewarding entrepreneurship within government</a:t>
            </a:r>
          </a:p>
          <a:p>
            <a:pPr lvl="1" algn="just" eaLnBrk="1" fontAlgn="auto" hangingPunct="1">
              <a:spcAft>
                <a:spcPts val="0"/>
              </a:spcAft>
              <a:defRPr/>
            </a:pPr>
            <a:r>
              <a:rPr lang="en-GB" sz="1600" dirty="0"/>
              <a:t>ex post evaluation on output, not ex ante control of every </a:t>
            </a:r>
            <a:r>
              <a:rPr lang="en-GB" sz="1600" dirty="0" smtClean="0"/>
              <a:t>input</a:t>
            </a:r>
            <a:endParaRPr lang="en-GB" sz="1800" dirty="0"/>
          </a:p>
          <a:p>
            <a:pPr marL="0" indent="0"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0"/>
          </p:nvPr>
        </p:nvSpPr>
        <p:spPr/>
        <p:txBody>
          <a:bodyPr/>
          <a:lstStyle/>
          <a:p>
            <a:pPr>
              <a:defRPr/>
            </a:pPr>
            <a:fld id="{CC5AFC48-66A2-4CA5-BAC4-AB0263856C68}" type="slidenum">
              <a:rPr lang="en-US"/>
              <a:pPr>
                <a:defRPr/>
              </a:pPr>
              <a:t>20</a:t>
            </a:fld>
            <a:endParaRPr lang="en-US"/>
          </a:p>
        </p:txBody>
      </p:sp>
    </p:spTree>
    <p:extLst>
      <p:ext uri="{BB962C8B-B14F-4D97-AF65-F5344CB8AC3E}">
        <p14:creationId xmlns:p14="http://schemas.microsoft.com/office/powerpoint/2010/main" val="2953028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GB" altLang="en-US" smtClean="0"/>
              <a:t>Advantages</a:t>
            </a:r>
            <a:endParaRPr lang="en-US" altLang="en-US" smtClean="0"/>
          </a:p>
        </p:txBody>
      </p:sp>
      <p:sp>
        <p:nvSpPr>
          <p:cNvPr id="3" name="Content Placeholder 2"/>
          <p:cNvSpPr>
            <a:spLocks noGrp="1"/>
          </p:cNvSpPr>
          <p:nvPr>
            <p:ph idx="1"/>
          </p:nvPr>
        </p:nvSpPr>
        <p:spPr/>
        <p:txBody>
          <a:bodyPr rtlCol="0">
            <a:normAutofit/>
          </a:bodyPr>
          <a:lstStyle/>
          <a:p>
            <a:pPr algn="just" eaLnBrk="1" fontAlgn="auto" hangingPunct="1">
              <a:spcAft>
                <a:spcPts val="0"/>
              </a:spcAft>
              <a:defRPr/>
            </a:pPr>
            <a:r>
              <a:rPr lang="en-GB" sz="1800"/>
              <a:t>gains in efficiency</a:t>
            </a:r>
          </a:p>
          <a:p>
            <a:pPr lvl="1" algn="just" eaLnBrk="1" fontAlgn="auto" hangingPunct="1">
              <a:spcAft>
                <a:spcPts val="0"/>
              </a:spcAft>
              <a:defRPr/>
            </a:pPr>
            <a:r>
              <a:rPr lang="en-GB" sz="1600"/>
              <a:t>in terms of cost: services are delivered at a lower total cost</a:t>
            </a:r>
          </a:p>
          <a:p>
            <a:pPr lvl="2" algn="just" eaLnBrk="1" fontAlgn="auto" hangingPunct="1">
              <a:spcAft>
                <a:spcPts val="0"/>
              </a:spcAft>
              <a:defRPr/>
            </a:pPr>
            <a:r>
              <a:rPr lang="en-GB" sz="1600"/>
              <a:t>due to</a:t>
            </a:r>
          </a:p>
          <a:p>
            <a:pPr lvl="3" algn="just" eaLnBrk="1" fontAlgn="auto" hangingPunct="1">
              <a:spcAft>
                <a:spcPts val="0"/>
              </a:spcAft>
              <a:defRPr/>
            </a:pPr>
            <a:r>
              <a:rPr lang="en-GB" sz="1600"/>
              <a:t>a unique information collection using a common information model and administrative instructions</a:t>
            </a:r>
          </a:p>
          <a:p>
            <a:pPr lvl="3" algn="just" eaLnBrk="1" fontAlgn="auto" hangingPunct="1">
              <a:spcAft>
                <a:spcPts val="0"/>
              </a:spcAft>
              <a:defRPr/>
            </a:pPr>
            <a:r>
              <a:rPr lang="en-GB" sz="1600"/>
              <a:t>a lesser need to re-encoding of information by stimulating electronic information exchange</a:t>
            </a:r>
          </a:p>
          <a:p>
            <a:pPr lvl="3" algn="just" eaLnBrk="1" fontAlgn="auto" hangingPunct="1">
              <a:spcAft>
                <a:spcPts val="0"/>
              </a:spcAft>
              <a:defRPr/>
            </a:pPr>
            <a:r>
              <a:rPr lang="en-GB" sz="1600"/>
              <a:t>a drastic reduction of the number of contacts between actors in the social sector on the one hand and companies or citizens on the other</a:t>
            </a:r>
          </a:p>
          <a:p>
            <a:pPr lvl="3" algn="just" eaLnBrk="1" fontAlgn="auto" hangingPunct="1">
              <a:spcAft>
                <a:spcPts val="0"/>
              </a:spcAft>
              <a:defRPr/>
            </a:pPr>
            <a:r>
              <a:rPr lang="en-GB" sz="1600"/>
              <a:t>a functional task sharing concerning information management, information validation and application development</a:t>
            </a:r>
          </a:p>
          <a:p>
            <a:pPr lvl="3" algn="just" eaLnBrk="1" fontAlgn="auto" hangingPunct="1">
              <a:spcAft>
                <a:spcPts val="0"/>
              </a:spcAft>
              <a:defRPr/>
            </a:pPr>
            <a:r>
              <a:rPr lang="en-GB" sz="1600"/>
              <a:t>a minimal administrative burden</a:t>
            </a:r>
          </a:p>
          <a:p>
            <a:pPr lvl="2" algn="just" eaLnBrk="1" fontAlgn="auto" hangingPunct="1">
              <a:spcAft>
                <a:spcPts val="0"/>
              </a:spcAft>
              <a:defRPr/>
            </a:pPr>
            <a:r>
              <a:rPr lang="en-GB" sz="1600"/>
              <a:t>according to a study of the Belgian Planning Bureau, rationalization of the information exchange processes between the employers and the social sector implies an annual saving of administrative costs of about 1.7 billion € a year for the companies</a:t>
            </a:r>
          </a:p>
          <a:p>
            <a:pPr marL="0" indent="0" eaLnBrk="1" fontAlgn="auto" hangingPunct="1">
              <a:spcAft>
                <a:spcPts val="0"/>
              </a:spcAft>
              <a:buFont typeface="Arial" pitchFamily="34" charset="0"/>
              <a:buNone/>
              <a:defRPr/>
            </a:pPr>
            <a:endParaRPr lang="en-US"/>
          </a:p>
        </p:txBody>
      </p:sp>
      <p:sp>
        <p:nvSpPr>
          <p:cNvPr id="4" name="Slide Number Placeholder 3"/>
          <p:cNvSpPr>
            <a:spLocks noGrp="1"/>
          </p:cNvSpPr>
          <p:nvPr>
            <p:ph type="sldNum" sz="quarter" idx="10"/>
          </p:nvPr>
        </p:nvSpPr>
        <p:spPr/>
        <p:txBody>
          <a:bodyPr/>
          <a:lstStyle/>
          <a:p>
            <a:pPr>
              <a:defRPr/>
            </a:pPr>
            <a:fld id="{6C40C16A-9B94-4808-ABC8-BEE9CD4E80F8}" type="slidenum">
              <a:rPr lang="en-US"/>
              <a:pPr>
                <a:defRPr/>
              </a:pPr>
              <a:t>21</a:t>
            </a:fld>
            <a:endParaRPr lang="en-US"/>
          </a:p>
        </p:txBody>
      </p:sp>
    </p:spTree>
    <p:extLst>
      <p:ext uri="{BB962C8B-B14F-4D97-AF65-F5344CB8AC3E}">
        <p14:creationId xmlns:p14="http://schemas.microsoft.com/office/powerpoint/2010/main" val="4029959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GB" altLang="en-US" smtClean="0"/>
              <a:t>Advantages</a:t>
            </a:r>
            <a:endParaRPr lang="en-US" altLang="en-US" smtClean="0"/>
          </a:p>
        </p:txBody>
      </p:sp>
      <p:sp>
        <p:nvSpPr>
          <p:cNvPr id="3" name="Content Placeholder 2"/>
          <p:cNvSpPr>
            <a:spLocks noGrp="1"/>
          </p:cNvSpPr>
          <p:nvPr>
            <p:ph idx="1"/>
          </p:nvPr>
        </p:nvSpPr>
        <p:spPr/>
        <p:txBody>
          <a:bodyPr rtlCol="0">
            <a:normAutofit/>
          </a:bodyPr>
          <a:lstStyle/>
          <a:p>
            <a:pPr algn="just" eaLnBrk="1" fontAlgn="auto" hangingPunct="1">
              <a:spcAft>
                <a:spcPts val="0"/>
              </a:spcAft>
              <a:defRPr/>
            </a:pPr>
            <a:r>
              <a:rPr lang="en-GB" sz="1800"/>
              <a:t>gains in efficiency</a:t>
            </a:r>
          </a:p>
          <a:p>
            <a:pPr lvl="1" algn="just" eaLnBrk="1" fontAlgn="auto" hangingPunct="1">
              <a:spcAft>
                <a:spcPts val="0"/>
              </a:spcAft>
              <a:defRPr/>
            </a:pPr>
            <a:r>
              <a:rPr lang="en-GB" sz="1600"/>
              <a:t>in terms of quantity: more services are delivered</a:t>
            </a:r>
          </a:p>
          <a:p>
            <a:pPr lvl="2" algn="just" eaLnBrk="1" fontAlgn="auto" hangingPunct="1">
              <a:spcAft>
                <a:spcPts val="0"/>
              </a:spcAft>
              <a:defRPr/>
            </a:pPr>
            <a:r>
              <a:rPr lang="en-GB" sz="1600"/>
              <a:t>services are available at any time, from anywhere and from several devices</a:t>
            </a:r>
          </a:p>
          <a:p>
            <a:pPr lvl="2" algn="just" eaLnBrk="1" fontAlgn="auto" hangingPunct="1">
              <a:spcAft>
                <a:spcPts val="0"/>
              </a:spcAft>
              <a:defRPr/>
            </a:pPr>
            <a:r>
              <a:rPr lang="en-GB" sz="1600"/>
              <a:t>services are delivered in an integrated way according to the logic of the customer</a:t>
            </a:r>
          </a:p>
          <a:p>
            <a:pPr lvl="1" algn="just" eaLnBrk="1" fontAlgn="auto" hangingPunct="1">
              <a:spcAft>
                <a:spcPts val="0"/>
              </a:spcAft>
              <a:defRPr/>
            </a:pPr>
            <a:r>
              <a:rPr lang="en-GB" sz="1600" smtClean="0"/>
              <a:t>in </a:t>
            </a:r>
            <a:r>
              <a:rPr lang="en-GB" sz="1600"/>
              <a:t>terms of speed: the services are delivered in less time</a:t>
            </a:r>
          </a:p>
          <a:p>
            <a:pPr lvl="2" algn="just" eaLnBrk="1" fontAlgn="auto" hangingPunct="1">
              <a:spcAft>
                <a:spcPts val="0"/>
              </a:spcAft>
              <a:defRPr/>
            </a:pPr>
            <a:r>
              <a:rPr lang="en-GB" sz="1600"/>
              <a:t>benefits can be allocated quicker because information is available faster</a:t>
            </a:r>
          </a:p>
          <a:p>
            <a:pPr lvl="2" algn="just" eaLnBrk="1" fontAlgn="auto" hangingPunct="1">
              <a:spcAft>
                <a:spcPts val="0"/>
              </a:spcAft>
              <a:defRPr/>
            </a:pPr>
            <a:r>
              <a:rPr lang="en-GB" sz="1600"/>
              <a:t>waiting and travel time is reduced</a:t>
            </a:r>
          </a:p>
          <a:p>
            <a:pPr lvl="2" algn="just" eaLnBrk="1" fontAlgn="auto" hangingPunct="1">
              <a:spcAft>
                <a:spcPts val="0"/>
              </a:spcAft>
              <a:defRPr/>
            </a:pPr>
            <a:r>
              <a:rPr lang="en-GB" sz="1600"/>
              <a:t>companies and citizens can directly interact with the competent actors in the social sector with real time feedback</a:t>
            </a:r>
          </a:p>
          <a:p>
            <a:pPr marL="0" indent="0" eaLnBrk="1" fontAlgn="auto" hangingPunct="1">
              <a:spcAft>
                <a:spcPts val="0"/>
              </a:spcAft>
              <a:buFont typeface="Arial" pitchFamily="34" charset="0"/>
              <a:buNone/>
              <a:defRPr/>
            </a:pPr>
            <a:endParaRPr lang="en-US"/>
          </a:p>
        </p:txBody>
      </p:sp>
      <p:sp>
        <p:nvSpPr>
          <p:cNvPr id="4" name="Slide Number Placeholder 3"/>
          <p:cNvSpPr>
            <a:spLocks noGrp="1"/>
          </p:cNvSpPr>
          <p:nvPr>
            <p:ph type="sldNum" sz="quarter" idx="10"/>
          </p:nvPr>
        </p:nvSpPr>
        <p:spPr/>
        <p:txBody>
          <a:bodyPr/>
          <a:lstStyle/>
          <a:p>
            <a:pPr>
              <a:defRPr/>
            </a:pPr>
            <a:fld id="{0C088F66-6B15-4590-B064-430CB75FC4B1}" type="slidenum">
              <a:rPr lang="en-US"/>
              <a:pPr>
                <a:defRPr/>
              </a:pPr>
              <a:t>22</a:t>
            </a:fld>
            <a:endParaRPr lang="en-US"/>
          </a:p>
        </p:txBody>
      </p:sp>
    </p:spTree>
    <p:extLst>
      <p:ext uri="{BB962C8B-B14F-4D97-AF65-F5344CB8AC3E}">
        <p14:creationId xmlns:p14="http://schemas.microsoft.com/office/powerpoint/2010/main" val="1904645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altLang="en-US" smtClean="0"/>
              <a:t>Advantages</a:t>
            </a:r>
            <a:endParaRPr lang="en-US" altLang="en-US" smtClean="0"/>
          </a:p>
        </p:txBody>
      </p:sp>
      <p:sp>
        <p:nvSpPr>
          <p:cNvPr id="3" name="Content Placeholder 2"/>
          <p:cNvSpPr>
            <a:spLocks noGrp="1"/>
          </p:cNvSpPr>
          <p:nvPr>
            <p:ph idx="1"/>
          </p:nvPr>
        </p:nvSpPr>
        <p:spPr/>
        <p:txBody>
          <a:bodyPr rtlCol="0">
            <a:normAutofit/>
          </a:bodyPr>
          <a:lstStyle/>
          <a:p>
            <a:pPr algn="just" eaLnBrk="1" fontAlgn="auto" hangingPunct="1">
              <a:spcAft>
                <a:spcPts val="0"/>
              </a:spcAft>
              <a:defRPr/>
            </a:pPr>
            <a:r>
              <a:rPr lang="en-GB" sz="1800" dirty="0"/>
              <a:t>gains in effectiveness: better social protection</a:t>
            </a:r>
          </a:p>
          <a:p>
            <a:pPr lvl="1" algn="just" eaLnBrk="1" fontAlgn="auto" hangingPunct="1">
              <a:spcAft>
                <a:spcPts val="0"/>
              </a:spcAft>
              <a:defRPr/>
            </a:pPr>
            <a:r>
              <a:rPr lang="en-GB" sz="1600" dirty="0"/>
              <a:t>in terms of quality: same services at same total cost in same time, but to a higher quality standard</a:t>
            </a:r>
          </a:p>
          <a:p>
            <a:pPr lvl="1" algn="just" eaLnBrk="1" fontAlgn="auto" hangingPunct="1">
              <a:spcAft>
                <a:spcPts val="0"/>
              </a:spcAft>
              <a:defRPr/>
            </a:pPr>
            <a:r>
              <a:rPr lang="en-GB" sz="1600" dirty="0"/>
              <a:t>in terms of type of services: new types of services, e.g.</a:t>
            </a:r>
          </a:p>
          <a:p>
            <a:pPr lvl="2" algn="just" eaLnBrk="1" fontAlgn="auto" hangingPunct="1">
              <a:spcAft>
                <a:spcPts val="0"/>
              </a:spcAft>
              <a:defRPr/>
            </a:pPr>
            <a:r>
              <a:rPr lang="en-GB" sz="1600" dirty="0"/>
              <a:t>push system: automated granting of benefits</a:t>
            </a:r>
          </a:p>
          <a:p>
            <a:pPr lvl="2" algn="just" eaLnBrk="1" fontAlgn="auto" hangingPunct="1">
              <a:spcAft>
                <a:spcPts val="0"/>
              </a:spcAft>
              <a:defRPr/>
            </a:pPr>
            <a:r>
              <a:rPr lang="en-GB" sz="1600" dirty="0"/>
              <a:t>active search of non-take-up using data warehousing techniques</a:t>
            </a:r>
          </a:p>
          <a:p>
            <a:pPr lvl="2" algn="just" eaLnBrk="1" fontAlgn="auto" hangingPunct="1">
              <a:spcAft>
                <a:spcPts val="0"/>
              </a:spcAft>
              <a:defRPr/>
            </a:pPr>
            <a:r>
              <a:rPr lang="en-GB" sz="1600" dirty="0"/>
              <a:t>controlled management of own personal information</a:t>
            </a:r>
          </a:p>
          <a:p>
            <a:pPr lvl="2" algn="just" eaLnBrk="1" fontAlgn="auto" hangingPunct="1">
              <a:spcAft>
                <a:spcPts val="0"/>
              </a:spcAft>
              <a:defRPr/>
            </a:pPr>
            <a:r>
              <a:rPr lang="en-GB" sz="1600" dirty="0"/>
              <a:t>personalized simulation </a:t>
            </a:r>
            <a:r>
              <a:rPr lang="en-GB" sz="1600" dirty="0" smtClean="0"/>
              <a:t>environments</a:t>
            </a:r>
          </a:p>
          <a:p>
            <a:pPr lvl="2" algn="just" eaLnBrk="1" fontAlgn="auto" hangingPunct="1">
              <a:spcAft>
                <a:spcPts val="0"/>
              </a:spcAft>
              <a:defRPr/>
            </a:pPr>
            <a:endParaRPr lang="en-GB" sz="400" dirty="0"/>
          </a:p>
          <a:p>
            <a:pPr algn="just" eaLnBrk="1" fontAlgn="auto" hangingPunct="1">
              <a:spcAft>
                <a:spcPts val="0"/>
              </a:spcAft>
              <a:defRPr/>
            </a:pPr>
            <a:r>
              <a:rPr lang="en-GB" sz="1800" dirty="0" smtClean="0"/>
              <a:t>better </a:t>
            </a:r>
            <a:r>
              <a:rPr lang="en-GB" sz="1800" dirty="0"/>
              <a:t>support of social </a:t>
            </a:r>
            <a:r>
              <a:rPr lang="en-GB" sz="1800" dirty="0" smtClean="0"/>
              <a:t>policy</a:t>
            </a:r>
          </a:p>
          <a:p>
            <a:pPr algn="just" eaLnBrk="1" fontAlgn="auto" hangingPunct="1">
              <a:spcAft>
                <a:spcPts val="0"/>
              </a:spcAft>
              <a:defRPr/>
            </a:pPr>
            <a:endParaRPr lang="en-GB" sz="400" dirty="0"/>
          </a:p>
          <a:p>
            <a:pPr algn="just" eaLnBrk="1" fontAlgn="auto" hangingPunct="1">
              <a:spcAft>
                <a:spcPts val="0"/>
              </a:spcAft>
              <a:defRPr/>
            </a:pPr>
            <a:r>
              <a:rPr lang="en-GB" sz="1800" dirty="0" smtClean="0"/>
              <a:t>more </a:t>
            </a:r>
            <a:r>
              <a:rPr lang="en-GB" sz="1800" dirty="0"/>
              <a:t>efficient combating of fraud </a:t>
            </a:r>
          </a:p>
          <a:p>
            <a:pPr marL="0" indent="0"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0"/>
          </p:nvPr>
        </p:nvSpPr>
        <p:spPr/>
        <p:txBody>
          <a:bodyPr/>
          <a:lstStyle/>
          <a:p>
            <a:pPr>
              <a:defRPr/>
            </a:pPr>
            <a:fld id="{CA7ACEDF-992D-4EBF-B4B4-01E562878FC7}" type="slidenum">
              <a:rPr lang="en-US"/>
              <a:pPr>
                <a:defRPr/>
              </a:pPr>
              <a:t>23</a:t>
            </a:fld>
            <a:endParaRPr lang="en-US"/>
          </a:p>
        </p:txBody>
      </p:sp>
    </p:spTree>
    <p:extLst>
      <p:ext uri="{BB962C8B-B14F-4D97-AF65-F5344CB8AC3E}">
        <p14:creationId xmlns:p14="http://schemas.microsoft.com/office/powerpoint/2010/main" val="31664350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Common vision on</a:t>
            </a:r>
            <a:r>
              <a:rPr lang="en-GB" sz="2200" dirty="0"/>
              <a:t> </a:t>
            </a:r>
            <a:br>
              <a:rPr lang="en-GB" sz="2200" dirty="0"/>
            </a:br>
            <a:r>
              <a:rPr lang="en-GB" dirty="0"/>
              <a:t>information management</a:t>
            </a:r>
            <a:endParaRPr lang="en-US" dirty="0"/>
          </a:p>
        </p:txBody>
      </p:sp>
      <p:sp>
        <p:nvSpPr>
          <p:cNvPr id="3" name="Content Placeholder 2"/>
          <p:cNvSpPr>
            <a:spLocks noGrp="1"/>
          </p:cNvSpPr>
          <p:nvPr>
            <p:ph idx="1"/>
          </p:nvPr>
        </p:nvSpPr>
        <p:spPr/>
        <p:txBody>
          <a:bodyPr/>
          <a:lstStyle/>
          <a:p>
            <a:pPr lvl="0" algn="just" eaLnBrk="1" fontAlgn="auto" hangingPunct="1">
              <a:spcAft>
                <a:spcPts val="0"/>
              </a:spcAft>
              <a:defRPr/>
            </a:pPr>
            <a:endParaRPr lang="en-GB" sz="400" dirty="0">
              <a:solidFill>
                <a:prstClr val="black"/>
              </a:solidFill>
            </a:endParaRPr>
          </a:p>
          <a:p>
            <a:pPr lvl="0" algn="just" eaLnBrk="1" fontAlgn="auto" hangingPunct="1">
              <a:spcAft>
                <a:spcPts val="0"/>
              </a:spcAft>
              <a:defRPr/>
            </a:pPr>
            <a:r>
              <a:rPr lang="en-GB" sz="1800" dirty="0">
                <a:solidFill>
                  <a:prstClr val="black"/>
                </a:solidFill>
              </a:rPr>
              <a:t>information is being modelled in such a way that the model fits in as closely as possible with the real world, in order to allow multifunctional use of information </a:t>
            </a:r>
          </a:p>
          <a:p>
            <a:pPr lvl="0" algn="just" eaLnBrk="1" fontAlgn="auto" hangingPunct="1">
              <a:spcAft>
                <a:spcPts val="0"/>
              </a:spcAft>
              <a:defRPr/>
            </a:pPr>
            <a:r>
              <a:rPr lang="en-GB" sz="1800" dirty="0">
                <a:solidFill>
                  <a:prstClr val="black"/>
                </a:solidFill>
              </a:rPr>
              <a:t>information is collected from citizens and companies only once by the social sector as a whole, via a channel chosen by the citizens and the companies, preferably from application to application, and with the possibility of quality control by the supplier before the transmission of the information</a:t>
            </a:r>
          </a:p>
          <a:p>
            <a:pPr lvl="0" algn="just" eaLnBrk="1" fontAlgn="auto" hangingPunct="1">
              <a:spcAft>
                <a:spcPts val="0"/>
              </a:spcAft>
              <a:defRPr/>
            </a:pPr>
            <a:r>
              <a:rPr lang="en-GB" sz="1800" dirty="0">
                <a:solidFill>
                  <a:prstClr val="black"/>
                </a:solidFill>
              </a:rPr>
              <a:t>the collected information is validated once according to established task sharing criteria, by the actor that is most entitled to it or by the actor which has the greatest interest in correctly validating it</a:t>
            </a:r>
          </a:p>
          <a:p>
            <a:pPr lvl="0" algn="just" eaLnBrk="1" fontAlgn="auto" hangingPunct="1">
              <a:spcAft>
                <a:spcPts val="0"/>
              </a:spcAft>
              <a:defRPr/>
            </a:pPr>
            <a:r>
              <a:rPr lang="en-GB" sz="1800" dirty="0">
                <a:solidFill>
                  <a:prstClr val="black"/>
                </a:solidFill>
              </a:rPr>
              <a:t>a task sharing model is established indicating which actor stores which information as an authentic source, manages the information and maintains it at the disposal of the authorized users</a:t>
            </a:r>
          </a:p>
          <a:p>
            <a:endParaRPr lang="en-US" dirty="0"/>
          </a:p>
        </p:txBody>
      </p:sp>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24</a:t>
            </a:fld>
            <a:endParaRPr lang="en-GB" dirty="0"/>
          </a:p>
        </p:txBody>
      </p:sp>
    </p:spTree>
    <p:extLst>
      <p:ext uri="{BB962C8B-B14F-4D97-AF65-F5344CB8AC3E}">
        <p14:creationId xmlns:p14="http://schemas.microsoft.com/office/powerpoint/2010/main" val="13827110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Common vision on</a:t>
            </a:r>
            <a:r>
              <a:rPr lang="en-GB" sz="2200" dirty="0"/>
              <a:t> </a:t>
            </a:r>
            <a:br>
              <a:rPr lang="en-GB" sz="2200" dirty="0"/>
            </a:br>
            <a:r>
              <a:rPr lang="en-GB" dirty="0"/>
              <a:t>information management</a:t>
            </a:r>
            <a:endParaRPr lang="en-US" dirty="0"/>
          </a:p>
        </p:txBody>
      </p:sp>
      <p:sp>
        <p:nvSpPr>
          <p:cNvPr id="3" name="Content Placeholder 2"/>
          <p:cNvSpPr>
            <a:spLocks noGrp="1"/>
          </p:cNvSpPr>
          <p:nvPr>
            <p:ph idx="1"/>
          </p:nvPr>
        </p:nvSpPr>
        <p:spPr/>
        <p:txBody>
          <a:bodyPr/>
          <a:lstStyle/>
          <a:p>
            <a:pPr lvl="0" algn="just" eaLnBrk="1" fontAlgn="auto" hangingPunct="1">
              <a:spcAft>
                <a:spcPts val="0"/>
              </a:spcAft>
              <a:defRPr/>
            </a:pPr>
            <a:endParaRPr lang="en-GB" sz="400" dirty="0">
              <a:solidFill>
                <a:prstClr val="black"/>
              </a:solidFill>
            </a:endParaRPr>
          </a:p>
          <a:p>
            <a:pPr lvl="0" algn="just" eaLnBrk="1" fontAlgn="auto" hangingPunct="1">
              <a:spcAft>
                <a:spcPts val="0"/>
              </a:spcAft>
              <a:defRPr/>
            </a:pPr>
            <a:r>
              <a:rPr lang="en-GB" sz="1800" dirty="0">
                <a:solidFill>
                  <a:prstClr val="black"/>
                </a:solidFill>
              </a:rPr>
              <a:t>information can be flexibly assembled according to ever changing legal concepts</a:t>
            </a:r>
          </a:p>
          <a:p>
            <a:pPr lvl="0" algn="just" eaLnBrk="1" fontAlgn="auto" hangingPunct="1">
              <a:spcAft>
                <a:spcPts val="0"/>
              </a:spcAft>
              <a:defRPr/>
            </a:pPr>
            <a:r>
              <a:rPr lang="en-GB" sz="1800" dirty="0">
                <a:solidFill>
                  <a:prstClr val="black"/>
                </a:solidFill>
              </a:rPr>
              <a:t>every actor has to report probable errors of information to the actor that is designated to validate the information</a:t>
            </a:r>
          </a:p>
          <a:p>
            <a:pPr lvl="0" algn="just" eaLnBrk="1" fontAlgn="auto" hangingPunct="1">
              <a:spcAft>
                <a:spcPts val="0"/>
              </a:spcAft>
              <a:defRPr/>
            </a:pPr>
            <a:r>
              <a:rPr lang="en-GB" sz="1800" dirty="0">
                <a:solidFill>
                  <a:prstClr val="black"/>
                </a:solidFill>
              </a:rPr>
              <a:t>every actor that has to validate information according to the agreed task sharing model, has to examine the reported probable errors, to correct them when necessary and to communicate the correct information to every known interested actor</a:t>
            </a:r>
          </a:p>
          <a:p>
            <a:pPr lvl="0" algn="just" eaLnBrk="1" fontAlgn="auto" hangingPunct="1">
              <a:spcAft>
                <a:spcPts val="0"/>
              </a:spcAft>
              <a:defRPr/>
            </a:pPr>
            <a:r>
              <a:rPr lang="en-GB" sz="1800" dirty="0">
                <a:solidFill>
                  <a:prstClr val="black"/>
                </a:solidFill>
              </a:rPr>
              <a:t>once collected and validated, information is stored, managed and exchanged electronically to avoid transcribing and re-entering it manually</a:t>
            </a:r>
          </a:p>
          <a:p>
            <a:pPr lvl="0" algn="just" eaLnBrk="1" fontAlgn="auto" hangingPunct="1">
              <a:spcAft>
                <a:spcPts val="0"/>
              </a:spcAft>
              <a:defRPr/>
            </a:pPr>
            <a:r>
              <a:rPr lang="en-GB" sz="1800" dirty="0">
                <a:solidFill>
                  <a:prstClr val="black"/>
                </a:solidFill>
              </a:rPr>
              <a:t>electronic information exchange can be initiated by</a:t>
            </a:r>
          </a:p>
          <a:p>
            <a:pPr lvl="1" algn="just" eaLnBrk="1" fontAlgn="auto" hangingPunct="1">
              <a:spcAft>
                <a:spcPts val="0"/>
              </a:spcAft>
              <a:defRPr/>
            </a:pPr>
            <a:r>
              <a:rPr lang="en-GB" sz="1600" dirty="0">
                <a:solidFill>
                  <a:prstClr val="black"/>
                </a:solidFill>
              </a:rPr>
              <a:t>the actor that disposes of information</a:t>
            </a:r>
          </a:p>
          <a:p>
            <a:pPr lvl="1" algn="just" eaLnBrk="1" fontAlgn="auto" hangingPunct="1">
              <a:spcAft>
                <a:spcPts val="0"/>
              </a:spcAft>
              <a:defRPr/>
            </a:pPr>
            <a:r>
              <a:rPr lang="en-GB" sz="1600" dirty="0">
                <a:solidFill>
                  <a:prstClr val="black"/>
                </a:solidFill>
              </a:rPr>
              <a:t>the actor that needs information</a:t>
            </a:r>
          </a:p>
          <a:p>
            <a:pPr lvl="1" algn="just" eaLnBrk="1" fontAlgn="auto" hangingPunct="1">
              <a:spcAft>
                <a:spcPts val="0"/>
              </a:spcAft>
              <a:defRPr/>
            </a:pPr>
            <a:r>
              <a:rPr lang="en-GB" sz="1600" dirty="0">
                <a:solidFill>
                  <a:prstClr val="black"/>
                </a:solidFill>
              </a:rPr>
              <a:t>the CBSS that manages the interoperability framework</a:t>
            </a:r>
          </a:p>
          <a:p>
            <a:endParaRPr lang="en-US" dirty="0"/>
          </a:p>
        </p:txBody>
      </p:sp>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25</a:t>
            </a:fld>
            <a:endParaRPr lang="en-GB" dirty="0"/>
          </a:p>
        </p:txBody>
      </p:sp>
    </p:spTree>
    <p:extLst>
      <p:ext uri="{BB962C8B-B14F-4D97-AF65-F5344CB8AC3E}">
        <p14:creationId xmlns:p14="http://schemas.microsoft.com/office/powerpoint/2010/main" val="4140004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Common vision on</a:t>
            </a:r>
            <a:r>
              <a:rPr lang="en-GB" sz="2200" dirty="0"/>
              <a:t> </a:t>
            </a:r>
            <a:br>
              <a:rPr lang="en-GB" sz="2200" dirty="0"/>
            </a:br>
            <a:r>
              <a:rPr lang="en-GB" dirty="0"/>
              <a:t>information management</a:t>
            </a:r>
            <a:endParaRPr lang="en-US" dirty="0"/>
          </a:p>
        </p:txBody>
      </p:sp>
      <p:sp>
        <p:nvSpPr>
          <p:cNvPr id="3" name="Content Placeholder 2"/>
          <p:cNvSpPr>
            <a:spLocks noGrp="1"/>
          </p:cNvSpPr>
          <p:nvPr>
            <p:ph idx="1"/>
          </p:nvPr>
        </p:nvSpPr>
        <p:spPr/>
        <p:txBody>
          <a:bodyPr/>
          <a:lstStyle/>
          <a:p>
            <a:pPr lvl="0" algn="just" eaLnBrk="1" fontAlgn="auto" hangingPunct="1">
              <a:spcAft>
                <a:spcPts val="0"/>
              </a:spcAft>
              <a:defRPr/>
            </a:pPr>
            <a:endParaRPr lang="en-GB" sz="400" dirty="0">
              <a:solidFill>
                <a:prstClr val="black"/>
              </a:solidFill>
            </a:endParaRPr>
          </a:p>
          <a:p>
            <a:pPr lvl="0" algn="just" eaLnBrk="1" fontAlgn="auto" hangingPunct="1">
              <a:spcAft>
                <a:spcPts val="0"/>
              </a:spcAft>
              <a:defRPr/>
            </a:pPr>
            <a:r>
              <a:rPr lang="en-GB" sz="1800" dirty="0">
                <a:solidFill>
                  <a:prstClr val="black"/>
                </a:solidFill>
              </a:rPr>
              <a:t>electronic information exchanges take place on the base of a functional and technical interoperability framework that evolves permanently but gradually according to open market standards, and is independent from the methods of information exchange</a:t>
            </a:r>
          </a:p>
          <a:p>
            <a:pPr lvl="0" algn="just" eaLnBrk="1" fontAlgn="auto" hangingPunct="1">
              <a:spcAft>
                <a:spcPts val="0"/>
              </a:spcAft>
              <a:defRPr/>
            </a:pPr>
            <a:r>
              <a:rPr lang="en-GB" sz="1800" dirty="0">
                <a:solidFill>
                  <a:prstClr val="black"/>
                </a:solidFill>
              </a:rPr>
              <a:t>available information is used for</a:t>
            </a:r>
          </a:p>
          <a:p>
            <a:pPr lvl="1" algn="just" eaLnBrk="1" fontAlgn="auto" hangingPunct="1">
              <a:spcAft>
                <a:spcPts val="0"/>
              </a:spcAft>
              <a:defRPr/>
            </a:pPr>
            <a:r>
              <a:rPr lang="en-GB" sz="1600" dirty="0">
                <a:solidFill>
                  <a:prstClr val="black"/>
                </a:solidFill>
              </a:rPr>
              <a:t>the automatic granting of benefits</a:t>
            </a:r>
          </a:p>
          <a:p>
            <a:pPr lvl="1" algn="just" eaLnBrk="1" fontAlgn="auto" hangingPunct="1">
              <a:spcAft>
                <a:spcPts val="0"/>
              </a:spcAft>
              <a:defRPr/>
            </a:pPr>
            <a:r>
              <a:rPr lang="en-GB" sz="1600" dirty="0">
                <a:solidFill>
                  <a:prstClr val="black"/>
                </a:solidFill>
              </a:rPr>
              <a:t>prefilling when collecting information</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26</a:t>
            </a:fld>
            <a:endParaRPr lang="en-GB" dirty="0"/>
          </a:p>
        </p:txBody>
      </p:sp>
    </p:spTree>
    <p:extLst>
      <p:ext uri="{BB962C8B-B14F-4D97-AF65-F5344CB8AC3E}">
        <p14:creationId xmlns:p14="http://schemas.microsoft.com/office/powerpoint/2010/main" val="30688495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dirty="0"/>
              <a:t>Common vision on information security</a:t>
            </a:r>
            <a:endParaRPr lang="en-US" dirty="0"/>
          </a:p>
        </p:txBody>
      </p:sp>
      <p:sp>
        <p:nvSpPr>
          <p:cNvPr id="3" name="Content Placeholder 2"/>
          <p:cNvSpPr>
            <a:spLocks noGrp="1"/>
          </p:cNvSpPr>
          <p:nvPr>
            <p:ph idx="1"/>
          </p:nvPr>
        </p:nvSpPr>
        <p:spPr/>
        <p:txBody>
          <a:bodyPr rtlCol="0">
            <a:normAutofit/>
          </a:bodyPr>
          <a:lstStyle/>
          <a:p>
            <a:pPr algn="just" eaLnBrk="1" fontAlgn="auto" hangingPunct="1">
              <a:spcAft>
                <a:spcPts val="0"/>
              </a:spcAft>
              <a:defRPr/>
            </a:pPr>
            <a:r>
              <a:rPr lang="en-GB" sz="1800"/>
              <a:t>security, availability, integrity and confidentiality of information is ensured by integrated structural, institutional, organizational, HR, technical and other security measures according to agreed policies</a:t>
            </a:r>
          </a:p>
          <a:p>
            <a:pPr algn="just" eaLnBrk="1" fontAlgn="auto" hangingPunct="1">
              <a:spcAft>
                <a:spcPts val="0"/>
              </a:spcAft>
              <a:defRPr/>
            </a:pPr>
            <a:r>
              <a:rPr lang="en-GB" sz="1800"/>
              <a:t>personal information is only used for purposes compatible with the purposes of the collection of the information</a:t>
            </a:r>
          </a:p>
          <a:p>
            <a:pPr algn="just" eaLnBrk="1" fontAlgn="auto" hangingPunct="1">
              <a:spcAft>
                <a:spcPts val="0"/>
              </a:spcAft>
              <a:defRPr/>
            </a:pPr>
            <a:r>
              <a:rPr lang="en-GB" sz="1800"/>
              <a:t>personal information is only accessible to authorized actors and users according to business needs, legislative or policy requirements</a:t>
            </a:r>
          </a:p>
          <a:p>
            <a:pPr algn="just" eaLnBrk="1" fontAlgn="auto" hangingPunct="1">
              <a:spcAft>
                <a:spcPts val="0"/>
              </a:spcAft>
              <a:defRPr/>
            </a:pPr>
            <a:r>
              <a:rPr lang="en-GB" sz="1800"/>
              <a:t>the access authorization to personal information is granted by an </a:t>
            </a:r>
            <a:r>
              <a:rPr lang="en-GB" sz="1800" err="1"/>
              <a:t>Sectoral</a:t>
            </a:r>
            <a:r>
              <a:rPr lang="en-GB" sz="1800"/>
              <a:t> Committee of the Privacy Commission, designated by Parliament, after having checked whether the access conditions are met</a:t>
            </a:r>
          </a:p>
          <a:p>
            <a:pPr algn="just" eaLnBrk="1" fontAlgn="auto" hangingPunct="1">
              <a:spcAft>
                <a:spcPts val="0"/>
              </a:spcAft>
              <a:defRPr/>
            </a:pPr>
            <a:r>
              <a:rPr lang="en-GB" sz="1800"/>
              <a:t>the access authorizations are public</a:t>
            </a:r>
          </a:p>
          <a:p>
            <a:pPr marL="0" indent="0" eaLnBrk="1" fontAlgn="auto" hangingPunct="1">
              <a:spcAft>
                <a:spcPts val="0"/>
              </a:spcAft>
              <a:buFont typeface="Arial" pitchFamily="34" charset="0"/>
              <a:buNone/>
              <a:defRPr/>
            </a:pPr>
            <a:endParaRPr lang="en-US"/>
          </a:p>
        </p:txBody>
      </p:sp>
      <p:sp>
        <p:nvSpPr>
          <p:cNvPr id="4" name="Slide Number Placeholder 3"/>
          <p:cNvSpPr>
            <a:spLocks noGrp="1"/>
          </p:cNvSpPr>
          <p:nvPr>
            <p:ph type="sldNum" sz="quarter" idx="10"/>
          </p:nvPr>
        </p:nvSpPr>
        <p:spPr/>
        <p:txBody>
          <a:bodyPr/>
          <a:lstStyle/>
          <a:p>
            <a:pPr>
              <a:defRPr/>
            </a:pPr>
            <a:fld id="{82EA6012-FF1D-4151-BA6C-FDA39F04C6B9}" type="slidenum">
              <a:rPr lang="en-US"/>
              <a:pPr>
                <a:defRPr/>
              </a:pPr>
              <a:t>27</a:t>
            </a:fld>
            <a:endParaRPr lang="en-US"/>
          </a:p>
        </p:txBody>
      </p:sp>
    </p:spTree>
    <p:extLst>
      <p:ext uri="{BB962C8B-B14F-4D97-AF65-F5344CB8AC3E}">
        <p14:creationId xmlns:p14="http://schemas.microsoft.com/office/powerpoint/2010/main" val="13641442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a:t>Common vision on information security</a:t>
            </a:r>
            <a:endParaRPr lang="en-US"/>
          </a:p>
        </p:txBody>
      </p:sp>
      <p:sp>
        <p:nvSpPr>
          <p:cNvPr id="37891" name="Content Placeholder 2"/>
          <p:cNvSpPr>
            <a:spLocks noGrp="1"/>
          </p:cNvSpPr>
          <p:nvPr>
            <p:ph idx="1"/>
          </p:nvPr>
        </p:nvSpPr>
        <p:spPr/>
        <p:txBody>
          <a:bodyPr/>
          <a:lstStyle/>
          <a:p>
            <a:pPr algn="just" eaLnBrk="1" hangingPunct="1"/>
            <a:r>
              <a:rPr lang="en-GB" altLang="en-US" sz="1800" dirty="0" smtClean="0"/>
              <a:t>every actual electronic exchange of personal information has to pass an independent trusted third party (basically the CBSS) and is preventively checked on compliance with the existing access authorizations by that trusted third party</a:t>
            </a:r>
          </a:p>
          <a:p>
            <a:pPr algn="just" eaLnBrk="1" hangingPunct="1"/>
            <a:r>
              <a:rPr lang="en-GB" altLang="en-US" sz="1800" dirty="0" smtClean="0"/>
              <a:t>every actual electronic exchange of personal information is logged, to be able to trace possible abuse afterwards</a:t>
            </a:r>
          </a:p>
          <a:p>
            <a:pPr algn="just" eaLnBrk="1" hangingPunct="1"/>
            <a:r>
              <a:rPr lang="en-GB" altLang="en-US" sz="1800" dirty="0" smtClean="0"/>
              <a:t>every time information is used to take a decision, the information used is communicated to the person concerned together with the decision </a:t>
            </a:r>
          </a:p>
          <a:p>
            <a:pPr algn="just" eaLnBrk="1" hangingPunct="1"/>
            <a:r>
              <a:rPr lang="en-GB" altLang="en-US" sz="1800" dirty="0" smtClean="0"/>
              <a:t>every person has right to access and correct his/her own personal data</a:t>
            </a:r>
          </a:p>
          <a:p>
            <a:pPr algn="just" eaLnBrk="1" hangingPunct="1"/>
            <a:r>
              <a:rPr lang="en-GB" altLang="en-US" sz="1800" dirty="0" smtClean="0"/>
              <a:t>every actor in the social sector disposes of an information security officer with an advisory, stimulating, documentary and control task</a:t>
            </a:r>
          </a:p>
        </p:txBody>
      </p:sp>
      <p:sp>
        <p:nvSpPr>
          <p:cNvPr id="4" name="Slide Number Placeholder 3"/>
          <p:cNvSpPr>
            <a:spLocks noGrp="1"/>
          </p:cNvSpPr>
          <p:nvPr>
            <p:ph type="sldNum" sz="quarter" idx="10"/>
          </p:nvPr>
        </p:nvSpPr>
        <p:spPr/>
        <p:txBody>
          <a:bodyPr/>
          <a:lstStyle/>
          <a:p>
            <a:pPr>
              <a:defRPr/>
            </a:pPr>
            <a:fld id="{C315DEE7-B8A5-4E02-A412-057FBC76DA18}" type="slidenum">
              <a:rPr lang="en-US"/>
              <a:pPr>
                <a:defRPr/>
              </a:pPr>
              <a:t>28</a:t>
            </a:fld>
            <a:endParaRPr lang="en-US"/>
          </a:p>
        </p:txBody>
      </p:sp>
    </p:spTree>
    <p:extLst>
      <p:ext uri="{BB962C8B-B14F-4D97-AF65-F5344CB8AC3E}">
        <p14:creationId xmlns:p14="http://schemas.microsoft.com/office/powerpoint/2010/main" val="35874208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Useful tool: the reference directory</a:t>
            </a:r>
            <a:endParaRPr lang="en-US" dirty="0"/>
          </a:p>
        </p:txBody>
      </p:sp>
      <p:sp>
        <p:nvSpPr>
          <p:cNvPr id="3" name="Content Placeholder 2"/>
          <p:cNvSpPr>
            <a:spLocks noGrp="1"/>
          </p:cNvSpPr>
          <p:nvPr>
            <p:ph idx="1"/>
          </p:nvPr>
        </p:nvSpPr>
        <p:spPr/>
        <p:txBody>
          <a:bodyPr>
            <a:normAutofit/>
          </a:bodyPr>
          <a:lstStyle/>
          <a:p>
            <a:r>
              <a:rPr lang="en-GB" sz="1800" dirty="0"/>
              <a:t>reference directory</a:t>
            </a:r>
          </a:p>
          <a:p>
            <a:pPr lvl="1"/>
            <a:r>
              <a:rPr lang="en-GB" sz="1800" dirty="0"/>
              <a:t>directory of available services/information</a:t>
            </a:r>
          </a:p>
          <a:p>
            <a:pPr lvl="2"/>
            <a:r>
              <a:rPr lang="en-GB" dirty="0"/>
              <a:t>which information/services are available at any actor depending on the capacity in which a person/company is registered at each actor</a:t>
            </a:r>
          </a:p>
          <a:p>
            <a:pPr lvl="1"/>
            <a:r>
              <a:rPr lang="en-GB" sz="1800" dirty="0"/>
              <a:t>directory of authorized users and applications</a:t>
            </a:r>
          </a:p>
          <a:p>
            <a:pPr lvl="2"/>
            <a:r>
              <a:rPr lang="en-GB" dirty="0"/>
              <a:t>list of users and applications</a:t>
            </a:r>
          </a:p>
          <a:p>
            <a:pPr lvl="2"/>
            <a:r>
              <a:rPr lang="en-GB" dirty="0"/>
              <a:t>definition of authentication means and rules</a:t>
            </a:r>
          </a:p>
          <a:p>
            <a:pPr lvl="2"/>
            <a:r>
              <a:rPr lang="en-GB" dirty="0"/>
              <a:t>definition of authorization profiles: which kind of information/service can be accessed, in what situation and for what period of time depending on in which capacity the person/company is registered with the actor that accesses the information/service</a:t>
            </a:r>
          </a:p>
          <a:p>
            <a:pPr lvl="1"/>
            <a:r>
              <a:rPr lang="en-GB" sz="1800" dirty="0"/>
              <a:t>directory of data subjects</a:t>
            </a:r>
          </a:p>
          <a:p>
            <a:pPr lvl="2"/>
            <a:r>
              <a:rPr lang="en-GB" dirty="0"/>
              <a:t>which persons/companies have personal files at which actors for which periods of time, and in which capacity they are registered</a:t>
            </a:r>
          </a:p>
          <a:p>
            <a:pPr lvl="1"/>
            <a:r>
              <a:rPr lang="en-GB" sz="1800" dirty="0"/>
              <a:t>subscription table</a:t>
            </a:r>
          </a:p>
          <a:p>
            <a:pPr lvl="2"/>
            <a:r>
              <a:rPr lang="en-GB" dirty="0"/>
              <a:t>which users/applications want to automatically receive what information/services in which situations for which persons/companies in which capacity</a:t>
            </a:r>
          </a:p>
          <a:p>
            <a:endParaRPr lang="en-US" dirty="0"/>
          </a:p>
        </p:txBody>
      </p:sp>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29</a:t>
            </a:fld>
            <a:endParaRPr lang="en-GB" dirty="0"/>
          </a:p>
        </p:txBody>
      </p:sp>
    </p:spTree>
    <p:extLst>
      <p:ext uri="{BB962C8B-B14F-4D97-AF65-F5344CB8AC3E}">
        <p14:creationId xmlns:p14="http://schemas.microsoft.com/office/powerpoint/2010/main" val="2403193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en-US" smtClean="0"/>
              <a:t>Origins of the CBSS initiative</a:t>
            </a:r>
            <a:endParaRPr lang="en-US" altLang="en-US" smtClean="0"/>
          </a:p>
        </p:txBody>
      </p:sp>
      <p:sp>
        <p:nvSpPr>
          <p:cNvPr id="3" name="Content Placeholder 2"/>
          <p:cNvSpPr>
            <a:spLocks noGrp="1"/>
          </p:cNvSpPr>
          <p:nvPr>
            <p:ph idx="1"/>
          </p:nvPr>
        </p:nvSpPr>
        <p:spPr/>
        <p:txBody>
          <a:bodyPr rtlCol="0">
            <a:normAutofit/>
          </a:bodyPr>
          <a:lstStyle/>
          <a:p>
            <a:pPr algn="just" eaLnBrk="1" fontAlgn="auto" hangingPunct="1">
              <a:lnSpc>
                <a:spcPct val="90000"/>
              </a:lnSpc>
              <a:spcAft>
                <a:spcPts val="0"/>
              </a:spcAft>
              <a:defRPr/>
            </a:pPr>
            <a:r>
              <a:rPr lang="en-GB" sz="1800"/>
              <a:t>a lack of well coordinated service delivery processes and of a lack of well coordinated information management led to</a:t>
            </a:r>
          </a:p>
          <a:p>
            <a:pPr lvl="1" algn="just" eaLnBrk="1" fontAlgn="auto" hangingPunct="1">
              <a:lnSpc>
                <a:spcPct val="90000"/>
              </a:lnSpc>
              <a:spcAft>
                <a:spcPts val="0"/>
              </a:spcAft>
              <a:defRPr/>
            </a:pPr>
            <a:r>
              <a:rPr lang="en-GB" sz="1600"/>
              <a:t>a huge avoidable administrative burden and related costs for</a:t>
            </a:r>
          </a:p>
          <a:p>
            <a:pPr lvl="2" algn="just" eaLnBrk="1" fontAlgn="auto" hangingPunct="1">
              <a:lnSpc>
                <a:spcPct val="90000"/>
              </a:lnSpc>
              <a:spcAft>
                <a:spcPts val="0"/>
              </a:spcAft>
              <a:defRPr/>
            </a:pPr>
            <a:r>
              <a:rPr lang="en-GB" sz="1600"/>
              <a:t>the citizens</a:t>
            </a:r>
          </a:p>
          <a:p>
            <a:pPr lvl="2" algn="just" eaLnBrk="1" fontAlgn="auto" hangingPunct="1">
              <a:lnSpc>
                <a:spcPct val="90000"/>
              </a:lnSpc>
              <a:spcAft>
                <a:spcPts val="0"/>
              </a:spcAft>
              <a:defRPr/>
            </a:pPr>
            <a:r>
              <a:rPr lang="en-GB" sz="1600"/>
              <a:t>the employers/companies</a:t>
            </a:r>
          </a:p>
          <a:p>
            <a:pPr lvl="2" algn="just" eaLnBrk="1" fontAlgn="auto" hangingPunct="1">
              <a:lnSpc>
                <a:spcPct val="90000"/>
              </a:lnSpc>
              <a:spcAft>
                <a:spcPts val="0"/>
              </a:spcAft>
              <a:defRPr/>
            </a:pPr>
            <a:r>
              <a:rPr lang="en-GB" sz="1600"/>
              <a:t>the actors in the social sector</a:t>
            </a:r>
          </a:p>
          <a:p>
            <a:pPr lvl="1" algn="just" eaLnBrk="1" fontAlgn="auto" hangingPunct="1">
              <a:lnSpc>
                <a:spcPct val="90000"/>
              </a:lnSpc>
              <a:spcAft>
                <a:spcPts val="0"/>
              </a:spcAft>
              <a:defRPr/>
            </a:pPr>
            <a:r>
              <a:rPr lang="en-GB" sz="1600"/>
              <a:t>service delivery that didn’t meet the expectations of the citizens and the companies</a:t>
            </a:r>
          </a:p>
          <a:p>
            <a:pPr lvl="1" algn="just" eaLnBrk="1" fontAlgn="auto" hangingPunct="1">
              <a:lnSpc>
                <a:spcPct val="90000"/>
              </a:lnSpc>
              <a:spcAft>
                <a:spcPts val="0"/>
              </a:spcAft>
              <a:defRPr/>
            </a:pPr>
            <a:r>
              <a:rPr lang="en-GB" sz="1600"/>
              <a:t>suboptimal effectiveness of social protection</a:t>
            </a:r>
          </a:p>
          <a:p>
            <a:pPr lvl="1" algn="just" eaLnBrk="1" fontAlgn="auto" hangingPunct="1">
              <a:lnSpc>
                <a:spcPct val="90000"/>
              </a:lnSpc>
              <a:spcAft>
                <a:spcPts val="0"/>
              </a:spcAft>
              <a:defRPr/>
            </a:pPr>
            <a:r>
              <a:rPr lang="en-GB" sz="1600"/>
              <a:t>insufficient social inclusion</a:t>
            </a:r>
          </a:p>
          <a:p>
            <a:pPr lvl="1" algn="just" eaLnBrk="1" fontAlgn="auto" hangingPunct="1">
              <a:lnSpc>
                <a:spcPct val="90000"/>
              </a:lnSpc>
              <a:spcAft>
                <a:spcPts val="0"/>
              </a:spcAft>
              <a:defRPr/>
            </a:pPr>
            <a:r>
              <a:rPr lang="en-GB" sz="1600"/>
              <a:t>too high possibilities of fraud</a:t>
            </a:r>
          </a:p>
          <a:p>
            <a:pPr lvl="1" algn="just" eaLnBrk="1" fontAlgn="auto" hangingPunct="1">
              <a:lnSpc>
                <a:spcPct val="90000"/>
              </a:lnSpc>
              <a:spcAft>
                <a:spcPts val="0"/>
              </a:spcAft>
              <a:defRPr/>
            </a:pPr>
            <a:r>
              <a:rPr lang="en-GB" sz="1600"/>
              <a:t>suboptimal support of social policy</a:t>
            </a:r>
          </a:p>
          <a:p>
            <a:pPr algn="just" eaLnBrk="1" fontAlgn="auto" hangingPunct="1">
              <a:lnSpc>
                <a:spcPct val="90000"/>
              </a:lnSpc>
              <a:spcAft>
                <a:spcPts val="0"/>
              </a:spcAft>
              <a:defRPr/>
            </a:pPr>
            <a:r>
              <a:rPr lang="en-GB" sz="1800"/>
              <a:t>at the same moment there were</a:t>
            </a:r>
          </a:p>
          <a:p>
            <a:pPr lvl="1" algn="just" eaLnBrk="1" fontAlgn="auto" hangingPunct="1">
              <a:lnSpc>
                <a:spcPct val="90000"/>
              </a:lnSpc>
              <a:spcAft>
                <a:spcPts val="0"/>
              </a:spcAft>
              <a:defRPr/>
            </a:pPr>
            <a:r>
              <a:rPr lang="en-GB" sz="1600"/>
              <a:t>a clear political will to solve those problems</a:t>
            </a:r>
          </a:p>
          <a:p>
            <a:pPr lvl="1" algn="just" eaLnBrk="1" fontAlgn="auto" hangingPunct="1">
              <a:lnSpc>
                <a:spcPct val="90000"/>
              </a:lnSpc>
              <a:spcAft>
                <a:spcPts val="0"/>
              </a:spcAft>
              <a:defRPr/>
            </a:pPr>
            <a:r>
              <a:rPr lang="en-GB" sz="1600"/>
              <a:t>a scientifically well-founded solution based on the creation of a Crossroads Bank stimulating and coordinating business process re-engineering and electronic co-operation </a:t>
            </a:r>
          </a:p>
          <a:p>
            <a:pPr marL="0" indent="0" eaLnBrk="1" fontAlgn="auto" hangingPunct="1">
              <a:spcAft>
                <a:spcPts val="0"/>
              </a:spcAft>
              <a:buFont typeface="Arial" pitchFamily="34" charset="0"/>
              <a:buNone/>
              <a:defRPr/>
            </a:pPr>
            <a:endParaRPr lang="en-US"/>
          </a:p>
        </p:txBody>
      </p:sp>
      <p:sp>
        <p:nvSpPr>
          <p:cNvPr id="4" name="Slide Number Placeholder 3"/>
          <p:cNvSpPr>
            <a:spLocks noGrp="1"/>
          </p:cNvSpPr>
          <p:nvPr>
            <p:ph type="sldNum" sz="quarter" idx="10"/>
          </p:nvPr>
        </p:nvSpPr>
        <p:spPr/>
        <p:txBody>
          <a:bodyPr/>
          <a:lstStyle/>
          <a:p>
            <a:pPr>
              <a:defRPr/>
            </a:pPr>
            <a:fld id="{3059AD07-E901-48B0-A8DD-CB09515382C7}" type="slidenum">
              <a:rPr lang="en-US"/>
              <a:pPr>
                <a:defRPr/>
              </a:pPr>
              <a:t>3</a:t>
            </a:fld>
            <a:endParaRPr lang="en-US"/>
          </a:p>
        </p:txBody>
      </p:sp>
    </p:spTree>
    <p:extLst>
      <p:ext uri="{BB962C8B-B14F-4D97-AF65-F5344CB8AC3E}">
        <p14:creationId xmlns:p14="http://schemas.microsoft.com/office/powerpoint/2010/main" val="29900922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GB" dirty="0" smtClean="0"/>
              <a:t>Useful </a:t>
            </a:r>
            <a:r>
              <a:rPr lang="en-GB" dirty="0"/>
              <a:t>tool: the electronic </a:t>
            </a:r>
            <a:r>
              <a:rPr lang="en-GB" dirty="0" smtClean="0"/>
              <a:t>identity </a:t>
            </a:r>
            <a:r>
              <a:rPr lang="en-GB" dirty="0"/>
              <a:t>card</a:t>
            </a:r>
            <a:endParaRPr lang="en-US" dirty="0"/>
          </a:p>
        </p:txBody>
      </p:sp>
      <p:sp>
        <p:nvSpPr>
          <p:cNvPr id="3" name="Content Placeholder 2"/>
          <p:cNvSpPr>
            <a:spLocks noGrp="1"/>
          </p:cNvSpPr>
          <p:nvPr>
            <p:ph idx="1"/>
          </p:nvPr>
        </p:nvSpPr>
        <p:spPr/>
        <p:txBody>
          <a:bodyPr rtlCol="0">
            <a:normAutofit/>
          </a:bodyPr>
          <a:lstStyle/>
          <a:p>
            <a:pPr algn="just" eaLnBrk="1" fontAlgn="auto" hangingPunct="1">
              <a:lnSpc>
                <a:spcPct val="90000"/>
              </a:lnSpc>
              <a:spcAft>
                <a:spcPts val="0"/>
              </a:spcAft>
              <a:defRPr/>
            </a:pPr>
            <a:r>
              <a:rPr lang="en-GB" sz="1800" dirty="0"/>
              <a:t>identification of the holder</a:t>
            </a:r>
          </a:p>
          <a:p>
            <a:pPr lvl="1" algn="just" eaLnBrk="1" fontAlgn="auto" hangingPunct="1">
              <a:lnSpc>
                <a:spcPct val="90000"/>
              </a:lnSpc>
              <a:spcAft>
                <a:spcPts val="0"/>
              </a:spcAft>
              <a:defRPr/>
            </a:pPr>
            <a:r>
              <a:rPr lang="en-GB" sz="1800" dirty="0"/>
              <a:t>name</a:t>
            </a:r>
          </a:p>
          <a:p>
            <a:pPr lvl="1" algn="just" eaLnBrk="1" fontAlgn="auto" hangingPunct="1">
              <a:lnSpc>
                <a:spcPct val="90000"/>
              </a:lnSpc>
              <a:spcAft>
                <a:spcPts val="0"/>
              </a:spcAft>
              <a:defRPr/>
            </a:pPr>
            <a:r>
              <a:rPr lang="en-GB" sz="1800" dirty="0"/>
              <a:t>Christian names</a:t>
            </a:r>
          </a:p>
          <a:p>
            <a:pPr lvl="1" algn="just" eaLnBrk="1" fontAlgn="auto" hangingPunct="1">
              <a:lnSpc>
                <a:spcPct val="90000"/>
              </a:lnSpc>
              <a:spcAft>
                <a:spcPts val="0"/>
              </a:spcAft>
              <a:defRPr/>
            </a:pPr>
            <a:r>
              <a:rPr lang="en-GB" sz="1800" dirty="0"/>
              <a:t>nationality</a:t>
            </a:r>
          </a:p>
          <a:p>
            <a:pPr lvl="1" algn="just" eaLnBrk="1" fontAlgn="auto" hangingPunct="1">
              <a:lnSpc>
                <a:spcPct val="90000"/>
              </a:lnSpc>
              <a:spcAft>
                <a:spcPts val="0"/>
              </a:spcAft>
              <a:defRPr/>
            </a:pPr>
            <a:r>
              <a:rPr lang="en-GB" sz="1800" dirty="0"/>
              <a:t>date and place of birth</a:t>
            </a:r>
          </a:p>
          <a:p>
            <a:pPr lvl="1" algn="just" eaLnBrk="1" fontAlgn="auto" hangingPunct="1">
              <a:lnSpc>
                <a:spcPct val="90000"/>
              </a:lnSpc>
              <a:spcAft>
                <a:spcPts val="0"/>
              </a:spcAft>
              <a:defRPr/>
            </a:pPr>
            <a:r>
              <a:rPr lang="en-GB" sz="1800" dirty="0"/>
              <a:t>sex</a:t>
            </a:r>
          </a:p>
          <a:p>
            <a:pPr lvl="1" algn="just" eaLnBrk="1" fontAlgn="auto" hangingPunct="1">
              <a:lnSpc>
                <a:spcPct val="90000"/>
              </a:lnSpc>
              <a:spcAft>
                <a:spcPts val="0"/>
              </a:spcAft>
              <a:defRPr/>
            </a:pPr>
            <a:r>
              <a:rPr lang="en-GB" sz="1800" dirty="0"/>
              <a:t>identification number of the National Register</a:t>
            </a:r>
          </a:p>
          <a:p>
            <a:pPr lvl="1" algn="just" eaLnBrk="1" fontAlgn="auto" hangingPunct="1">
              <a:lnSpc>
                <a:spcPct val="90000"/>
              </a:lnSpc>
              <a:spcAft>
                <a:spcPts val="0"/>
              </a:spcAft>
              <a:defRPr/>
            </a:pPr>
            <a:r>
              <a:rPr lang="en-GB" sz="1800" dirty="0"/>
              <a:t>main residence</a:t>
            </a:r>
          </a:p>
          <a:p>
            <a:pPr lvl="1" algn="just" eaLnBrk="1" fontAlgn="auto" hangingPunct="1">
              <a:lnSpc>
                <a:spcPct val="90000"/>
              </a:lnSpc>
              <a:spcAft>
                <a:spcPts val="0"/>
              </a:spcAft>
              <a:defRPr/>
            </a:pPr>
            <a:r>
              <a:rPr lang="en-GB" sz="1800" dirty="0"/>
              <a:t>manual signature</a:t>
            </a:r>
          </a:p>
          <a:p>
            <a:pPr algn="just" eaLnBrk="1" fontAlgn="auto" hangingPunct="1">
              <a:lnSpc>
                <a:spcPct val="90000"/>
              </a:lnSpc>
              <a:spcAft>
                <a:spcPts val="0"/>
              </a:spcAft>
              <a:defRPr/>
            </a:pPr>
            <a:r>
              <a:rPr lang="en-GB" sz="1800" dirty="0"/>
              <a:t>electronic authentication of the identity of the holder (private key and certificate)</a:t>
            </a:r>
          </a:p>
          <a:p>
            <a:pPr algn="just" eaLnBrk="1" fontAlgn="auto" hangingPunct="1">
              <a:lnSpc>
                <a:spcPct val="90000"/>
              </a:lnSpc>
              <a:spcAft>
                <a:spcPts val="0"/>
              </a:spcAft>
              <a:defRPr/>
            </a:pPr>
            <a:r>
              <a:rPr lang="en-GB" sz="1800" dirty="0"/>
              <a:t>possibility for the holder to sign electronically (private key and certificate)</a:t>
            </a:r>
          </a:p>
          <a:p>
            <a:pPr algn="just" eaLnBrk="1" fontAlgn="auto" hangingPunct="1">
              <a:lnSpc>
                <a:spcPct val="90000"/>
              </a:lnSpc>
              <a:spcAft>
                <a:spcPts val="0"/>
              </a:spcAft>
              <a:defRPr/>
            </a:pPr>
            <a:r>
              <a:rPr lang="en-GB" sz="1800" dirty="0"/>
              <a:t>no encryption certificate</a:t>
            </a:r>
          </a:p>
          <a:p>
            <a:pPr algn="just" eaLnBrk="1" fontAlgn="auto" hangingPunct="1">
              <a:lnSpc>
                <a:spcPct val="90000"/>
              </a:lnSpc>
              <a:spcAft>
                <a:spcPts val="0"/>
              </a:spcAft>
              <a:defRPr/>
            </a:pPr>
            <a:r>
              <a:rPr lang="en-GB" sz="1800" dirty="0"/>
              <a:t>no electronic purse</a:t>
            </a:r>
          </a:p>
          <a:p>
            <a:pPr algn="just" eaLnBrk="1" fontAlgn="auto" hangingPunct="1">
              <a:lnSpc>
                <a:spcPct val="90000"/>
              </a:lnSpc>
              <a:spcAft>
                <a:spcPts val="0"/>
              </a:spcAft>
              <a:defRPr/>
            </a:pPr>
            <a:r>
              <a:rPr lang="en-GB" sz="1800" dirty="0"/>
              <a:t>no biometric data</a:t>
            </a:r>
          </a:p>
          <a:p>
            <a:pPr marL="0" indent="0"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0"/>
          </p:nvPr>
        </p:nvSpPr>
        <p:spPr/>
        <p:txBody>
          <a:bodyPr/>
          <a:lstStyle/>
          <a:p>
            <a:pPr>
              <a:defRPr/>
            </a:pPr>
            <a:fld id="{815C50C4-E3EC-4727-9610-8D160CE993F0}" type="slidenum">
              <a:rPr lang="en-US">
                <a:solidFill>
                  <a:prstClr val="black">
                    <a:tint val="75000"/>
                  </a:prstClr>
                </a:solidFill>
              </a:rPr>
              <a:pPr>
                <a:defRPr/>
              </a:pPr>
              <a:t>30</a:t>
            </a:fld>
            <a:endParaRPr lang="en-US" dirty="0">
              <a:solidFill>
                <a:prstClr val="black">
                  <a:tint val="75000"/>
                </a:prstClr>
              </a:solidFill>
            </a:endParaRPr>
          </a:p>
        </p:txBody>
      </p:sp>
    </p:spTree>
    <p:extLst>
      <p:ext uri="{BB962C8B-B14F-4D97-AF65-F5344CB8AC3E}">
        <p14:creationId xmlns:p14="http://schemas.microsoft.com/office/powerpoint/2010/main" val="17732077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Integrated user and access management</a:t>
            </a:r>
            <a:endParaRPr lang="en-US" dirty="0"/>
          </a:p>
        </p:txBody>
      </p:sp>
      <p:sp>
        <p:nvSpPr>
          <p:cNvPr id="52226"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defRPr/>
            </a:pPr>
            <a:fld id="{E7506DF0-BE8F-44C9-8741-C2951D4A160C}" type="slidenum">
              <a:rPr lang="en-GB" altLang="en-US" smtClean="0">
                <a:solidFill>
                  <a:schemeClr val="bg1">
                    <a:lumMod val="50000"/>
                  </a:schemeClr>
                </a:solidFill>
                <a:latin typeface="+mn-lt"/>
              </a:rPr>
              <a:pPr eaLnBrk="1" fontAlgn="base" hangingPunct="1">
                <a:spcBef>
                  <a:spcPct val="0"/>
                </a:spcBef>
                <a:spcAft>
                  <a:spcPct val="0"/>
                </a:spcAft>
                <a:defRPr/>
              </a:pPr>
              <a:t>31</a:t>
            </a:fld>
            <a:endParaRPr lang="en-GB" altLang="en-US" dirty="0" smtClean="0">
              <a:solidFill>
                <a:schemeClr val="bg1">
                  <a:lumMod val="50000"/>
                </a:schemeClr>
              </a:solidFill>
              <a:latin typeface="+mn-lt"/>
            </a:endParaRPr>
          </a:p>
        </p:txBody>
      </p:sp>
      <p:pic>
        <p:nvPicPr>
          <p:cNvPr id="40964"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688" y="3068638"/>
            <a:ext cx="26019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pic>
        <p:nvPicPr>
          <p:cNvPr id="40965"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4797425"/>
            <a:ext cx="2555875"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23"/>
          <p:cNvSpPr txBox="1">
            <a:spLocks noChangeArrowheads="1"/>
          </p:cNvSpPr>
          <p:nvPr/>
        </p:nvSpPr>
        <p:spPr bwMode="auto">
          <a:xfrm>
            <a:off x="3635375" y="3429000"/>
            <a:ext cx="4722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rgbClr val="FF9900"/>
              </a:buClr>
              <a:buFontTx/>
              <a:buNone/>
            </a:pPr>
            <a:r>
              <a:rPr lang="en-US" altLang="en-US" sz="1800" b="1">
                <a:solidFill>
                  <a:srgbClr val="000000"/>
                </a:solidFill>
                <a:cs typeface="Arial" pitchFamily="34" charset="0"/>
              </a:rPr>
              <a:t>Kids-ID</a:t>
            </a:r>
            <a:r>
              <a:rPr lang="en-US" altLang="en-US" sz="1800">
                <a:solidFill>
                  <a:srgbClr val="000000"/>
                </a:solidFill>
                <a:cs typeface="Arial" pitchFamily="34" charset="0"/>
              </a:rPr>
              <a:t>: on demand </a:t>
            </a:r>
            <a:r>
              <a:rPr lang="en-GB" altLang="en-US" sz="1800">
                <a:cs typeface="Arial" pitchFamily="34" charset="0"/>
              </a:rPr>
              <a:t>for children below the age of twelve</a:t>
            </a:r>
            <a:endParaRPr lang="en-US" altLang="en-US" sz="1800">
              <a:solidFill>
                <a:srgbClr val="000000"/>
              </a:solidFill>
              <a:cs typeface="Arial" pitchFamily="34" charset="0"/>
            </a:endParaRPr>
          </a:p>
        </p:txBody>
      </p:sp>
      <p:sp>
        <p:nvSpPr>
          <p:cNvPr id="40967" name="Text Box 24"/>
          <p:cNvSpPr txBox="1">
            <a:spLocks noChangeArrowheads="1"/>
          </p:cNvSpPr>
          <p:nvPr/>
        </p:nvSpPr>
        <p:spPr bwMode="auto">
          <a:xfrm>
            <a:off x="3673475" y="5013325"/>
            <a:ext cx="4930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rgbClr val="FF9900"/>
              </a:buClr>
              <a:buFontTx/>
              <a:buNone/>
            </a:pPr>
            <a:r>
              <a:rPr lang="en-US" altLang="en-US" sz="1800" b="1">
                <a:solidFill>
                  <a:srgbClr val="000000"/>
                </a:solidFill>
                <a:cs typeface="Arial" pitchFamily="34" charset="0"/>
              </a:rPr>
              <a:t>Foreigners card</a:t>
            </a:r>
            <a:r>
              <a:rPr lang="en-US" altLang="en-US" sz="1800">
                <a:solidFill>
                  <a:srgbClr val="000000"/>
                </a:solidFill>
                <a:cs typeface="Arial" pitchFamily="34" charset="0"/>
              </a:rPr>
              <a:t>: </a:t>
            </a:r>
            <a:r>
              <a:rPr lang="en-GB" altLang="en-US" sz="1800">
                <a:cs typeface="Arial" pitchFamily="34" charset="0"/>
              </a:rPr>
              <a:t>for both EU and non-EU citizens </a:t>
            </a:r>
            <a:r>
              <a:rPr lang="en-US" altLang="en-US" sz="1800">
                <a:solidFill>
                  <a:srgbClr val="000000"/>
                </a:solidFill>
                <a:cs typeface="Arial" pitchFamily="34" charset="0"/>
              </a:rPr>
              <a:t>with residence in Belgium</a:t>
            </a:r>
          </a:p>
        </p:txBody>
      </p:sp>
      <p:sp>
        <p:nvSpPr>
          <p:cNvPr id="18442" name="Text Box 25"/>
          <p:cNvSpPr txBox="1">
            <a:spLocks noChangeArrowheads="1"/>
          </p:cNvSpPr>
          <p:nvPr/>
        </p:nvSpPr>
        <p:spPr bwMode="auto">
          <a:xfrm>
            <a:off x="3587750" y="1700213"/>
            <a:ext cx="40084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Clr>
                <a:srgbClr val="FF9900"/>
              </a:buClr>
              <a:defRPr/>
            </a:pPr>
            <a:r>
              <a:rPr lang="en-US" b="1" dirty="0" smtClean="0">
                <a:solidFill>
                  <a:prstClr val="black"/>
                </a:solidFill>
                <a:latin typeface="Calibri"/>
                <a:cs typeface="+mn-cs"/>
              </a:rPr>
              <a:t>Electronic identity card (</a:t>
            </a:r>
            <a:r>
              <a:rPr lang="en-US" b="1" dirty="0" err="1" smtClean="0">
                <a:solidFill>
                  <a:prstClr val="black"/>
                </a:solidFill>
                <a:latin typeface="Calibri"/>
                <a:cs typeface="+mn-cs"/>
              </a:rPr>
              <a:t>eID</a:t>
            </a:r>
            <a:r>
              <a:rPr lang="en-US" b="1" dirty="0" smtClean="0">
                <a:solidFill>
                  <a:prstClr val="black"/>
                </a:solidFill>
                <a:latin typeface="Calibri"/>
                <a:cs typeface="+mn-cs"/>
              </a:rPr>
              <a:t>): </a:t>
            </a:r>
            <a:r>
              <a:rPr lang="en-GB" dirty="0" smtClean="0"/>
              <a:t>statutory electronic identity card for Belgians over the age of twelve</a:t>
            </a:r>
            <a:endParaRPr lang="en-US" dirty="0" smtClean="0">
              <a:solidFill>
                <a:prstClr val="black"/>
              </a:solidFill>
            </a:endParaRPr>
          </a:p>
        </p:txBody>
      </p:sp>
      <p:pic>
        <p:nvPicPr>
          <p:cNvPr id="40969" name="Picture 9" descr="eID_nl"/>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750" y="1268413"/>
            <a:ext cx="28543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903824"/>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Electronic identity card (</a:t>
            </a:r>
            <a:r>
              <a:rPr lang="en-US" dirty="0" err="1"/>
              <a:t>eID</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32</a:t>
            </a:fld>
            <a:endParaRPr lang="en-GB" dirty="0"/>
          </a:p>
        </p:txBody>
      </p:sp>
      <p:pic>
        <p:nvPicPr>
          <p:cNvPr id="6" name="Picture 2" descr="http://www.fedict.belgium.be/fr/binaries/dss_tcm461-214085.jpg"/>
          <p:cNvPicPr>
            <a:picLocks noChangeAspect="1" noChangeArrowheads="1"/>
          </p:cNvPicPr>
          <p:nvPr/>
        </p:nvPicPr>
        <p:blipFill>
          <a:blip r:embed="rId2"/>
          <a:srcRect/>
          <a:stretch>
            <a:fillRect/>
          </a:stretch>
        </p:blipFill>
        <p:spPr bwMode="auto">
          <a:xfrm>
            <a:off x="306388" y="1341438"/>
            <a:ext cx="2752725" cy="1209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File:EID Viewer-2012-01-27 09.49.5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916833"/>
            <a:ext cx="4611077" cy="37444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1268760"/>
            <a:ext cx="1214438" cy="9128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
          <p:cNvGrpSpPr>
            <a:grpSpLocks/>
          </p:cNvGrpSpPr>
          <p:nvPr/>
        </p:nvGrpSpPr>
        <p:grpSpPr bwMode="auto">
          <a:xfrm>
            <a:off x="34925" y="3357562"/>
            <a:ext cx="2808288" cy="785807"/>
            <a:chOff x="35496" y="3794055"/>
            <a:chExt cx="2808311" cy="787073"/>
          </a:xfrm>
        </p:grpSpPr>
        <p:sp>
          <p:nvSpPr>
            <p:cNvPr id="10" name="Text Box 3"/>
            <p:cNvSpPr txBox="1">
              <a:spLocks noChangeArrowheads="1"/>
            </p:cNvSpPr>
            <p:nvPr/>
          </p:nvSpPr>
          <p:spPr bwMode="auto">
            <a:xfrm>
              <a:off x="35496" y="3794055"/>
              <a:ext cx="2808311" cy="46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defRPr/>
              </a:pPr>
              <a:r>
                <a:rPr lang="nl-BE" sz="2000" dirty="0" err="1" smtClean="0">
                  <a:solidFill>
                    <a:srgbClr val="000000"/>
                  </a:solidFill>
                  <a:latin typeface="+mj-lt"/>
                </a:rPr>
                <a:t>authenticate</a:t>
              </a:r>
              <a:r>
                <a:rPr lang="nl-BE" sz="2000" dirty="0" smtClean="0">
                  <a:solidFill>
                    <a:srgbClr val="000000"/>
                  </a:solidFill>
                  <a:latin typeface="+mj-lt"/>
                </a:rPr>
                <a:t> </a:t>
              </a:r>
              <a:r>
                <a:rPr lang="nl-BE" sz="2000" dirty="0" err="1" smtClean="0">
                  <a:solidFill>
                    <a:srgbClr val="000000"/>
                  </a:solidFill>
                  <a:latin typeface="+mj-lt"/>
                </a:rPr>
                <a:t>identity</a:t>
              </a:r>
              <a:endParaRPr lang="nl-NL" sz="2000" dirty="0" smtClean="0">
                <a:solidFill>
                  <a:srgbClr val="000000"/>
                </a:solidFill>
                <a:latin typeface="+mj-lt"/>
              </a:endParaRPr>
            </a:p>
          </p:txBody>
        </p:sp>
        <p:sp>
          <p:nvSpPr>
            <p:cNvPr id="11" name="AutoShape 12"/>
            <p:cNvSpPr>
              <a:spLocks noChangeArrowheads="1"/>
            </p:cNvSpPr>
            <p:nvPr/>
          </p:nvSpPr>
          <p:spPr bwMode="auto">
            <a:xfrm>
              <a:off x="827704" y="4221128"/>
              <a:ext cx="1080000" cy="360000"/>
            </a:xfrm>
            <a:prstGeom prst="rightArrow">
              <a:avLst>
                <a:gd name="adj1" fmla="val 50000"/>
                <a:gd name="adj2" fmla="val 44931"/>
              </a:avLst>
            </a:prstGeom>
            <a:solidFill>
              <a:schemeClr val="tx1">
                <a:alpha val="50195"/>
              </a:schemeClr>
            </a:solidFill>
            <a:ln w="9525">
              <a:solidFill>
                <a:schemeClr val="tx1">
                  <a:alpha val="50195"/>
                </a:schemeClr>
              </a:solidFill>
              <a:miter lim="800000"/>
              <a:headEnd/>
              <a:tailEnd/>
            </a:ln>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GB" altLang="en-US" sz="1800">
                <a:solidFill>
                  <a:srgbClr val="000000"/>
                </a:solidFill>
                <a:latin typeface="Arial" pitchFamily="34" charset="0"/>
                <a:cs typeface="Arial" pitchFamily="34" charset="0"/>
              </a:endParaRPr>
            </a:p>
          </p:txBody>
        </p:sp>
      </p:grpSp>
      <p:pic>
        <p:nvPicPr>
          <p:cNvPr id="12" name="Picture 8" descr="Naamloos-2kop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5661248"/>
            <a:ext cx="2585806" cy="931416"/>
          </a:xfrm>
          <a:prstGeom prst="roundRect">
            <a:avLst>
              <a:gd name="adj" fmla="val 50000"/>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grpSp>
        <p:nvGrpSpPr>
          <p:cNvPr id="13" name="Group 2"/>
          <p:cNvGrpSpPr>
            <a:grpSpLocks/>
          </p:cNvGrpSpPr>
          <p:nvPr/>
        </p:nvGrpSpPr>
        <p:grpSpPr bwMode="auto">
          <a:xfrm>
            <a:off x="107950" y="5618161"/>
            <a:ext cx="2447925" cy="763589"/>
            <a:chOff x="107504" y="5618061"/>
            <a:chExt cx="2447925" cy="763267"/>
          </a:xfrm>
        </p:grpSpPr>
        <p:sp>
          <p:nvSpPr>
            <p:cNvPr id="14" name="Text Box 5"/>
            <p:cNvSpPr txBox="1">
              <a:spLocks noChangeArrowheads="1"/>
            </p:cNvSpPr>
            <p:nvPr/>
          </p:nvSpPr>
          <p:spPr bwMode="auto">
            <a:xfrm>
              <a:off x="107504" y="5618061"/>
              <a:ext cx="2447925" cy="46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defRPr/>
              </a:pPr>
              <a:r>
                <a:rPr lang="en-US" sz="2000" dirty="0" smtClean="0">
                  <a:solidFill>
                    <a:prstClr val="black"/>
                  </a:solidFill>
                  <a:latin typeface="Calibri"/>
                  <a:cs typeface="+mn-cs"/>
                </a:rPr>
                <a:t>digital signatures</a:t>
              </a:r>
              <a:endParaRPr lang="nl-NL" sz="2000" dirty="0" smtClean="0">
                <a:solidFill>
                  <a:prstClr val="black"/>
                </a:solidFill>
                <a:latin typeface="Arial" charset="0"/>
              </a:endParaRPr>
            </a:p>
          </p:txBody>
        </p:sp>
        <p:sp>
          <p:nvSpPr>
            <p:cNvPr id="15" name="AutoShape 12"/>
            <p:cNvSpPr>
              <a:spLocks noChangeArrowheads="1"/>
            </p:cNvSpPr>
            <p:nvPr/>
          </p:nvSpPr>
          <p:spPr bwMode="auto">
            <a:xfrm>
              <a:off x="883821" y="6021328"/>
              <a:ext cx="1080000" cy="360000"/>
            </a:xfrm>
            <a:prstGeom prst="rightArrow">
              <a:avLst>
                <a:gd name="adj1" fmla="val 50000"/>
                <a:gd name="adj2" fmla="val 44931"/>
              </a:avLst>
            </a:prstGeom>
            <a:solidFill>
              <a:schemeClr val="tx1">
                <a:alpha val="50195"/>
              </a:schemeClr>
            </a:solidFill>
            <a:ln w="9525">
              <a:solidFill>
                <a:schemeClr val="tx1">
                  <a:alpha val="50195"/>
                </a:schemeClr>
              </a:solidFill>
              <a:miter lim="800000"/>
              <a:headEnd/>
              <a:tailEnd/>
            </a:ln>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GB" altLang="en-US" sz="1800">
                <a:solidFill>
                  <a:srgbClr val="000000"/>
                </a:solidFill>
                <a:latin typeface="Arial" pitchFamily="34" charset="0"/>
                <a:cs typeface="Arial" pitchFamily="34" charset="0"/>
              </a:endParaRPr>
            </a:p>
          </p:txBody>
        </p:sp>
      </p:grpSp>
      <p:grpSp>
        <p:nvGrpSpPr>
          <p:cNvPr id="16" name="Group 3"/>
          <p:cNvGrpSpPr>
            <a:grpSpLocks/>
          </p:cNvGrpSpPr>
          <p:nvPr/>
        </p:nvGrpSpPr>
        <p:grpSpPr bwMode="auto">
          <a:xfrm>
            <a:off x="3419475" y="1125538"/>
            <a:ext cx="2195513" cy="790572"/>
            <a:chOff x="3419872" y="1124746"/>
            <a:chExt cx="2195513" cy="792046"/>
          </a:xfrm>
        </p:grpSpPr>
        <p:sp>
          <p:nvSpPr>
            <p:cNvPr id="17" name="Text Box 4"/>
            <p:cNvSpPr txBox="1">
              <a:spLocks noChangeArrowheads="1"/>
            </p:cNvSpPr>
            <p:nvPr/>
          </p:nvSpPr>
          <p:spPr bwMode="auto">
            <a:xfrm>
              <a:off x="3419872" y="1124746"/>
              <a:ext cx="2195513" cy="46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lnSpc>
                  <a:spcPct val="120000"/>
                </a:lnSpc>
                <a:spcBef>
                  <a:spcPct val="50000"/>
                </a:spcBef>
                <a:defRPr/>
              </a:pPr>
              <a:r>
                <a:rPr lang="nl-BE" sz="2000" dirty="0" smtClean="0">
                  <a:solidFill>
                    <a:srgbClr val="000000"/>
                  </a:solidFill>
                  <a:latin typeface="Arial" charset="0"/>
                </a:rPr>
                <a:t>       </a:t>
              </a:r>
              <a:r>
                <a:rPr lang="nl-BE" sz="2000" dirty="0" err="1" smtClean="0">
                  <a:solidFill>
                    <a:srgbClr val="000000"/>
                  </a:solidFill>
                  <a:latin typeface="+mj-lt"/>
                </a:rPr>
                <a:t>read</a:t>
              </a:r>
              <a:r>
                <a:rPr lang="nl-BE" sz="2000" dirty="0" smtClean="0">
                  <a:solidFill>
                    <a:srgbClr val="000000"/>
                  </a:solidFill>
                  <a:latin typeface="+mj-lt"/>
                </a:rPr>
                <a:t> data </a:t>
              </a:r>
              <a:endParaRPr lang="nl-NL" sz="2000" dirty="0" smtClean="0">
                <a:solidFill>
                  <a:srgbClr val="000000"/>
                </a:solidFill>
                <a:latin typeface="+mj-lt"/>
              </a:endParaRPr>
            </a:p>
          </p:txBody>
        </p:sp>
        <p:sp>
          <p:nvSpPr>
            <p:cNvPr id="18" name="AutoShape 12"/>
            <p:cNvSpPr>
              <a:spLocks noChangeArrowheads="1"/>
            </p:cNvSpPr>
            <p:nvPr/>
          </p:nvSpPr>
          <p:spPr bwMode="auto">
            <a:xfrm>
              <a:off x="3924048" y="1556792"/>
              <a:ext cx="1080000" cy="360000"/>
            </a:xfrm>
            <a:prstGeom prst="rightArrow">
              <a:avLst>
                <a:gd name="adj1" fmla="val 50000"/>
                <a:gd name="adj2" fmla="val 44931"/>
              </a:avLst>
            </a:prstGeom>
            <a:solidFill>
              <a:schemeClr val="tx1">
                <a:alpha val="50195"/>
              </a:schemeClr>
            </a:solidFill>
            <a:ln w="9525">
              <a:solidFill>
                <a:schemeClr val="tx1">
                  <a:alpha val="50195"/>
                </a:schemeClr>
              </a:solidFill>
              <a:miter lim="800000"/>
              <a:headEnd/>
              <a:tailEnd/>
            </a:ln>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GB" altLang="en-US" sz="180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15276223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Electronic identity card (</a:t>
            </a:r>
            <a:r>
              <a:rPr lang="en-US" dirty="0" err="1"/>
              <a:t>eID</a:t>
            </a:r>
            <a:r>
              <a:rPr lang="en-US" dirty="0"/>
              <a:t>)</a:t>
            </a:r>
          </a:p>
        </p:txBody>
      </p:sp>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33</a:t>
            </a:fld>
            <a:endParaRPr lang="en-GB" dirty="0"/>
          </a:p>
        </p:txBody>
      </p:sp>
      <p:pic>
        <p:nvPicPr>
          <p:cNvPr id="5" name="Picture 2"/>
          <p:cNvPicPr>
            <a:picLocks noChangeAspect="1" noChangeArrowheads="1"/>
          </p:cNvPicPr>
          <p:nvPr/>
        </p:nvPicPr>
        <p:blipFill>
          <a:blip r:embed="rId2"/>
          <a:srcRect/>
          <a:stretch>
            <a:fillRect/>
          </a:stretch>
        </p:blipFill>
        <p:spPr bwMode="auto">
          <a:xfrm>
            <a:off x="3195811" y="1340768"/>
            <a:ext cx="2600325" cy="923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824170"/>
            <a:ext cx="2939239" cy="220442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824170"/>
            <a:ext cx="2880989" cy="21971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3656013"/>
            <a:ext cx="2951162" cy="2436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Diagram 8"/>
          <p:cNvGraphicFramePr/>
          <p:nvPr/>
        </p:nvGraphicFramePr>
        <p:xfrm>
          <a:off x="569011" y="1340768"/>
          <a:ext cx="8208912" cy="34777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0317908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GB" altLang="en-US" smtClean="0"/>
              <a:t>Distributed information servers</a:t>
            </a:r>
            <a:endParaRPr lang="en-US" altLang="en-US" smtClean="0"/>
          </a:p>
        </p:txBody>
      </p:sp>
      <p:sp>
        <p:nvSpPr>
          <p:cNvPr id="3" name="Content Placeholder 2"/>
          <p:cNvSpPr>
            <a:spLocks noGrp="1"/>
          </p:cNvSpPr>
          <p:nvPr>
            <p:ph idx="1"/>
          </p:nvPr>
        </p:nvSpPr>
        <p:spPr/>
        <p:txBody>
          <a:bodyPr rtlCol="0">
            <a:normAutofit/>
          </a:bodyPr>
          <a:lstStyle/>
          <a:p>
            <a:pPr algn="just" eaLnBrk="1" fontAlgn="auto" hangingPunct="1">
              <a:spcAft>
                <a:spcPts val="0"/>
              </a:spcAft>
              <a:defRPr/>
            </a:pPr>
            <a:r>
              <a:rPr lang="en-GB" sz="1800" dirty="0"/>
              <a:t>information servers</a:t>
            </a:r>
          </a:p>
          <a:p>
            <a:pPr lvl="1" algn="just" eaLnBrk="1" fontAlgn="auto" hangingPunct="1">
              <a:spcAft>
                <a:spcPts val="0"/>
              </a:spcAft>
              <a:defRPr/>
            </a:pPr>
            <a:r>
              <a:rPr lang="en-GB" sz="1800" dirty="0"/>
              <a:t>directory of data subjects at the Crossroads Bank</a:t>
            </a:r>
          </a:p>
          <a:p>
            <a:pPr lvl="1" algn="just" eaLnBrk="1" fontAlgn="auto" hangingPunct="1">
              <a:spcAft>
                <a:spcPts val="0"/>
              </a:spcAft>
              <a:defRPr/>
            </a:pPr>
            <a:r>
              <a:rPr lang="en-GB" sz="1800" dirty="0"/>
              <a:t>basic identification data of citizens at the National Register and the complementary Crossroads Bank Register</a:t>
            </a:r>
          </a:p>
          <a:p>
            <a:pPr lvl="1" algn="just" eaLnBrk="1" fontAlgn="auto" hangingPunct="1">
              <a:spcAft>
                <a:spcPts val="0"/>
              </a:spcAft>
              <a:defRPr/>
            </a:pPr>
            <a:r>
              <a:rPr lang="en-GB" sz="1800" dirty="0"/>
              <a:t>basic identification data of companies at the Company Register</a:t>
            </a:r>
          </a:p>
          <a:p>
            <a:pPr lvl="1" algn="just" eaLnBrk="1" fontAlgn="auto" hangingPunct="1">
              <a:spcAft>
                <a:spcPts val="0"/>
              </a:spcAft>
              <a:defRPr/>
            </a:pPr>
            <a:r>
              <a:rPr lang="en-GB" sz="1800" dirty="0"/>
              <a:t>employers directory (WGR) at the ONSS</a:t>
            </a:r>
          </a:p>
          <a:p>
            <a:pPr lvl="1" algn="just" eaLnBrk="1" fontAlgn="auto" hangingPunct="1">
              <a:spcAft>
                <a:spcPts val="0"/>
              </a:spcAft>
              <a:defRPr/>
            </a:pPr>
            <a:r>
              <a:rPr lang="en-GB" sz="1800" dirty="0"/>
              <a:t>work force register at the ONSS</a:t>
            </a:r>
          </a:p>
          <a:p>
            <a:pPr lvl="1" algn="just" eaLnBrk="1" fontAlgn="auto" hangingPunct="1">
              <a:spcAft>
                <a:spcPts val="0"/>
              </a:spcAft>
              <a:defRPr/>
            </a:pPr>
            <a:r>
              <a:rPr lang="en-GB" sz="1800" dirty="0"/>
              <a:t>salary and working time database at the </a:t>
            </a:r>
            <a:r>
              <a:rPr lang="en-GB" sz="1800" dirty="0" smtClean="0"/>
              <a:t>ONSS</a:t>
            </a:r>
            <a:endParaRPr lang="en-GB" sz="1800" dirty="0"/>
          </a:p>
          <a:p>
            <a:pPr lvl="1" algn="just" eaLnBrk="1" fontAlgn="auto" hangingPunct="1">
              <a:spcAft>
                <a:spcPts val="0"/>
              </a:spcAft>
              <a:defRPr/>
            </a:pPr>
            <a:r>
              <a:rPr lang="en-GB" sz="1800" dirty="0"/>
              <a:t>database of contribution certificates</a:t>
            </a:r>
          </a:p>
          <a:p>
            <a:pPr algn="just" eaLnBrk="1" fontAlgn="auto" hangingPunct="1">
              <a:spcAft>
                <a:spcPts val="0"/>
              </a:spcAft>
              <a:defRPr/>
            </a:pPr>
            <a:r>
              <a:rPr lang="en-GB" sz="1800" dirty="0" smtClean="0"/>
              <a:t>services </a:t>
            </a:r>
            <a:r>
              <a:rPr lang="en-GB" sz="1800" dirty="0"/>
              <a:t>offered</a:t>
            </a:r>
          </a:p>
          <a:p>
            <a:pPr lvl="1" algn="just" eaLnBrk="1" fontAlgn="auto" hangingPunct="1">
              <a:spcAft>
                <a:spcPts val="0"/>
              </a:spcAft>
              <a:defRPr/>
            </a:pPr>
            <a:r>
              <a:rPr lang="en-GB" sz="1800" dirty="0"/>
              <a:t>interactive consultation</a:t>
            </a:r>
          </a:p>
          <a:p>
            <a:pPr lvl="1" algn="just" eaLnBrk="1" fontAlgn="auto" hangingPunct="1">
              <a:spcAft>
                <a:spcPts val="0"/>
              </a:spcAft>
              <a:defRPr/>
            </a:pPr>
            <a:r>
              <a:rPr lang="en-GB" sz="1800" dirty="0"/>
              <a:t>batch consultation</a:t>
            </a:r>
          </a:p>
          <a:p>
            <a:pPr lvl="1" algn="just" eaLnBrk="1" fontAlgn="auto" hangingPunct="1">
              <a:spcAft>
                <a:spcPts val="0"/>
              </a:spcAft>
              <a:defRPr/>
            </a:pPr>
            <a:r>
              <a:rPr lang="en-GB" sz="1800" dirty="0"/>
              <a:t>automatic communication of updates</a:t>
            </a:r>
          </a:p>
          <a:p>
            <a:pPr marL="0" indent="0"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0"/>
          </p:nvPr>
        </p:nvSpPr>
        <p:spPr/>
        <p:txBody>
          <a:bodyPr/>
          <a:lstStyle/>
          <a:p>
            <a:pPr>
              <a:defRPr/>
            </a:pPr>
            <a:fld id="{CBD6C2AE-063D-4D9A-8F51-11587E854BCE}" type="slidenum">
              <a:rPr lang="en-US"/>
              <a:pPr>
                <a:defRPr/>
              </a:pPr>
              <a:t>34</a:t>
            </a:fld>
            <a:endParaRPr lang="en-US"/>
          </a:p>
        </p:txBody>
      </p:sp>
    </p:spTree>
    <p:extLst>
      <p:ext uri="{BB962C8B-B14F-4D97-AF65-F5344CB8AC3E}">
        <p14:creationId xmlns:p14="http://schemas.microsoft.com/office/powerpoint/2010/main" val="40269561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GB" altLang="en-US" smtClean="0"/>
              <a:t>Pre-processed messages</a:t>
            </a:r>
            <a:endParaRPr lang="en-US" altLang="en-US" smtClean="0"/>
          </a:p>
        </p:txBody>
      </p:sp>
      <p:sp>
        <p:nvSpPr>
          <p:cNvPr id="3" name="Content Placeholder 2"/>
          <p:cNvSpPr>
            <a:spLocks noGrp="1"/>
          </p:cNvSpPr>
          <p:nvPr>
            <p:ph idx="1"/>
          </p:nvPr>
        </p:nvSpPr>
        <p:spPr/>
        <p:txBody>
          <a:bodyPr rtlCol="0">
            <a:normAutofit fontScale="92500" lnSpcReduction="10000"/>
          </a:bodyPr>
          <a:lstStyle/>
          <a:p>
            <a:pPr algn="just" eaLnBrk="1" fontAlgn="auto" hangingPunct="1">
              <a:lnSpc>
                <a:spcPct val="90000"/>
              </a:lnSpc>
              <a:spcAft>
                <a:spcPts val="0"/>
              </a:spcAft>
              <a:defRPr/>
            </a:pPr>
            <a:r>
              <a:rPr lang="en-GB" sz="1900" dirty="0"/>
              <a:t>pre-processed messages</a:t>
            </a:r>
          </a:p>
          <a:p>
            <a:pPr lvl="1" algn="just" eaLnBrk="1" fontAlgn="auto" hangingPunct="1">
              <a:lnSpc>
                <a:spcPct val="90000"/>
              </a:lnSpc>
              <a:spcAft>
                <a:spcPts val="0"/>
              </a:spcAft>
              <a:defRPr/>
            </a:pPr>
            <a:r>
              <a:rPr lang="en-GB" sz="1600" dirty="0"/>
              <a:t>beginning/end of labour contract, beginning/end of self-employed activity</a:t>
            </a:r>
          </a:p>
          <a:p>
            <a:pPr lvl="1" algn="just" eaLnBrk="1" fontAlgn="auto" hangingPunct="1">
              <a:lnSpc>
                <a:spcPct val="90000"/>
              </a:lnSpc>
              <a:spcAft>
                <a:spcPts val="0"/>
              </a:spcAft>
              <a:defRPr/>
            </a:pPr>
            <a:r>
              <a:rPr lang="en-GB" sz="1600" dirty="0"/>
              <a:t>contribution certificates medical care (employees, self-employed, beneficiaries of social security allowances)</a:t>
            </a:r>
          </a:p>
          <a:p>
            <a:pPr lvl="1" algn="just" eaLnBrk="1" fontAlgn="auto" hangingPunct="1">
              <a:lnSpc>
                <a:spcPct val="90000"/>
              </a:lnSpc>
              <a:spcAft>
                <a:spcPts val="0"/>
              </a:spcAft>
              <a:defRPr/>
            </a:pPr>
            <a:r>
              <a:rPr lang="en-GB" sz="1600" dirty="0"/>
              <a:t>unemployment benefits</a:t>
            </a:r>
          </a:p>
          <a:p>
            <a:pPr lvl="1" algn="just" eaLnBrk="1" fontAlgn="auto" hangingPunct="1">
              <a:lnSpc>
                <a:spcPct val="90000"/>
              </a:lnSpc>
              <a:spcAft>
                <a:spcPts val="0"/>
              </a:spcAft>
              <a:defRPr/>
            </a:pPr>
            <a:r>
              <a:rPr lang="en-GB" sz="1600" dirty="0"/>
              <a:t>benefits in case of career break</a:t>
            </a:r>
          </a:p>
          <a:p>
            <a:pPr lvl="1" algn="just" eaLnBrk="1" fontAlgn="auto" hangingPunct="1">
              <a:lnSpc>
                <a:spcPct val="90000"/>
              </a:lnSpc>
              <a:spcAft>
                <a:spcPts val="0"/>
              </a:spcAft>
              <a:defRPr/>
            </a:pPr>
            <a:r>
              <a:rPr lang="en-GB" sz="1600" dirty="0"/>
              <a:t>benefits in case of incapacity for work ((labour) accident, (occupational) disease)</a:t>
            </a:r>
          </a:p>
          <a:p>
            <a:pPr lvl="1" algn="just" eaLnBrk="1" fontAlgn="auto" hangingPunct="1">
              <a:lnSpc>
                <a:spcPct val="90000"/>
              </a:lnSpc>
              <a:spcAft>
                <a:spcPts val="0"/>
              </a:spcAft>
              <a:defRPr/>
            </a:pPr>
            <a:r>
              <a:rPr lang="en-GB" sz="1600" dirty="0"/>
              <a:t>reimbursement of health care costs</a:t>
            </a:r>
          </a:p>
          <a:p>
            <a:pPr lvl="1" algn="just" eaLnBrk="1" fontAlgn="auto" hangingPunct="1">
              <a:lnSpc>
                <a:spcPct val="90000"/>
              </a:lnSpc>
              <a:spcAft>
                <a:spcPts val="0"/>
              </a:spcAft>
              <a:defRPr/>
            </a:pPr>
            <a:r>
              <a:rPr lang="en-GB" sz="1600" dirty="0"/>
              <a:t>child benefits</a:t>
            </a:r>
          </a:p>
          <a:p>
            <a:pPr lvl="1" algn="just" eaLnBrk="1" fontAlgn="auto" hangingPunct="1">
              <a:lnSpc>
                <a:spcPct val="90000"/>
              </a:lnSpc>
              <a:spcAft>
                <a:spcPts val="0"/>
              </a:spcAft>
              <a:defRPr/>
            </a:pPr>
            <a:r>
              <a:rPr lang="en-GB" sz="1600" dirty="0"/>
              <a:t>old age pensions</a:t>
            </a:r>
          </a:p>
          <a:p>
            <a:pPr lvl="1" algn="just" eaLnBrk="1" fontAlgn="auto" hangingPunct="1">
              <a:lnSpc>
                <a:spcPct val="90000"/>
              </a:lnSpc>
              <a:spcAft>
                <a:spcPts val="0"/>
              </a:spcAft>
              <a:defRPr/>
            </a:pPr>
            <a:r>
              <a:rPr lang="en-GB" sz="1600" dirty="0"/>
              <a:t>holiday pay</a:t>
            </a:r>
          </a:p>
          <a:p>
            <a:pPr lvl="1" algn="just" eaLnBrk="1" fontAlgn="auto" hangingPunct="1">
              <a:lnSpc>
                <a:spcPct val="90000"/>
              </a:lnSpc>
              <a:spcAft>
                <a:spcPts val="0"/>
              </a:spcAft>
              <a:defRPr/>
            </a:pPr>
            <a:r>
              <a:rPr lang="en-GB" sz="1600" dirty="0"/>
              <a:t>benefits for the disabled</a:t>
            </a:r>
          </a:p>
          <a:p>
            <a:pPr lvl="1" algn="just" eaLnBrk="1" fontAlgn="auto" hangingPunct="1">
              <a:lnSpc>
                <a:spcPct val="90000"/>
              </a:lnSpc>
              <a:spcAft>
                <a:spcPts val="0"/>
              </a:spcAft>
              <a:defRPr/>
            </a:pPr>
            <a:r>
              <a:rPr lang="en-GB" sz="1600" dirty="0"/>
              <a:t>guaranteed minimum income – social welfare</a:t>
            </a:r>
          </a:p>
          <a:p>
            <a:pPr lvl="1" algn="just" eaLnBrk="1" fontAlgn="auto" hangingPunct="1">
              <a:lnSpc>
                <a:spcPct val="90000"/>
              </a:lnSpc>
              <a:spcAft>
                <a:spcPts val="0"/>
              </a:spcAft>
              <a:defRPr/>
            </a:pPr>
            <a:r>
              <a:rPr lang="en-GB" sz="1600" dirty="0"/>
              <a:t>derived rights (e.g. tax reduction/exemption, free public transport, ...)</a:t>
            </a:r>
          </a:p>
          <a:p>
            <a:pPr lvl="1" algn="just" eaLnBrk="1" fontAlgn="auto" hangingPunct="1">
              <a:lnSpc>
                <a:spcPct val="90000"/>
              </a:lnSpc>
              <a:spcAft>
                <a:spcPts val="0"/>
              </a:spcAft>
              <a:defRPr/>
            </a:pPr>
            <a:r>
              <a:rPr lang="en-GB" sz="1600" dirty="0"/>
              <a:t>migrant workers</a:t>
            </a:r>
          </a:p>
          <a:p>
            <a:pPr lvl="1" eaLnBrk="1" fontAlgn="auto" hangingPunct="1">
              <a:lnSpc>
                <a:spcPct val="90000"/>
              </a:lnSpc>
              <a:spcAft>
                <a:spcPts val="0"/>
              </a:spcAft>
              <a:defRPr/>
            </a:pPr>
            <a:r>
              <a:rPr lang="en-GB" sz="1600" dirty="0" smtClean="0"/>
              <a:t>…</a:t>
            </a:r>
          </a:p>
          <a:p>
            <a:pPr algn="just" eaLnBrk="1" fontAlgn="auto" hangingPunct="1">
              <a:spcAft>
                <a:spcPts val="0"/>
              </a:spcAft>
              <a:defRPr/>
            </a:pPr>
            <a:r>
              <a:rPr lang="en-GB" sz="1900" dirty="0"/>
              <a:t>services </a:t>
            </a:r>
            <a:r>
              <a:rPr lang="en-GB" sz="1900" dirty="0" smtClean="0"/>
              <a:t>offered</a:t>
            </a:r>
            <a:endParaRPr lang="en-GB" sz="1900" dirty="0"/>
          </a:p>
          <a:p>
            <a:pPr lvl="1" algn="just" eaLnBrk="1" fontAlgn="auto" hangingPunct="1">
              <a:spcAft>
                <a:spcPts val="0"/>
              </a:spcAft>
              <a:defRPr/>
            </a:pPr>
            <a:r>
              <a:rPr lang="en-GB" sz="1600" dirty="0"/>
              <a:t>interactive consultation</a:t>
            </a:r>
          </a:p>
          <a:p>
            <a:pPr lvl="1" algn="just" eaLnBrk="1" fontAlgn="auto" hangingPunct="1">
              <a:spcAft>
                <a:spcPts val="0"/>
              </a:spcAft>
              <a:defRPr/>
            </a:pPr>
            <a:r>
              <a:rPr lang="en-GB" sz="1600" dirty="0"/>
              <a:t>batch consultation</a:t>
            </a:r>
          </a:p>
          <a:p>
            <a:pPr lvl="1" algn="just" eaLnBrk="1" fontAlgn="auto" hangingPunct="1">
              <a:spcAft>
                <a:spcPts val="0"/>
              </a:spcAft>
              <a:defRPr/>
            </a:pPr>
            <a:r>
              <a:rPr lang="en-GB" sz="1600" dirty="0"/>
              <a:t>automatic communication of </a:t>
            </a:r>
            <a:r>
              <a:rPr lang="en-GB" sz="1600" dirty="0" smtClean="0"/>
              <a:t>messages</a:t>
            </a:r>
            <a:endParaRPr lang="en-GB" sz="1600" dirty="0"/>
          </a:p>
          <a:p>
            <a:pPr marL="0" indent="0"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0"/>
          </p:nvPr>
        </p:nvSpPr>
        <p:spPr/>
        <p:txBody>
          <a:bodyPr/>
          <a:lstStyle/>
          <a:p>
            <a:pPr>
              <a:defRPr/>
            </a:pPr>
            <a:fld id="{927290F1-4ADC-4514-80CA-80D82A710C8C}" type="slidenum">
              <a:rPr lang="en-US"/>
              <a:pPr>
                <a:defRPr/>
              </a:pPr>
              <a:t>35</a:t>
            </a:fld>
            <a:endParaRPr lang="en-US"/>
          </a:p>
        </p:txBody>
      </p:sp>
    </p:spTree>
    <p:extLst>
      <p:ext uri="{BB962C8B-B14F-4D97-AF65-F5344CB8AC3E}">
        <p14:creationId xmlns:p14="http://schemas.microsoft.com/office/powerpoint/2010/main" val="16775864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ltLang="en-US" dirty="0" err="1"/>
              <a:t>Quartely</a:t>
            </a:r>
            <a:r>
              <a:rPr lang="fr-BE" altLang="en-US" dirty="0"/>
              <a:t> </a:t>
            </a:r>
            <a:r>
              <a:rPr lang="fr-BE" altLang="en-US" dirty="0" err="1"/>
              <a:t>declaration</a:t>
            </a:r>
            <a:r>
              <a:rPr lang="fr-BE" altLang="en-US" dirty="0"/>
              <a:t> </a:t>
            </a:r>
            <a:r>
              <a:rPr lang="fr-BE" altLang="en-US" dirty="0" err="1"/>
              <a:t>salary</a:t>
            </a:r>
            <a:r>
              <a:rPr lang="fr-BE" altLang="en-US" dirty="0"/>
              <a:t> &amp; </a:t>
            </a:r>
            <a:r>
              <a:rPr lang="fr-BE" altLang="en-US" dirty="0" err="1"/>
              <a:t>working</a:t>
            </a:r>
            <a:r>
              <a:rPr lang="fr-BE" altLang="en-US" dirty="0"/>
              <a:t> time</a:t>
            </a:r>
            <a:endParaRPr lang="en-US" dirty="0"/>
          </a:p>
        </p:txBody>
      </p:sp>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36</a:t>
            </a:fld>
            <a:endParaRPr lang="en-GB" dirty="0"/>
          </a:p>
        </p:txBody>
      </p:sp>
      <p:grpSp>
        <p:nvGrpSpPr>
          <p:cNvPr id="5" name="Group 34"/>
          <p:cNvGrpSpPr>
            <a:grpSpLocks/>
          </p:cNvGrpSpPr>
          <p:nvPr/>
        </p:nvGrpSpPr>
        <p:grpSpPr bwMode="auto">
          <a:xfrm>
            <a:off x="395288" y="1285875"/>
            <a:ext cx="8351837" cy="5005388"/>
            <a:chOff x="926963" y="1285876"/>
            <a:chExt cx="8350941" cy="5005389"/>
          </a:xfrm>
        </p:grpSpPr>
        <p:grpSp>
          <p:nvGrpSpPr>
            <p:cNvPr id="6" name="Group 21523"/>
            <p:cNvGrpSpPr>
              <a:grpSpLocks/>
            </p:cNvGrpSpPr>
            <p:nvPr/>
          </p:nvGrpSpPr>
          <p:grpSpPr bwMode="auto">
            <a:xfrm>
              <a:off x="926963" y="1285876"/>
              <a:ext cx="8350941" cy="5005389"/>
              <a:chOff x="645249" y="1424312"/>
              <a:chExt cx="8351241" cy="5005515"/>
            </a:xfrm>
          </p:grpSpPr>
          <p:sp>
            <p:nvSpPr>
              <p:cNvPr id="18" name="Line 744"/>
              <p:cNvSpPr>
                <a:spLocks noChangeShapeType="1"/>
              </p:cNvSpPr>
              <p:nvPr/>
            </p:nvSpPr>
            <p:spPr bwMode="auto">
              <a:xfrm>
                <a:off x="5530850" y="2726817"/>
                <a:ext cx="0" cy="1128712"/>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Text Box 156"/>
              <p:cNvSpPr txBox="1">
                <a:spLocks noChangeArrowheads="1"/>
              </p:cNvSpPr>
              <p:nvPr/>
            </p:nvSpPr>
            <p:spPr bwMode="auto">
              <a:xfrm>
                <a:off x="6797411" y="1623225"/>
                <a:ext cx="2199079" cy="1126490"/>
              </a:xfrm>
              <a:prstGeom prst="rect">
                <a:avLst/>
              </a:prstGeom>
              <a:noFill/>
              <a:ln>
                <a:noFill/>
              </a:ln>
              <a:effectLst/>
              <a:scene3d>
                <a:camera prst="orthographicFront">
                  <a:rot lat="0" lon="0" rev="0"/>
                </a:camera>
                <a:lightRig rig="contrasting" dir="t">
                  <a:rot lat="0" lon="0" rev="1500000"/>
                </a:lightRig>
              </a:scene3d>
              <a:sp3d prstMaterial="metal">
                <a:bevelT w="88900" h="88900"/>
              </a:sp3d>
              <a:extLst>
                <a:ext uri="{91240B29-F687-4F45-9708-019B960494DF}">
                  <a14:hiddenLine xmlns:a14="http://schemas.microsoft.com/office/drawing/2010/main" w="12700">
                    <a:solidFill>
                      <a:schemeClr val="tx1"/>
                    </a:solidFill>
                    <a:miter lim="800000"/>
                    <a:headEnd/>
                    <a:tailEnd/>
                  </a14:hiddenLine>
                </a:ext>
              </a:extLst>
            </p:spPr>
            <p:txBody>
              <a:bodyPr wrap="none">
                <a:spAutoFit/>
              </a:bodyPr>
              <a:lstStyle>
                <a:defPPr>
                  <a:defRPr lang="en-US"/>
                </a:defPPr>
                <a:lvl1pPr algn="ctr" eaLnBrk="0" hangingPunct="0">
                  <a:lnSpc>
                    <a:spcPct val="80000"/>
                  </a:lnSpc>
                  <a:buFontTx/>
                  <a:buNone/>
                  <a:defRPr sz="1600" b="1">
                    <a:solidFill>
                      <a:srgbClr val="0070C0"/>
                    </a:solidFill>
                    <a:latin typeface="Verdana" panose="020B0604030504040204" pitchFamily="34" charset="0"/>
                    <a:ea typeface="Verdana" panose="020B0604030504040204" pitchFamily="34" charset="0"/>
                    <a:cs typeface="Verdana" panose="020B0604030504040204" pitchFamily="34" charset="0"/>
                  </a:defRPr>
                </a:lvl1pPr>
                <a:lvl2pPr marL="742950" indent="-285750" eaLnBrk="0" hangingPunct="0">
                  <a:spcBef>
                    <a:spcPct val="20000"/>
                  </a:spcBef>
                  <a:buFont typeface="Arial" pitchFamily="34" charset="0"/>
                  <a:buChar char="–"/>
                  <a:defRPr sz="2800"/>
                </a:lvl2pPr>
                <a:lvl3pPr marL="1143000" indent="-228600" eaLnBrk="0" hangingPunct="0">
                  <a:spcBef>
                    <a:spcPct val="20000"/>
                  </a:spcBef>
                  <a:buFont typeface="Arial" pitchFamily="34" charset="0"/>
                  <a:buChar char="•"/>
                  <a:defRPr sz="2400"/>
                </a:lvl3pPr>
                <a:lvl4pPr marL="1600200" indent="-228600" eaLnBrk="0" hangingPunct="0">
                  <a:spcBef>
                    <a:spcPct val="20000"/>
                  </a:spcBef>
                  <a:buFont typeface="Arial" pitchFamily="34" charset="0"/>
                  <a:buChar char="–"/>
                  <a:defRPr sz="2000"/>
                </a:lvl4pPr>
                <a:lvl5pPr marL="2057400" indent="-228600" eaLnBrk="0" hangingPunct="0">
                  <a:spcBef>
                    <a:spcPct val="20000"/>
                  </a:spcBef>
                  <a:buFont typeface="Arial" pitchFamily="34" charset="0"/>
                  <a:buChar char="»"/>
                  <a:defRPr sz="2000"/>
                </a:lvl5pPr>
                <a:lvl6pPr marL="2514600" indent="-228600" eaLnBrk="0" fontAlgn="base" hangingPunct="0">
                  <a:spcBef>
                    <a:spcPct val="20000"/>
                  </a:spcBef>
                  <a:spcAft>
                    <a:spcPct val="0"/>
                  </a:spcAft>
                  <a:buFont typeface="Arial" pitchFamily="34" charset="0"/>
                  <a:buChar char="»"/>
                  <a:defRPr sz="2000"/>
                </a:lvl6pPr>
                <a:lvl7pPr marL="2971800" indent="-228600" eaLnBrk="0" fontAlgn="base" hangingPunct="0">
                  <a:spcBef>
                    <a:spcPct val="20000"/>
                  </a:spcBef>
                  <a:spcAft>
                    <a:spcPct val="0"/>
                  </a:spcAft>
                  <a:buFont typeface="Arial" pitchFamily="34" charset="0"/>
                  <a:buChar char="»"/>
                  <a:defRPr sz="2000"/>
                </a:lvl7pPr>
                <a:lvl8pPr marL="3429000" indent="-228600" eaLnBrk="0" fontAlgn="base" hangingPunct="0">
                  <a:spcBef>
                    <a:spcPct val="20000"/>
                  </a:spcBef>
                  <a:spcAft>
                    <a:spcPct val="0"/>
                  </a:spcAft>
                  <a:buFont typeface="Arial" pitchFamily="34" charset="0"/>
                  <a:buChar char="»"/>
                  <a:defRPr sz="2000"/>
                </a:lvl8pPr>
                <a:lvl9pPr marL="3886200" indent="-228600" eaLnBrk="0" fontAlgn="base" hangingPunct="0">
                  <a:spcBef>
                    <a:spcPct val="20000"/>
                  </a:spcBef>
                  <a:spcAft>
                    <a:spcPct val="0"/>
                  </a:spcAft>
                  <a:buFont typeface="Arial" pitchFamily="34" charset="0"/>
                  <a:buChar char="»"/>
                  <a:defRPr sz="2000"/>
                </a:lvl9pPr>
              </a:lstStyle>
              <a:p>
                <a:pPr>
                  <a:defRPr/>
                </a:pPr>
                <a:endParaRPr lang="fr-BE" sz="2800" b="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mn-lt"/>
                </a:endParaRPr>
              </a:p>
              <a:p>
                <a:pPr>
                  <a:defRPr/>
                </a:pPr>
                <a:r>
                  <a:rPr lang="fr-BE" sz="2800" b="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mn-lt"/>
                  </a:rPr>
                  <a:t>simplification</a:t>
                </a:r>
              </a:p>
              <a:p>
                <a:pPr>
                  <a:defRPr/>
                </a:pPr>
                <a:endParaRPr lang="nl-BE" sz="2800" b="0" dirty="0">
                  <a:ln w="12700">
                    <a:solidFill>
                      <a:schemeClr val="tx2">
                        <a:satMod val="155000"/>
                      </a:schemeClr>
                    </a:solidFill>
                    <a:prstDash val="solid"/>
                  </a:ln>
                  <a:effectLst>
                    <a:outerShdw blurRad="41275" dist="20320" dir="1800000" algn="tl" rotWithShape="0">
                      <a:srgbClr val="000000">
                        <a:alpha val="40000"/>
                      </a:srgbClr>
                    </a:outerShdw>
                  </a:effectLst>
                  <a:latin typeface="+mn-lt"/>
                </a:endParaRPr>
              </a:p>
            </p:txBody>
          </p:sp>
          <p:grpSp>
            <p:nvGrpSpPr>
              <p:cNvPr id="20" name="Group 6"/>
              <p:cNvGrpSpPr>
                <a:grpSpLocks/>
              </p:cNvGrpSpPr>
              <p:nvPr/>
            </p:nvGrpSpPr>
            <p:grpSpPr bwMode="auto">
              <a:xfrm>
                <a:off x="4355976" y="3807076"/>
                <a:ext cx="2085454" cy="803842"/>
                <a:chOff x="3423818" y="4438825"/>
                <a:chExt cx="2468982" cy="1011063"/>
              </a:xfrm>
            </p:grpSpPr>
            <p:graphicFrame>
              <p:nvGraphicFramePr>
                <p:cNvPr id="112" name="Object 155">
                  <a:hlinkClick r:id="" action="ppaction://ole?verb=0"/>
                </p:cNvPr>
                <p:cNvGraphicFramePr>
                  <a:graphicFrameLocks/>
                </p:cNvGraphicFramePr>
                <p:nvPr/>
              </p:nvGraphicFramePr>
              <p:xfrm>
                <a:off x="3557588" y="4584700"/>
                <a:ext cx="2335212" cy="865188"/>
              </p:xfrm>
              <a:graphic>
                <a:graphicData uri="http://schemas.openxmlformats.org/presentationml/2006/ole">
                  <mc:AlternateContent xmlns:mc="http://schemas.openxmlformats.org/markup-compatibility/2006">
                    <mc:Choice xmlns:v="urn:schemas-microsoft-com:vml" Requires="v">
                      <p:oleObj spid="_x0000_s75963" name="Clip" r:id="rId3" imgW="5281613" imgH="2430463" progId="MS_ClipArt_Gallery.2">
                        <p:embed/>
                      </p:oleObj>
                    </mc:Choice>
                    <mc:Fallback>
                      <p:oleObj name="Clip" r:id="rId3" imgW="5281613" imgH="2430463"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7588" y="4584700"/>
                              <a:ext cx="2335212"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3" name="Text Box 160"/>
                <p:cNvSpPr txBox="1">
                  <a:spLocks noChangeArrowheads="1"/>
                </p:cNvSpPr>
                <p:nvPr/>
              </p:nvSpPr>
              <p:spPr bwMode="auto">
                <a:xfrm>
                  <a:off x="3423818" y="4438825"/>
                  <a:ext cx="83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fr-BE" altLang="en-US" sz="1800" b="1">
                      <a:latin typeface="Helvetica Neue Light"/>
                      <a:ea typeface="MS PGothic" pitchFamily="34" charset="-128"/>
                    </a:rPr>
                    <a:t>ONSS</a:t>
                  </a:r>
                  <a:endParaRPr lang="nl-BE" altLang="en-US" sz="2400">
                    <a:latin typeface="Helvetica Neue Light"/>
                    <a:ea typeface="MS PGothic" pitchFamily="34" charset="-128"/>
                  </a:endParaRPr>
                </a:p>
              </p:txBody>
            </p:sp>
          </p:grpSp>
          <p:grpSp>
            <p:nvGrpSpPr>
              <p:cNvPr id="21" name="Group 698"/>
              <p:cNvGrpSpPr>
                <a:grpSpLocks/>
              </p:cNvGrpSpPr>
              <p:nvPr/>
            </p:nvGrpSpPr>
            <p:grpSpPr bwMode="auto">
              <a:xfrm>
                <a:off x="4959350" y="1863429"/>
                <a:ext cx="846137" cy="803275"/>
                <a:chOff x="4385" y="1374"/>
                <a:chExt cx="533" cy="506"/>
              </a:xfrm>
            </p:grpSpPr>
            <p:sp>
              <p:nvSpPr>
                <p:cNvPr id="67" name="Rectangle 699"/>
                <p:cNvSpPr>
                  <a:spLocks noChangeArrowheads="1"/>
                </p:cNvSpPr>
                <p:nvPr/>
              </p:nvSpPr>
              <p:spPr bwMode="auto">
                <a:xfrm>
                  <a:off x="4385" y="1374"/>
                  <a:ext cx="437" cy="77"/>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nl-BE" altLang="en-US" sz="800" b="1">
                      <a:ea typeface="MS PGothic" pitchFamily="34" charset="-128"/>
                    </a:rPr>
                    <a:t>Activity 3</a:t>
                  </a:r>
                  <a:endParaRPr lang="nl-BE" altLang="en-US" sz="2000">
                    <a:ea typeface="MS PGothic" pitchFamily="34" charset="-128"/>
                  </a:endParaRPr>
                </a:p>
              </p:txBody>
            </p:sp>
            <p:sp>
              <p:nvSpPr>
                <p:cNvPr id="68" name="Rectangle 700"/>
                <p:cNvSpPr>
                  <a:spLocks noChangeArrowheads="1"/>
                </p:cNvSpPr>
                <p:nvPr/>
              </p:nvSpPr>
              <p:spPr bwMode="auto">
                <a:xfrm>
                  <a:off x="4385" y="1451"/>
                  <a:ext cx="219" cy="333"/>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69" name="Rectangle 701"/>
                <p:cNvSpPr>
                  <a:spLocks noChangeArrowheads="1"/>
                </p:cNvSpPr>
                <p:nvPr/>
              </p:nvSpPr>
              <p:spPr bwMode="auto">
                <a:xfrm>
                  <a:off x="4604" y="1451"/>
                  <a:ext cx="218" cy="333"/>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70" name="Line 702"/>
                <p:cNvSpPr>
                  <a:spLocks noChangeShapeType="1"/>
                </p:cNvSpPr>
                <p:nvPr/>
              </p:nvSpPr>
              <p:spPr bwMode="auto">
                <a:xfrm>
                  <a:off x="4425" y="1493"/>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703"/>
                <p:cNvSpPr>
                  <a:spLocks noChangeShapeType="1"/>
                </p:cNvSpPr>
                <p:nvPr/>
              </p:nvSpPr>
              <p:spPr bwMode="auto">
                <a:xfrm>
                  <a:off x="4425" y="1541"/>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704"/>
                <p:cNvSpPr>
                  <a:spLocks noChangeShapeType="1"/>
                </p:cNvSpPr>
                <p:nvPr/>
              </p:nvSpPr>
              <p:spPr bwMode="auto">
                <a:xfrm>
                  <a:off x="4425" y="1595"/>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705"/>
                <p:cNvSpPr>
                  <a:spLocks noChangeShapeType="1"/>
                </p:cNvSpPr>
                <p:nvPr/>
              </p:nvSpPr>
              <p:spPr bwMode="auto">
                <a:xfrm>
                  <a:off x="4425" y="1638"/>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706"/>
                <p:cNvSpPr>
                  <a:spLocks noChangeShapeType="1"/>
                </p:cNvSpPr>
                <p:nvPr/>
              </p:nvSpPr>
              <p:spPr bwMode="auto">
                <a:xfrm>
                  <a:off x="4425" y="1686"/>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Line 707"/>
                <p:cNvSpPr>
                  <a:spLocks noChangeShapeType="1"/>
                </p:cNvSpPr>
                <p:nvPr/>
              </p:nvSpPr>
              <p:spPr bwMode="auto">
                <a:xfrm>
                  <a:off x="4425" y="1736"/>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708"/>
                <p:cNvSpPr>
                  <a:spLocks noChangeShapeType="1"/>
                </p:cNvSpPr>
                <p:nvPr/>
              </p:nvSpPr>
              <p:spPr bwMode="auto">
                <a:xfrm>
                  <a:off x="4646" y="1493"/>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709"/>
                <p:cNvSpPr>
                  <a:spLocks noChangeShapeType="1"/>
                </p:cNvSpPr>
                <p:nvPr/>
              </p:nvSpPr>
              <p:spPr bwMode="auto">
                <a:xfrm>
                  <a:off x="4646" y="1541"/>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Line 710"/>
                <p:cNvSpPr>
                  <a:spLocks noChangeShapeType="1"/>
                </p:cNvSpPr>
                <p:nvPr/>
              </p:nvSpPr>
              <p:spPr bwMode="auto">
                <a:xfrm>
                  <a:off x="4646" y="1595"/>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711"/>
                <p:cNvSpPr>
                  <a:spLocks noChangeShapeType="1"/>
                </p:cNvSpPr>
                <p:nvPr/>
              </p:nvSpPr>
              <p:spPr bwMode="auto">
                <a:xfrm>
                  <a:off x="4646" y="1638"/>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712"/>
                <p:cNvSpPr>
                  <a:spLocks noChangeShapeType="1"/>
                </p:cNvSpPr>
                <p:nvPr/>
              </p:nvSpPr>
              <p:spPr bwMode="auto">
                <a:xfrm>
                  <a:off x="4646" y="1687"/>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Line 713"/>
                <p:cNvSpPr>
                  <a:spLocks noChangeShapeType="1"/>
                </p:cNvSpPr>
                <p:nvPr/>
              </p:nvSpPr>
              <p:spPr bwMode="auto">
                <a:xfrm>
                  <a:off x="4646" y="1736"/>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Rectangle 714"/>
                <p:cNvSpPr>
                  <a:spLocks noChangeArrowheads="1"/>
                </p:cNvSpPr>
                <p:nvPr/>
              </p:nvSpPr>
              <p:spPr bwMode="auto">
                <a:xfrm>
                  <a:off x="4433" y="1422"/>
                  <a:ext cx="437" cy="77"/>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nl-BE" altLang="en-US" sz="800" b="1">
                      <a:ea typeface="MS PGothic" pitchFamily="34" charset="-128"/>
                    </a:rPr>
                    <a:t>Activity 2</a:t>
                  </a:r>
                  <a:endParaRPr lang="nl-BE" altLang="en-US" sz="2000">
                    <a:ea typeface="MS PGothic" pitchFamily="34" charset="-128"/>
                  </a:endParaRPr>
                </a:p>
              </p:txBody>
            </p:sp>
            <p:sp>
              <p:nvSpPr>
                <p:cNvPr id="83" name="Rectangle 715"/>
                <p:cNvSpPr>
                  <a:spLocks noChangeArrowheads="1"/>
                </p:cNvSpPr>
                <p:nvPr/>
              </p:nvSpPr>
              <p:spPr bwMode="auto">
                <a:xfrm>
                  <a:off x="4433" y="1499"/>
                  <a:ext cx="219" cy="333"/>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84" name="Rectangle 716"/>
                <p:cNvSpPr>
                  <a:spLocks noChangeArrowheads="1"/>
                </p:cNvSpPr>
                <p:nvPr/>
              </p:nvSpPr>
              <p:spPr bwMode="auto">
                <a:xfrm>
                  <a:off x="4652" y="1499"/>
                  <a:ext cx="218" cy="333"/>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85" name="Line 717"/>
                <p:cNvSpPr>
                  <a:spLocks noChangeShapeType="1"/>
                </p:cNvSpPr>
                <p:nvPr/>
              </p:nvSpPr>
              <p:spPr bwMode="auto">
                <a:xfrm>
                  <a:off x="4473" y="1541"/>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Line 718"/>
                <p:cNvSpPr>
                  <a:spLocks noChangeShapeType="1"/>
                </p:cNvSpPr>
                <p:nvPr/>
              </p:nvSpPr>
              <p:spPr bwMode="auto">
                <a:xfrm>
                  <a:off x="4473" y="1589"/>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Line 719"/>
                <p:cNvSpPr>
                  <a:spLocks noChangeShapeType="1"/>
                </p:cNvSpPr>
                <p:nvPr/>
              </p:nvSpPr>
              <p:spPr bwMode="auto">
                <a:xfrm>
                  <a:off x="4473" y="1643"/>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Line 720"/>
                <p:cNvSpPr>
                  <a:spLocks noChangeShapeType="1"/>
                </p:cNvSpPr>
                <p:nvPr/>
              </p:nvSpPr>
              <p:spPr bwMode="auto">
                <a:xfrm>
                  <a:off x="4473" y="1686"/>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Line 721"/>
                <p:cNvSpPr>
                  <a:spLocks noChangeShapeType="1"/>
                </p:cNvSpPr>
                <p:nvPr/>
              </p:nvSpPr>
              <p:spPr bwMode="auto">
                <a:xfrm>
                  <a:off x="4473" y="1734"/>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Line 722"/>
                <p:cNvSpPr>
                  <a:spLocks noChangeShapeType="1"/>
                </p:cNvSpPr>
                <p:nvPr/>
              </p:nvSpPr>
              <p:spPr bwMode="auto">
                <a:xfrm>
                  <a:off x="4473" y="1784"/>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Line 723"/>
                <p:cNvSpPr>
                  <a:spLocks noChangeShapeType="1"/>
                </p:cNvSpPr>
                <p:nvPr/>
              </p:nvSpPr>
              <p:spPr bwMode="auto">
                <a:xfrm>
                  <a:off x="4694" y="1541"/>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Line 724"/>
                <p:cNvSpPr>
                  <a:spLocks noChangeShapeType="1"/>
                </p:cNvSpPr>
                <p:nvPr/>
              </p:nvSpPr>
              <p:spPr bwMode="auto">
                <a:xfrm>
                  <a:off x="4694" y="1589"/>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Line 725"/>
                <p:cNvSpPr>
                  <a:spLocks noChangeShapeType="1"/>
                </p:cNvSpPr>
                <p:nvPr/>
              </p:nvSpPr>
              <p:spPr bwMode="auto">
                <a:xfrm>
                  <a:off x="4694" y="1643"/>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Line 726"/>
                <p:cNvSpPr>
                  <a:spLocks noChangeShapeType="1"/>
                </p:cNvSpPr>
                <p:nvPr/>
              </p:nvSpPr>
              <p:spPr bwMode="auto">
                <a:xfrm>
                  <a:off x="4694" y="1686"/>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Line 727"/>
                <p:cNvSpPr>
                  <a:spLocks noChangeShapeType="1"/>
                </p:cNvSpPr>
                <p:nvPr/>
              </p:nvSpPr>
              <p:spPr bwMode="auto">
                <a:xfrm>
                  <a:off x="4694" y="1735"/>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Line 728"/>
                <p:cNvSpPr>
                  <a:spLocks noChangeShapeType="1"/>
                </p:cNvSpPr>
                <p:nvPr/>
              </p:nvSpPr>
              <p:spPr bwMode="auto">
                <a:xfrm>
                  <a:off x="4694" y="1784"/>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Rectangle 729"/>
                <p:cNvSpPr>
                  <a:spLocks noChangeArrowheads="1"/>
                </p:cNvSpPr>
                <p:nvPr/>
              </p:nvSpPr>
              <p:spPr bwMode="auto">
                <a:xfrm>
                  <a:off x="4481" y="1470"/>
                  <a:ext cx="437" cy="77"/>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nl-BE" altLang="en-US" sz="800" b="1">
                      <a:ea typeface="MS PGothic" pitchFamily="34" charset="-128"/>
                    </a:rPr>
                    <a:t>Activity 1</a:t>
                  </a:r>
                  <a:endParaRPr lang="nl-BE" altLang="en-US" sz="2000">
                    <a:ea typeface="MS PGothic" pitchFamily="34" charset="-128"/>
                  </a:endParaRPr>
                </a:p>
              </p:txBody>
            </p:sp>
            <p:sp>
              <p:nvSpPr>
                <p:cNvPr id="98" name="Rectangle 730"/>
                <p:cNvSpPr>
                  <a:spLocks noChangeArrowheads="1"/>
                </p:cNvSpPr>
                <p:nvPr/>
              </p:nvSpPr>
              <p:spPr bwMode="auto">
                <a:xfrm>
                  <a:off x="4481" y="1547"/>
                  <a:ext cx="219" cy="333"/>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99" name="Rectangle 731"/>
                <p:cNvSpPr>
                  <a:spLocks noChangeArrowheads="1"/>
                </p:cNvSpPr>
                <p:nvPr/>
              </p:nvSpPr>
              <p:spPr bwMode="auto">
                <a:xfrm>
                  <a:off x="4700" y="1547"/>
                  <a:ext cx="218" cy="333"/>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100" name="Line 732"/>
                <p:cNvSpPr>
                  <a:spLocks noChangeShapeType="1"/>
                </p:cNvSpPr>
                <p:nvPr/>
              </p:nvSpPr>
              <p:spPr bwMode="auto">
                <a:xfrm>
                  <a:off x="4521" y="1589"/>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Line 733"/>
                <p:cNvSpPr>
                  <a:spLocks noChangeShapeType="1"/>
                </p:cNvSpPr>
                <p:nvPr/>
              </p:nvSpPr>
              <p:spPr bwMode="auto">
                <a:xfrm>
                  <a:off x="4521" y="1637"/>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Line 734"/>
                <p:cNvSpPr>
                  <a:spLocks noChangeShapeType="1"/>
                </p:cNvSpPr>
                <p:nvPr/>
              </p:nvSpPr>
              <p:spPr bwMode="auto">
                <a:xfrm>
                  <a:off x="4521" y="1691"/>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Line 735"/>
                <p:cNvSpPr>
                  <a:spLocks noChangeShapeType="1"/>
                </p:cNvSpPr>
                <p:nvPr/>
              </p:nvSpPr>
              <p:spPr bwMode="auto">
                <a:xfrm>
                  <a:off x="4521" y="1734"/>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Line 736"/>
                <p:cNvSpPr>
                  <a:spLocks noChangeShapeType="1"/>
                </p:cNvSpPr>
                <p:nvPr/>
              </p:nvSpPr>
              <p:spPr bwMode="auto">
                <a:xfrm>
                  <a:off x="4521" y="1782"/>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Line 737"/>
                <p:cNvSpPr>
                  <a:spLocks noChangeShapeType="1"/>
                </p:cNvSpPr>
                <p:nvPr/>
              </p:nvSpPr>
              <p:spPr bwMode="auto">
                <a:xfrm>
                  <a:off x="4521" y="1832"/>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Line 738"/>
                <p:cNvSpPr>
                  <a:spLocks noChangeShapeType="1"/>
                </p:cNvSpPr>
                <p:nvPr/>
              </p:nvSpPr>
              <p:spPr bwMode="auto">
                <a:xfrm>
                  <a:off x="4742" y="1589"/>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Line 739"/>
                <p:cNvSpPr>
                  <a:spLocks noChangeShapeType="1"/>
                </p:cNvSpPr>
                <p:nvPr/>
              </p:nvSpPr>
              <p:spPr bwMode="auto">
                <a:xfrm>
                  <a:off x="4742" y="1637"/>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Line 740"/>
                <p:cNvSpPr>
                  <a:spLocks noChangeShapeType="1"/>
                </p:cNvSpPr>
                <p:nvPr/>
              </p:nvSpPr>
              <p:spPr bwMode="auto">
                <a:xfrm>
                  <a:off x="4742" y="1691"/>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Line 741"/>
                <p:cNvSpPr>
                  <a:spLocks noChangeShapeType="1"/>
                </p:cNvSpPr>
                <p:nvPr/>
              </p:nvSpPr>
              <p:spPr bwMode="auto">
                <a:xfrm>
                  <a:off x="4742" y="1734"/>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Line 742"/>
                <p:cNvSpPr>
                  <a:spLocks noChangeShapeType="1"/>
                </p:cNvSpPr>
                <p:nvPr/>
              </p:nvSpPr>
              <p:spPr bwMode="auto">
                <a:xfrm>
                  <a:off x="4742" y="1783"/>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Line 743"/>
                <p:cNvSpPr>
                  <a:spLocks noChangeShapeType="1"/>
                </p:cNvSpPr>
                <p:nvPr/>
              </p:nvSpPr>
              <p:spPr bwMode="auto">
                <a:xfrm>
                  <a:off x="4742" y="1832"/>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2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8618" y="2204742"/>
                <a:ext cx="46335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62"/>
              <p:cNvGrpSpPr>
                <a:grpSpLocks/>
              </p:cNvGrpSpPr>
              <p:nvPr/>
            </p:nvGrpSpPr>
            <p:grpSpPr bwMode="auto">
              <a:xfrm>
                <a:off x="4954786" y="5152427"/>
                <a:ext cx="1152128" cy="1152128"/>
                <a:chOff x="1187624" y="1175248"/>
                <a:chExt cx="3071584" cy="3333872"/>
              </a:xfrm>
            </p:grpSpPr>
            <p:pic>
              <p:nvPicPr>
                <p:cNvPr id="65" name="Picture 58"/>
                <p:cNvPicPr>
                  <a:picLocks noChangeAspect="1"/>
                </p:cNvPicPr>
                <p:nvPr/>
              </p:nvPicPr>
              <p:blipFill>
                <a:blip r:embed="rId6" cstate="print">
                  <a:extLst>
                    <a:ext uri="{28A0092B-C50C-407E-A947-70E740481C1C}">
                      <a14:useLocalDpi xmlns:a14="http://schemas.microsoft.com/office/drawing/2010/main" val="0"/>
                    </a:ext>
                  </a:extLst>
                </a:blip>
                <a:srcRect l="-3282" t="-2052" r="-2003" b="27316"/>
                <a:stretch>
                  <a:fillRect/>
                </a:stretch>
              </p:blipFill>
              <p:spPr bwMode="auto">
                <a:xfrm>
                  <a:off x="1201557" y="2504268"/>
                  <a:ext cx="3057651" cy="74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Oval 5"/>
                <p:cNvSpPr>
                  <a:spLocks noChangeArrowheads="1"/>
                </p:cNvSpPr>
                <p:nvPr/>
              </p:nvSpPr>
              <p:spPr bwMode="auto">
                <a:xfrm>
                  <a:off x="1187624" y="1175248"/>
                  <a:ext cx="3057651" cy="3333872"/>
                </a:xfrm>
                <a:prstGeom prst="ellipse">
                  <a:avLst/>
                </a:prstGeom>
                <a:noFill/>
                <a:ln w="12700">
                  <a:no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grpSp>
          <p:sp>
            <p:nvSpPr>
              <p:cNvPr id="24" name="Line 200"/>
              <p:cNvSpPr>
                <a:spLocks noChangeShapeType="1"/>
              </p:cNvSpPr>
              <p:nvPr/>
            </p:nvSpPr>
            <p:spPr bwMode="auto">
              <a:xfrm>
                <a:off x="5530850" y="4634706"/>
                <a:ext cx="0" cy="500063"/>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5" name="Group 21503"/>
              <p:cNvGrpSpPr>
                <a:grpSpLocks/>
              </p:cNvGrpSpPr>
              <p:nvPr/>
            </p:nvGrpSpPr>
            <p:grpSpPr bwMode="auto">
              <a:xfrm>
                <a:off x="6840758" y="4979191"/>
                <a:ext cx="638174" cy="632924"/>
                <a:chOff x="7194800" y="4857248"/>
                <a:chExt cx="638174" cy="632924"/>
              </a:xfrm>
            </p:grpSpPr>
            <p:sp>
              <p:nvSpPr>
                <p:cNvPr id="62" name="Oval 5"/>
                <p:cNvSpPr>
                  <a:spLocks noChangeArrowheads="1"/>
                </p:cNvSpPr>
                <p:nvPr/>
              </p:nvSpPr>
              <p:spPr bwMode="auto">
                <a:xfrm>
                  <a:off x="7194800" y="4857248"/>
                  <a:ext cx="638174" cy="632522"/>
                </a:xfrm>
                <a:prstGeom prst="ellipse">
                  <a:avLst/>
                </a:prstGeom>
                <a:solidFill>
                  <a:schemeClr val="bg1"/>
                </a:solidFill>
                <a:ln w="127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64" name="Rectangle 99"/>
                <p:cNvSpPr>
                  <a:spLocks noChangeArrowheads="1"/>
                </p:cNvSpPr>
                <p:nvPr/>
              </p:nvSpPr>
              <p:spPr bwMode="auto">
                <a:xfrm>
                  <a:off x="7324352" y="5215731"/>
                  <a:ext cx="403930" cy="274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200" dirty="0" smtClean="0">
                      <a:ea typeface="MS PGothic" pitchFamily="34" charset="-128"/>
                    </a:rPr>
                    <a:t>SFP</a:t>
                  </a:r>
                  <a:endParaRPr lang="en-US" altLang="en-US" sz="1200" dirty="0">
                    <a:ea typeface="MS PGothic" pitchFamily="34" charset="-128"/>
                  </a:endParaRPr>
                </a:p>
              </p:txBody>
            </p:sp>
          </p:grpSp>
          <p:grpSp>
            <p:nvGrpSpPr>
              <p:cNvPr id="26" name="Group 21504"/>
              <p:cNvGrpSpPr>
                <a:grpSpLocks/>
              </p:cNvGrpSpPr>
              <p:nvPr/>
            </p:nvGrpSpPr>
            <p:grpSpPr bwMode="auto">
              <a:xfrm>
                <a:off x="6851926" y="5812289"/>
                <a:ext cx="631233" cy="617538"/>
                <a:chOff x="7270730" y="5521667"/>
                <a:chExt cx="631233" cy="617538"/>
              </a:xfrm>
            </p:grpSpPr>
            <p:sp>
              <p:nvSpPr>
                <p:cNvPr id="59" name="Oval 100"/>
                <p:cNvSpPr>
                  <a:spLocks noChangeArrowheads="1"/>
                </p:cNvSpPr>
                <p:nvPr/>
              </p:nvSpPr>
              <p:spPr bwMode="auto">
                <a:xfrm>
                  <a:off x="7270730" y="5521667"/>
                  <a:ext cx="614362" cy="617538"/>
                </a:xfrm>
                <a:prstGeom prst="ellipse">
                  <a:avLst/>
                </a:prstGeom>
                <a:solidFill>
                  <a:schemeClr val="bg1"/>
                </a:solidFill>
                <a:ln w="127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6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9248" y="5611713"/>
                  <a:ext cx="372657" cy="32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Rectangle 194"/>
                <p:cNvSpPr>
                  <a:spLocks noChangeArrowheads="1"/>
                </p:cNvSpPr>
                <p:nvPr/>
              </p:nvSpPr>
              <p:spPr bwMode="auto">
                <a:xfrm>
                  <a:off x="7289188" y="5867742"/>
                  <a:ext cx="612775"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200">
                      <a:ea typeface="MS PGothic" pitchFamily="34" charset="-128"/>
                    </a:rPr>
                    <a:t>ONVA</a:t>
                  </a:r>
                </a:p>
              </p:txBody>
            </p:sp>
          </p:grpSp>
          <p:sp>
            <p:nvSpPr>
              <p:cNvPr id="27" name="Line 195"/>
              <p:cNvSpPr>
                <a:spLocks noChangeShapeType="1"/>
              </p:cNvSpPr>
              <p:nvPr/>
            </p:nvSpPr>
            <p:spPr bwMode="auto">
              <a:xfrm flipV="1">
                <a:off x="6091572" y="5202658"/>
                <a:ext cx="741310" cy="274645"/>
              </a:xfrm>
              <a:prstGeom prst="line">
                <a:avLst/>
              </a:prstGeom>
              <a:noFill/>
              <a:ln w="19050" cap="sq">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a:latin typeface="+mn-lt"/>
                </a:endParaRPr>
              </a:p>
            </p:txBody>
          </p:sp>
          <p:sp>
            <p:nvSpPr>
              <p:cNvPr id="28" name="Line 195"/>
              <p:cNvSpPr>
                <a:spLocks noChangeShapeType="1"/>
              </p:cNvSpPr>
              <p:nvPr/>
            </p:nvSpPr>
            <p:spPr bwMode="auto">
              <a:xfrm>
                <a:off x="6105859" y="5964677"/>
                <a:ext cx="727023" cy="103191"/>
              </a:xfrm>
              <a:prstGeom prst="line">
                <a:avLst/>
              </a:prstGeom>
              <a:noFill/>
              <a:ln w="19050" cap="sq">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a:latin typeface="+mn-lt"/>
                </a:endParaRPr>
              </a:p>
            </p:txBody>
          </p:sp>
          <p:sp>
            <p:nvSpPr>
              <p:cNvPr id="56" name="Oval 5"/>
              <p:cNvSpPr>
                <a:spLocks noChangeArrowheads="1"/>
              </p:cNvSpPr>
              <p:nvPr/>
            </p:nvSpPr>
            <p:spPr bwMode="auto">
              <a:xfrm>
                <a:off x="1338461" y="5102024"/>
                <a:ext cx="638174" cy="632522"/>
              </a:xfrm>
              <a:prstGeom prst="ellipse">
                <a:avLst/>
              </a:prstGeom>
              <a:solidFill>
                <a:schemeClr val="bg1"/>
              </a:solidFill>
              <a:ln w="127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53" name="Oval 5"/>
              <p:cNvSpPr>
                <a:spLocks noChangeArrowheads="1"/>
              </p:cNvSpPr>
              <p:nvPr/>
            </p:nvSpPr>
            <p:spPr bwMode="auto">
              <a:xfrm>
                <a:off x="645249" y="5477174"/>
                <a:ext cx="642093" cy="667062"/>
              </a:xfrm>
              <a:prstGeom prst="ellipse">
                <a:avLst/>
              </a:prstGeom>
              <a:solidFill>
                <a:schemeClr val="bg1"/>
              </a:solidFill>
              <a:ln w="127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grpSp>
            <p:nvGrpSpPr>
              <p:cNvPr id="31" name="Group 21511"/>
              <p:cNvGrpSpPr>
                <a:grpSpLocks/>
              </p:cNvGrpSpPr>
              <p:nvPr/>
            </p:nvGrpSpPr>
            <p:grpSpPr bwMode="auto">
              <a:xfrm>
                <a:off x="2057549" y="4707138"/>
                <a:ext cx="638174" cy="632917"/>
                <a:chOff x="2057549" y="4707138"/>
                <a:chExt cx="638174" cy="632917"/>
              </a:xfrm>
            </p:grpSpPr>
            <p:sp>
              <p:nvSpPr>
                <p:cNvPr id="50" name="Oval 5"/>
                <p:cNvSpPr>
                  <a:spLocks noChangeArrowheads="1"/>
                </p:cNvSpPr>
                <p:nvPr/>
              </p:nvSpPr>
              <p:spPr bwMode="auto">
                <a:xfrm>
                  <a:off x="2057549" y="4707138"/>
                  <a:ext cx="638174" cy="632522"/>
                </a:xfrm>
                <a:prstGeom prst="ellipse">
                  <a:avLst/>
                </a:prstGeom>
                <a:solidFill>
                  <a:schemeClr val="bg1"/>
                </a:solidFill>
                <a:ln w="127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51" name="Rectangle 99"/>
                <p:cNvSpPr>
                  <a:spLocks noChangeArrowheads="1"/>
                </p:cNvSpPr>
                <p:nvPr/>
              </p:nvSpPr>
              <p:spPr bwMode="auto">
                <a:xfrm>
                  <a:off x="2093312" y="5065621"/>
                  <a:ext cx="591510"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200">
                      <a:ea typeface="MS PGothic" pitchFamily="34" charset="-128"/>
                    </a:rPr>
                    <a:t>ONEM</a:t>
                  </a:r>
                </a:p>
              </p:txBody>
            </p:sp>
            <p:pic>
              <p:nvPicPr>
                <p:cNvPr id="52"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59861" y="4828578"/>
                  <a:ext cx="388618" cy="323849"/>
                </a:xfrm>
                <a:prstGeom prst="rect">
                  <a:avLst/>
                </a:prstGeom>
                <a:solidFill>
                  <a:schemeClr val="bg1"/>
                </a:solidFill>
                <a:ln w="12700">
                  <a:noFill/>
                  <a:round/>
                  <a:headEnd/>
                  <a:tailEn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3" name="Group 21516"/>
              <p:cNvGrpSpPr>
                <a:grpSpLocks/>
              </p:cNvGrpSpPr>
              <p:nvPr/>
            </p:nvGrpSpPr>
            <p:grpSpPr bwMode="auto">
              <a:xfrm>
                <a:off x="3446342" y="3841519"/>
                <a:ext cx="638174" cy="632917"/>
                <a:chOff x="3446342" y="3841519"/>
                <a:chExt cx="638174" cy="632917"/>
              </a:xfrm>
            </p:grpSpPr>
            <p:sp>
              <p:nvSpPr>
                <p:cNvPr id="44" name="Oval 5"/>
                <p:cNvSpPr>
                  <a:spLocks noChangeArrowheads="1"/>
                </p:cNvSpPr>
                <p:nvPr/>
              </p:nvSpPr>
              <p:spPr bwMode="auto">
                <a:xfrm>
                  <a:off x="3446342" y="3841519"/>
                  <a:ext cx="638174" cy="632522"/>
                </a:xfrm>
                <a:prstGeom prst="ellipse">
                  <a:avLst/>
                </a:prstGeom>
                <a:solidFill>
                  <a:schemeClr val="bg1"/>
                </a:solidFill>
                <a:ln w="127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45" name="Rectangle 99"/>
                <p:cNvSpPr>
                  <a:spLocks noChangeArrowheads="1"/>
                </p:cNvSpPr>
                <p:nvPr/>
              </p:nvSpPr>
              <p:spPr bwMode="auto">
                <a:xfrm>
                  <a:off x="3487715" y="4200002"/>
                  <a:ext cx="58028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200">
                      <a:ea typeface="MS PGothic" pitchFamily="34" charset="-128"/>
                    </a:rPr>
                    <a:t>INAMI</a:t>
                  </a:r>
                </a:p>
              </p:txBody>
            </p:sp>
            <p:pic>
              <p:nvPicPr>
                <p:cNvPr id="46"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7547" y="3998552"/>
                  <a:ext cx="435764" cy="228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34" name="Object 21518"/>
              <p:cNvGraphicFramePr>
                <a:graphicFrameLocks noChangeAspect="1"/>
              </p:cNvGraphicFramePr>
              <p:nvPr/>
            </p:nvGraphicFramePr>
            <p:xfrm>
              <a:off x="2834264" y="3221859"/>
              <a:ext cx="542925" cy="552450"/>
            </p:xfrm>
            <a:graphic>
              <a:graphicData uri="http://schemas.openxmlformats.org/presentationml/2006/ole">
                <mc:AlternateContent xmlns:mc="http://schemas.openxmlformats.org/markup-compatibility/2006">
                  <mc:Choice xmlns:v="urn:schemas-microsoft-com:vml" Requires="v">
                    <p:oleObj spid="_x0000_s75964" name="Clip" r:id="rId10" imgW="1088136" imgH="1108253" progId="MS_ClipArt_Gallery.2">
                      <p:embed/>
                    </p:oleObj>
                  </mc:Choice>
                  <mc:Fallback>
                    <p:oleObj name="Clip" r:id="rId10" imgW="1088136" imgH="1108253" progId="MS_ClipArt_Gallery.2">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34264" y="3221859"/>
                            <a:ext cx="54292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Object 21520"/>
              <p:cNvGraphicFramePr>
                <a:graphicFrameLocks noChangeAspect="1"/>
              </p:cNvGraphicFramePr>
              <p:nvPr/>
            </p:nvGraphicFramePr>
            <p:xfrm>
              <a:off x="1811245" y="3654026"/>
              <a:ext cx="542925" cy="552450"/>
            </p:xfrm>
            <a:graphic>
              <a:graphicData uri="http://schemas.openxmlformats.org/presentationml/2006/ole">
                <mc:AlternateContent xmlns:mc="http://schemas.openxmlformats.org/markup-compatibility/2006">
                  <mc:Choice xmlns:v="urn:schemas-microsoft-com:vml" Requires="v">
                    <p:oleObj spid="_x0000_s75965" name="Clip" r:id="rId12" imgW="1088136" imgH="1108253" progId="MS_ClipArt_Gallery.2">
                      <p:embed/>
                    </p:oleObj>
                  </mc:Choice>
                  <mc:Fallback>
                    <p:oleObj name="Clip" r:id="rId12" imgW="1088136" imgH="1108253" progId="MS_ClipArt_Gallery.2">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1245" y="3654026"/>
                            <a:ext cx="54292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 name="Object 21521"/>
              <p:cNvGraphicFramePr>
                <a:graphicFrameLocks noChangeAspect="1"/>
              </p:cNvGraphicFramePr>
              <p:nvPr/>
            </p:nvGraphicFramePr>
            <p:xfrm>
              <a:off x="645249" y="4216001"/>
              <a:ext cx="542925" cy="552450"/>
            </p:xfrm>
            <a:graphic>
              <a:graphicData uri="http://schemas.openxmlformats.org/presentationml/2006/ole">
                <mc:AlternateContent xmlns:mc="http://schemas.openxmlformats.org/markup-compatibility/2006">
                  <mc:Choice xmlns:v="urn:schemas-microsoft-com:vml" Requires="v">
                    <p:oleObj spid="_x0000_s75966" name="Clip" r:id="rId13" imgW="1088136" imgH="1108253" progId="MS_ClipArt_Gallery.2">
                      <p:embed/>
                    </p:oleObj>
                  </mc:Choice>
                  <mc:Fallback>
                    <p:oleObj name="Clip" r:id="rId13" imgW="1088136" imgH="1108253" progId="MS_ClipArt_Gallery.2">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5249" y="4216001"/>
                            <a:ext cx="54292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3032" y="3471544"/>
                <a:ext cx="46335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110" y="3996346"/>
                <a:ext cx="46335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oup 18"/>
              <p:cNvGrpSpPr>
                <a:grpSpLocks/>
              </p:cNvGrpSpPr>
              <p:nvPr/>
            </p:nvGrpSpPr>
            <p:grpSpPr bwMode="auto">
              <a:xfrm>
                <a:off x="1976635" y="1424312"/>
                <a:ext cx="1328443" cy="1269233"/>
                <a:chOff x="6300191" y="2276872"/>
                <a:chExt cx="2172687" cy="2058653"/>
              </a:xfrm>
            </p:grpSpPr>
            <p:grpSp>
              <p:nvGrpSpPr>
                <p:cNvPr id="40" name="Group 17"/>
                <p:cNvGrpSpPr>
                  <a:grpSpLocks/>
                </p:cNvGrpSpPr>
                <p:nvPr/>
              </p:nvGrpSpPr>
              <p:grpSpPr bwMode="auto">
                <a:xfrm>
                  <a:off x="6300191" y="2276872"/>
                  <a:ext cx="2172687" cy="2058653"/>
                  <a:chOff x="6300191" y="2276872"/>
                  <a:chExt cx="2172687" cy="2058653"/>
                </a:xfrm>
              </p:grpSpPr>
              <p:sp>
                <p:nvSpPr>
                  <p:cNvPr id="42" name="Rounded Rectangle 41"/>
                  <p:cNvSpPr/>
                  <p:nvPr/>
                </p:nvSpPr>
                <p:spPr>
                  <a:xfrm>
                    <a:off x="6300896" y="2276872"/>
                    <a:ext cx="2173014" cy="2057375"/>
                  </a:xfrm>
                  <a:prstGeom prst="roundRect">
                    <a:avLst/>
                  </a:prstGeom>
                  <a:ln w="3175">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pic>
                <p:nvPicPr>
                  <p:cNvPr id="43" name="Content Placeholder 3"/>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706610" y="2314310"/>
                    <a:ext cx="1256538" cy="1801827"/>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41" name="TextBox 13"/>
                <p:cNvSpPr txBox="1">
                  <a:spLocks noChangeArrowheads="1"/>
                </p:cNvSpPr>
                <p:nvPr/>
              </p:nvSpPr>
              <p:spPr bwMode="auto">
                <a:xfrm>
                  <a:off x="6451270" y="3802951"/>
                  <a:ext cx="1767215" cy="499204"/>
                </a:xfrm>
                <a:prstGeom prst="rect">
                  <a:avLst/>
                </a:prstGeom>
                <a:solidFill>
                  <a:srgbClr val="0070C0"/>
                </a:solidFill>
                <a:ln w="3175">
                  <a:solidFill>
                    <a:srgbClr val="0070C0"/>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400">
                      <a:solidFill>
                        <a:srgbClr val="FFFFFF"/>
                      </a:solidFill>
                      <a:latin typeface="Arial" pitchFamily="34" charset="0"/>
                      <a:cs typeface="Arial" pitchFamily="34" charset="0"/>
                      <a:sym typeface="Arial" pitchFamily="34" charset="0"/>
                    </a:rPr>
                    <a:t>employer</a:t>
                  </a:r>
                </a:p>
              </p:txBody>
            </p:sp>
          </p:grpSp>
        </p:grpSp>
        <p:sp>
          <p:nvSpPr>
            <p:cNvPr id="7" name="Text Box 201"/>
            <p:cNvSpPr txBox="1">
              <a:spLocks noChangeArrowheads="1"/>
            </p:cNvSpPr>
            <p:nvPr/>
          </p:nvSpPr>
          <p:spPr bwMode="auto">
            <a:xfrm rot="-1286495">
              <a:off x="6182418" y="4823286"/>
              <a:ext cx="1149022" cy="24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fr-BE" altLang="en-US" sz="1000">
                  <a:latin typeface="Helvetica Neue Light"/>
                  <a:ea typeface="MS PGothic" pitchFamily="34" charset="-128"/>
                </a:rPr>
                <a:t>old age pension</a:t>
              </a:r>
              <a:endParaRPr lang="nl-BE" altLang="en-US" sz="1000" i="1">
                <a:latin typeface="Helvetica Neue Light"/>
                <a:ea typeface="MS PGothic" pitchFamily="34" charset="-128"/>
              </a:endParaRPr>
            </a:p>
          </p:txBody>
        </p:sp>
        <p:sp>
          <p:nvSpPr>
            <p:cNvPr id="8" name="Text Box 202"/>
            <p:cNvSpPr txBox="1">
              <a:spLocks noChangeArrowheads="1"/>
            </p:cNvSpPr>
            <p:nvPr/>
          </p:nvSpPr>
          <p:spPr bwMode="auto">
            <a:xfrm rot="509390">
              <a:off x="6270796" y="6024676"/>
              <a:ext cx="829043" cy="24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fr-BE" altLang="en-US" sz="1000">
                  <a:latin typeface="Helvetica Neue Light"/>
                  <a:ea typeface="MS PGothic" pitchFamily="34" charset="-128"/>
                </a:rPr>
                <a:t>holiday pay</a:t>
              </a:r>
              <a:endParaRPr lang="nl-BE" altLang="en-US" sz="1000" i="1">
                <a:latin typeface="Helvetica Neue Light"/>
                <a:ea typeface="MS PGothic" pitchFamily="34" charset="-128"/>
              </a:endParaRPr>
            </a:p>
          </p:txBody>
        </p:sp>
        <p:cxnSp>
          <p:nvCxnSpPr>
            <p:cNvPr id="9" name="Straight Arrow Connector 2"/>
            <p:cNvCxnSpPr>
              <a:cxnSpLocks noChangeShapeType="1"/>
            </p:cNvCxnSpPr>
            <p:nvPr/>
          </p:nvCxnSpPr>
          <p:spPr bwMode="auto">
            <a:xfrm>
              <a:off x="3796534" y="1999612"/>
              <a:ext cx="1222135" cy="0"/>
            </a:xfrm>
            <a:prstGeom prst="straightConnector1">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116"/>
            <p:cNvCxnSpPr>
              <a:cxnSpLocks noChangeShapeType="1"/>
            </p:cNvCxnSpPr>
            <p:nvPr/>
          </p:nvCxnSpPr>
          <p:spPr bwMode="auto">
            <a:xfrm flipH="1" flipV="1">
              <a:off x="4211960" y="4395316"/>
              <a:ext cx="988690" cy="905892"/>
            </a:xfrm>
            <a:prstGeom prst="straightConnector1">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23"/>
            <p:cNvCxnSpPr>
              <a:cxnSpLocks noChangeShapeType="1"/>
            </p:cNvCxnSpPr>
            <p:nvPr/>
          </p:nvCxnSpPr>
          <p:spPr bwMode="auto">
            <a:xfrm flipH="1" flipV="1">
              <a:off x="2966466" y="5140522"/>
              <a:ext cx="2181598" cy="376710"/>
            </a:xfrm>
            <a:prstGeom prst="straightConnector1">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31"/>
            <p:cNvCxnSpPr>
              <a:cxnSpLocks noChangeShapeType="1"/>
            </p:cNvCxnSpPr>
            <p:nvPr/>
          </p:nvCxnSpPr>
          <p:spPr bwMode="auto">
            <a:xfrm flipH="1" flipV="1">
              <a:off x="2282398" y="5540838"/>
              <a:ext cx="2865666" cy="104518"/>
            </a:xfrm>
            <a:prstGeom prst="straightConnector1">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3"/>
            <p:cNvCxnSpPr>
              <a:cxnSpLocks noChangeShapeType="1"/>
            </p:cNvCxnSpPr>
            <p:nvPr/>
          </p:nvCxnSpPr>
          <p:spPr bwMode="auto">
            <a:xfrm flipH="1">
              <a:off x="1635765" y="5763785"/>
              <a:ext cx="3512299" cy="189635"/>
            </a:xfrm>
            <a:prstGeom prst="straightConnector1">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p:nvPr/>
          </p:nvCxnSpPr>
          <p:spPr>
            <a:xfrm>
              <a:off x="3598438" y="2657476"/>
              <a:ext cx="258735" cy="1011238"/>
            </a:xfrm>
            <a:prstGeom prst="straightConnector1">
              <a:avLst/>
            </a:prstGeom>
            <a:noFill/>
            <a:ln w="19050" cap="sq">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a:xfrm flipH="1">
              <a:off x="2658739" y="2795589"/>
              <a:ext cx="168257" cy="1692275"/>
            </a:xfrm>
            <a:prstGeom prst="straightConnector1">
              <a:avLst/>
            </a:prstGeom>
            <a:noFill/>
            <a:ln w="19050" cap="sq">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a:xfrm flipH="1">
              <a:off x="1388875" y="2657476"/>
              <a:ext cx="869857" cy="2613026"/>
            </a:xfrm>
            <a:prstGeom prst="straightConnector1">
              <a:avLst/>
            </a:prstGeom>
            <a:noFill/>
            <a:ln w="19050" cap="sq">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4" name="Text Box 745"/>
          <p:cNvSpPr txBox="1">
            <a:spLocks noChangeArrowheads="1"/>
          </p:cNvSpPr>
          <p:nvPr/>
        </p:nvSpPr>
        <p:spPr bwMode="auto">
          <a:xfrm>
            <a:off x="4433888" y="2792413"/>
            <a:ext cx="1982787" cy="7080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fr-BE" altLang="en-US" sz="2000">
                <a:solidFill>
                  <a:srgbClr val="0070C0"/>
                </a:solidFill>
                <a:latin typeface="Verdana" pitchFamily="34" charset="0"/>
                <a:ea typeface="Verdana" pitchFamily="34" charset="0"/>
                <a:cs typeface="Verdana" pitchFamily="34" charset="0"/>
              </a:rPr>
              <a:t>one</a:t>
            </a:r>
            <a:r>
              <a:rPr lang="nl-BE" altLang="en-US" sz="2000">
                <a:solidFill>
                  <a:srgbClr val="0070C0"/>
                </a:solidFill>
                <a:latin typeface="Verdana" pitchFamily="34" charset="0"/>
                <a:ea typeface="Verdana" pitchFamily="34" charset="0"/>
                <a:cs typeface="Verdana" pitchFamily="34" charset="0"/>
              </a:rPr>
              <a:t> ele</a:t>
            </a:r>
            <a:r>
              <a:rPr lang="fr-BE" altLang="en-US" sz="2000">
                <a:solidFill>
                  <a:srgbClr val="0070C0"/>
                </a:solidFill>
                <a:latin typeface="Verdana" pitchFamily="34" charset="0"/>
                <a:ea typeface="Verdana" pitchFamily="34" charset="0"/>
                <a:cs typeface="Verdana" pitchFamily="34" charset="0"/>
              </a:rPr>
              <a:t>c</a:t>
            </a:r>
            <a:r>
              <a:rPr lang="nl-BE" altLang="en-US" sz="2000">
                <a:solidFill>
                  <a:srgbClr val="0070C0"/>
                </a:solidFill>
                <a:latin typeface="Verdana" pitchFamily="34" charset="0"/>
                <a:ea typeface="Verdana" pitchFamily="34" charset="0"/>
                <a:cs typeface="Verdana" pitchFamily="34" charset="0"/>
              </a:rPr>
              <a:t>troni</a:t>
            </a:r>
            <a:r>
              <a:rPr lang="fr-BE" altLang="en-US" sz="2000">
                <a:solidFill>
                  <a:srgbClr val="0070C0"/>
                </a:solidFill>
                <a:latin typeface="Verdana" pitchFamily="34" charset="0"/>
                <a:ea typeface="Verdana" pitchFamily="34" charset="0"/>
                <a:cs typeface="Verdana" pitchFamily="34" charset="0"/>
              </a:rPr>
              <a:t>c</a:t>
            </a:r>
            <a:endParaRPr lang="nl-BE" altLang="en-US" sz="2000">
              <a:solidFill>
                <a:srgbClr val="0070C0"/>
              </a:solidFill>
              <a:latin typeface="Verdana" pitchFamily="34" charset="0"/>
              <a:ea typeface="Verdana" pitchFamily="34" charset="0"/>
              <a:cs typeface="Verdana" pitchFamily="34" charset="0"/>
            </a:endParaRPr>
          </a:p>
          <a:p>
            <a:pPr algn="ctr">
              <a:spcBef>
                <a:spcPct val="0"/>
              </a:spcBef>
              <a:buFontTx/>
              <a:buNone/>
            </a:pPr>
            <a:r>
              <a:rPr lang="fr-BE" altLang="en-US" sz="2000">
                <a:solidFill>
                  <a:srgbClr val="0070C0"/>
                </a:solidFill>
                <a:latin typeface="Verdana" pitchFamily="34" charset="0"/>
                <a:ea typeface="Verdana" pitchFamily="34" charset="0"/>
                <a:cs typeface="Verdana" pitchFamily="34" charset="0"/>
              </a:rPr>
              <a:t>declaration</a:t>
            </a:r>
            <a:endParaRPr lang="nl-BE" altLang="en-US" sz="2000">
              <a:solidFill>
                <a:srgbClr val="0070C0"/>
              </a:solidFill>
              <a:latin typeface="Verdana" pitchFamily="34" charset="0"/>
              <a:ea typeface="Verdana" pitchFamily="34" charset="0"/>
              <a:cs typeface="Verdana" pitchFamily="34" charset="0"/>
            </a:endParaRPr>
          </a:p>
        </p:txBody>
      </p:sp>
      <p:pic>
        <p:nvPicPr>
          <p:cNvPr id="75814" name="Picture 3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89385" y="4927092"/>
            <a:ext cx="302895" cy="297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87624" y="5088607"/>
            <a:ext cx="428625" cy="428625"/>
          </a:xfrm>
          <a:prstGeom prst="rect">
            <a:avLst/>
          </a:prstGeom>
        </p:spPr>
      </p:pic>
      <p:pic>
        <p:nvPicPr>
          <p:cNvPr id="11" name="Picture 10"/>
          <p:cNvPicPr>
            <a:picLocks noChangeAspect="1"/>
          </p:cNvPicPr>
          <p:nvPr/>
        </p:nvPicPr>
        <p:blipFill>
          <a:blip r:embed="rId17"/>
          <a:stretch>
            <a:fillRect/>
          </a:stretch>
        </p:blipFill>
        <p:spPr>
          <a:xfrm>
            <a:off x="429466" y="5373216"/>
            <a:ext cx="686150" cy="564168"/>
          </a:xfrm>
          <a:prstGeom prst="rect">
            <a:avLst/>
          </a:prstGeom>
        </p:spPr>
      </p:pic>
    </p:spTree>
    <p:extLst>
      <p:ext uri="{BB962C8B-B14F-4D97-AF65-F5344CB8AC3E}">
        <p14:creationId xmlns:p14="http://schemas.microsoft.com/office/powerpoint/2010/main" val="34295335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GB" altLang="en-US" smtClean="0"/>
              <a:t>Declaration of social risks</a:t>
            </a:r>
            <a:endParaRPr lang="en-US" altLang="en-US" smtClean="0"/>
          </a:p>
        </p:txBody>
      </p:sp>
      <p:sp>
        <p:nvSpPr>
          <p:cNvPr id="3" name="Content Placeholder 2"/>
          <p:cNvSpPr>
            <a:spLocks noGrp="1"/>
          </p:cNvSpPr>
          <p:nvPr>
            <p:ph idx="1"/>
          </p:nvPr>
        </p:nvSpPr>
        <p:spPr/>
        <p:txBody>
          <a:bodyPr rtlCol="0">
            <a:normAutofit/>
          </a:bodyPr>
          <a:lstStyle/>
          <a:p>
            <a:pPr algn="just" eaLnBrk="1" fontAlgn="auto" hangingPunct="1">
              <a:spcAft>
                <a:spcPts val="0"/>
              </a:spcAft>
              <a:defRPr/>
            </a:pPr>
            <a:r>
              <a:rPr lang="en-GB" sz="1800"/>
              <a:t>types of social risks</a:t>
            </a:r>
          </a:p>
          <a:p>
            <a:pPr lvl="1" algn="just" eaLnBrk="1" fontAlgn="auto" hangingPunct="1">
              <a:spcAft>
                <a:spcPts val="0"/>
              </a:spcAft>
              <a:defRPr/>
            </a:pPr>
            <a:r>
              <a:rPr lang="en-GB" sz="1600"/>
              <a:t>child benefits</a:t>
            </a:r>
          </a:p>
          <a:p>
            <a:pPr lvl="1" algn="just" eaLnBrk="1" fontAlgn="auto" hangingPunct="1">
              <a:spcAft>
                <a:spcPts val="0"/>
              </a:spcAft>
              <a:defRPr/>
            </a:pPr>
            <a:r>
              <a:rPr lang="en-GB" sz="1600"/>
              <a:t>incapacity for work ((labour) accident, (occupational) disease, …)</a:t>
            </a:r>
          </a:p>
          <a:p>
            <a:pPr lvl="1" algn="just" eaLnBrk="1" fontAlgn="auto" hangingPunct="1">
              <a:spcAft>
                <a:spcPts val="0"/>
              </a:spcAft>
              <a:defRPr/>
            </a:pPr>
            <a:r>
              <a:rPr lang="en-GB" sz="1600"/>
              <a:t>unemployment</a:t>
            </a:r>
          </a:p>
          <a:p>
            <a:pPr lvl="1" algn="just" eaLnBrk="1" fontAlgn="auto" hangingPunct="1">
              <a:spcAft>
                <a:spcPts val="0"/>
              </a:spcAft>
              <a:defRPr/>
            </a:pPr>
            <a:r>
              <a:rPr lang="en-GB" sz="1600"/>
              <a:t>old age pension</a:t>
            </a:r>
          </a:p>
          <a:p>
            <a:pPr algn="just" eaLnBrk="1" fontAlgn="auto" hangingPunct="1">
              <a:spcAft>
                <a:spcPts val="0"/>
              </a:spcAft>
              <a:defRPr/>
            </a:pPr>
            <a:r>
              <a:rPr lang="en-GB" sz="1800"/>
              <a:t>3 possible moments of declaration</a:t>
            </a:r>
          </a:p>
          <a:p>
            <a:pPr lvl="1" algn="just" eaLnBrk="1" fontAlgn="auto" hangingPunct="1">
              <a:spcAft>
                <a:spcPts val="0"/>
              </a:spcAft>
              <a:defRPr/>
            </a:pPr>
            <a:r>
              <a:rPr lang="en-GB" sz="1600"/>
              <a:t>start of the social risk</a:t>
            </a:r>
          </a:p>
          <a:p>
            <a:pPr lvl="1" algn="just" eaLnBrk="1" fontAlgn="auto" hangingPunct="1">
              <a:spcAft>
                <a:spcPts val="0"/>
              </a:spcAft>
              <a:defRPr/>
            </a:pPr>
            <a:r>
              <a:rPr lang="en-GB" sz="1600"/>
              <a:t>recurrence or continuation of the social risk</a:t>
            </a:r>
          </a:p>
          <a:p>
            <a:pPr lvl="1" algn="just" eaLnBrk="1" fontAlgn="auto" hangingPunct="1">
              <a:spcAft>
                <a:spcPts val="0"/>
              </a:spcAft>
              <a:defRPr/>
            </a:pPr>
            <a:r>
              <a:rPr lang="en-GB" sz="1600"/>
              <a:t>end of the social risk</a:t>
            </a:r>
          </a:p>
          <a:p>
            <a:pPr algn="just" eaLnBrk="1" fontAlgn="auto" hangingPunct="1">
              <a:spcAft>
                <a:spcPts val="0"/>
              </a:spcAft>
              <a:defRPr/>
            </a:pPr>
            <a:r>
              <a:rPr lang="en-GB" sz="1800"/>
              <a:t>structure of the declaration</a:t>
            </a:r>
          </a:p>
          <a:p>
            <a:pPr lvl="1" algn="just" eaLnBrk="1" fontAlgn="auto" hangingPunct="1">
              <a:spcAft>
                <a:spcPts val="0"/>
              </a:spcAft>
              <a:defRPr/>
            </a:pPr>
            <a:r>
              <a:rPr lang="en-GB" sz="1600"/>
              <a:t>identification data</a:t>
            </a:r>
          </a:p>
          <a:p>
            <a:pPr lvl="1" algn="just" eaLnBrk="1" fontAlgn="auto" hangingPunct="1">
              <a:spcAft>
                <a:spcPts val="0"/>
              </a:spcAft>
              <a:defRPr/>
            </a:pPr>
            <a:r>
              <a:rPr lang="en-GB" sz="1600"/>
              <a:t>if necessary, salary and working time data not yet declared via a quarterly declaration (mini-declaration)</a:t>
            </a:r>
          </a:p>
          <a:p>
            <a:pPr lvl="1" algn="just" eaLnBrk="1" fontAlgn="auto" hangingPunct="1">
              <a:spcAft>
                <a:spcPts val="0"/>
              </a:spcAft>
              <a:defRPr/>
            </a:pPr>
            <a:r>
              <a:rPr lang="en-GB" sz="1600"/>
              <a:t>specific data concerning the social risk</a:t>
            </a:r>
          </a:p>
          <a:p>
            <a:pPr marL="0" indent="0" eaLnBrk="1" fontAlgn="auto" hangingPunct="1">
              <a:spcAft>
                <a:spcPts val="0"/>
              </a:spcAft>
              <a:buFont typeface="Arial" pitchFamily="34" charset="0"/>
              <a:buNone/>
              <a:defRPr/>
            </a:pPr>
            <a:endParaRPr lang="en-US"/>
          </a:p>
        </p:txBody>
      </p:sp>
      <p:sp>
        <p:nvSpPr>
          <p:cNvPr id="4" name="Slide Number Placeholder 3"/>
          <p:cNvSpPr>
            <a:spLocks noGrp="1"/>
          </p:cNvSpPr>
          <p:nvPr>
            <p:ph type="sldNum" sz="quarter" idx="10"/>
          </p:nvPr>
        </p:nvSpPr>
        <p:spPr/>
        <p:txBody>
          <a:bodyPr/>
          <a:lstStyle/>
          <a:p>
            <a:pPr>
              <a:defRPr/>
            </a:pPr>
            <a:fld id="{96752412-DA52-43F1-92CB-E697ED8162C5}" type="slidenum">
              <a:rPr lang="en-US"/>
              <a:pPr>
                <a:defRPr/>
              </a:pPr>
              <a:t>37</a:t>
            </a:fld>
            <a:endParaRPr lang="en-US"/>
          </a:p>
        </p:txBody>
      </p:sp>
    </p:spTree>
    <p:extLst>
      <p:ext uri="{BB962C8B-B14F-4D97-AF65-F5344CB8AC3E}">
        <p14:creationId xmlns:p14="http://schemas.microsoft.com/office/powerpoint/2010/main" val="20376125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nl-BE" altLang="en-US" smtClean="0"/>
              <a:t>LIMOSA</a:t>
            </a:r>
            <a:endParaRPr lang="en-US" altLang="en-US" smtClean="0"/>
          </a:p>
        </p:txBody>
      </p:sp>
      <p:sp>
        <p:nvSpPr>
          <p:cNvPr id="3" name="Content Placeholder 2"/>
          <p:cNvSpPr>
            <a:spLocks noGrp="1"/>
          </p:cNvSpPr>
          <p:nvPr>
            <p:ph idx="1"/>
          </p:nvPr>
        </p:nvSpPr>
        <p:spPr/>
        <p:txBody>
          <a:bodyPr rtlCol="0">
            <a:normAutofit/>
          </a:bodyPr>
          <a:lstStyle/>
          <a:p>
            <a:pPr algn="just" eaLnBrk="1" fontAlgn="auto" hangingPunct="1">
              <a:lnSpc>
                <a:spcPct val="90000"/>
              </a:lnSpc>
              <a:spcAft>
                <a:spcPts val="0"/>
              </a:spcAft>
              <a:defRPr/>
            </a:pPr>
            <a:r>
              <a:rPr lang="en-GB" sz="1800" dirty="0"/>
              <a:t>integrated electronic service delivery based on a single, mandatory declaration in case of temporary or partial professional activities of foreign employees and self-employed persons in Belgium</a:t>
            </a:r>
          </a:p>
          <a:p>
            <a:pPr algn="just" eaLnBrk="1" fontAlgn="auto" hangingPunct="1">
              <a:lnSpc>
                <a:spcPct val="90000"/>
              </a:lnSpc>
              <a:spcAft>
                <a:spcPts val="0"/>
              </a:spcAft>
              <a:defRPr/>
            </a:pPr>
            <a:r>
              <a:rPr lang="en-GB" sz="1800" dirty="0" smtClean="0"/>
              <a:t>800.000  </a:t>
            </a:r>
            <a:r>
              <a:rPr lang="en-GB" sz="1800" dirty="0" smtClean="0"/>
              <a:t>declarations </a:t>
            </a:r>
            <a:r>
              <a:rPr lang="en-GB" sz="1800" dirty="0"/>
              <a:t>per year</a:t>
            </a:r>
          </a:p>
          <a:p>
            <a:pPr algn="just" eaLnBrk="1" fontAlgn="auto" hangingPunct="1">
              <a:lnSpc>
                <a:spcPct val="90000"/>
              </a:lnSpc>
              <a:spcAft>
                <a:spcPts val="0"/>
              </a:spcAft>
              <a:defRPr/>
            </a:pPr>
            <a:r>
              <a:rPr lang="en-GB" sz="1800" dirty="0"/>
              <a:t>reduction of process time from 7 days to 5 minutes</a:t>
            </a:r>
          </a:p>
          <a:p>
            <a:pPr algn="just" eaLnBrk="1" fontAlgn="auto" hangingPunct="1">
              <a:lnSpc>
                <a:spcPct val="90000"/>
              </a:lnSpc>
              <a:spcAft>
                <a:spcPts val="0"/>
              </a:spcAft>
              <a:defRPr/>
            </a:pPr>
            <a:r>
              <a:rPr lang="en-GB" sz="1800" dirty="0"/>
              <a:t>integrated service throughout 8 types of institutions (750 concrete institutions)</a:t>
            </a:r>
          </a:p>
          <a:p>
            <a:pPr algn="just" eaLnBrk="1" fontAlgn="auto" hangingPunct="1">
              <a:lnSpc>
                <a:spcPct val="90000"/>
              </a:lnSpc>
              <a:spcAft>
                <a:spcPts val="0"/>
              </a:spcAft>
              <a:defRPr/>
            </a:pPr>
            <a:r>
              <a:rPr lang="en-GB" sz="1800" dirty="0"/>
              <a:t>gains in effectiveness</a:t>
            </a:r>
          </a:p>
          <a:p>
            <a:pPr lvl="1" algn="just" eaLnBrk="1" fontAlgn="auto" hangingPunct="1">
              <a:lnSpc>
                <a:spcPct val="90000"/>
              </a:lnSpc>
              <a:spcAft>
                <a:spcPts val="0"/>
              </a:spcAft>
              <a:defRPr/>
            </a:pPr>
            <a:r>
              <a:rPr lang="en-GB" sz="1600" dirty="0"/>
              <a:t>improvement of social protection of migrant workers</a:t>
            </a:r>
          </a:p>
          <a:p>
            <a:pPr lvl="1" algn="just" eaLnBrk="1" fontAlgn="auto" hangingPunct="1">
              <a:lnSpc>
                <a:spcPct val="90000"/>
              </a:lnSpc>
              <a:spcAft>
                <a:spcPts val="0"/>
              </a:spcAft>
              <a:defRPr/>
            </a:pPr>
            <a:r>
              <a:rPr lang="en-GB" sz="1600" dirty="0"/>
              <a:t>enhancement of free movement of workers and services</a:t>
            </a:r>
          </a:p>
          <a:p>
            <a:pPr algn="just" eaLnBrk="1" fontAlgn="auto" hangingPunct="1">
              <a:lnSpc>
                <a:spcPct val="90000"/>
              </a:lnSpc>
              <a:spcAft>
                <a:spcPts val="0"/>
              </a:spcAft>
              <a:defRPr/>
            </a:pPr>
            <a:r>
              <a:rPr lang="en-GB" sz="1800" dirty="0"/>
              <a:t>gains in efficiency</a:t>
            </a:r>
          </a:p>
          <a:p>
            <a:pPr lvl="1" algn="just" eaLnBrk="1" fontAlgn="auto" hangingPunct="1">
              <a:lnSpc>
                <a:spcPct val="90000"/>
              </a:lnSpc>
              <a:spcAft>
                <a:spcPts val="0"/>
              </a:spcAft>
              <a:defRPr/>
            </a:pPr>
            <a:r>
              <a:rPr lang="en-GB" sz="1600" dirty="0"/>
              <a:t>lower cost due to single, multifunctional and electronic information collection and integrated information processing</a:t>
            </a:r>
          </a:p>
          <a:p>
            <a:pPr lvl="1" algn="just" eaLnBrk="1" fontAlgn="auto" hangingPunct="1">
              <a:lnSpc>
                <a:spcPct val="90000"/>
              </a:lnSpc>
              <a:spcAft>
                <a:spcPts val="0"/>
              </a:spcAft>
              <a:defRPr/>
            </a:pPr>
            <a:r>
              <a:rPr lang="en-GB" sz="1600" dirty="0"/>
              <a:t>shortening of clearance times with immediate return of receipt</a:t>
            </a:r>
          </a:p>
          <a:p>
            <a:pPr lvl="1" algn="just" eaLnBrk="1" fontAlgn="auto" hangingPunct="1">
              <a:lnSpc>
                <a:spcPct val="90000"/>
              </a:lnSpc>
              <a:spcAft>
                <a:spcPts val="0"/>
              </a:spcAft>
              <a:defRPr/>
            </a:pPr>
            <a:r>
              <a:rPr lang="en-GB" sz="1600" dirty="0"/>
              <a:t>availability of integrated services according to the logic of the user at any time and from anywhere</a:t>
            </a:r>
          </a:p>
          <a:p>
            <a:pPr algn="just" eaLnBrk="1" fontAlgn="auto" hangingPunct="1">
              <a:lnSpc>
                <a:spcPct val="90000"/>
              </a:lnSpc>
              <a:spcAft>
                <a:spcPts val="0"/>
              </a:spcAft>
              <a:defRPr/>
            </a:pPr>
            <a:r>
              <a:rPr lang="en-GB" sz="1800" dirty="0"/>
              <a:t>gains in transparency</a:t>
            </a:r>
          </a:p>
          <a:p>
            <a:pPr lvl="1" algn="just" eaLnBrk="1" fontAlgn="auto" hangingPunct="1">
              <a:lnSpc>
                <a:spcPct val="90000"/>
              </a:lnSpc>
              <a:spcAft>
                <a:spcPts val="0"/>
              </a:spcAft>
              <a:defRPr/>
            </a:pPr>
            <a:r>
              <a:rPr lang="en-GB" sz="1600" dirty="0"/>
              <a:t>permanent access for the user to the processing status of its declaration</a:t>
            </a:r>
          </a:p>
          <a:p>
            <a:pPr marL="0" indent="0"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0"/>
          </p:nvPr>
        </p:nvSpPr>
        <p:spPr/>
        <p:txBody>
          <a:bodyPr/>
          <a:lstStyle/>
          <a:p>
            <a:pPr>
              <a:defRPr/>
            </a:pPr>
            <a:fld id="{EC2E1134-F892-49DE-83DB-6723D336BCC9}" type="slidenum">
              <a:rPr lang="en-US"/>
              <a:pPr>
                <a:defRPr/>
              </a:pPr>
              <a:t>38</a:t>
            </a:fld>
            <a:endParaRPr lang="en-US"/>
          </a:p>
        </p:txBody>
      </p:sp>
    </p:spTree>
    <p:extLst>
      <p:ext uri="{BB962C8B-B14F-4D97-AF65-F5344CB8AC3E}">
        <p14:creationId xmlns:p14="http://schemas.microsoft.com/office/powerpoint/2010/main" val="30898660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856984" cy="922114"/>
          </a:xfrm>
        </p:spPr>
        <p:txBody>
          <a:bodyPr rtlCol="0">
            <a:normAutofit/>
          </a:bodyPr>
          <a:lstStyle/>
          <a:p>
            <a:pPr eaLnBrk="1" fontAlgn="auto" hangingPunct="1">
              <a:spcAft>
                <a:spcPts val="0"/>
              </a:spcAft>
              <a:defRPr/>
            </a:pPr>
            <a:r>
              <a:rPr lang="nl-BE" sz="3400" dirty="0"/>
              <a:t>I</a:t>
            </a:r>
            <a:r>
              <a:rPr lang="en-GB" sz="3400" dirty="0" err="1"/>
              <a:t>nstitutional</a:t>
            </a:r>
            <a:r>
              <a:rPr lang="en-GB" sz="3400" dirty="0"/>
              <a:t> structure </a:t>
            </a:r>
            <a:r>
              <a:rPr lang="en-GB" sz="3400" dirty="0" smtClean="0"/>
              <a:t>&amp; </a:t>
            </a:r>
            <a:r>
              <a:rPr lang="en-GB" sz="3400" dirty="0"/>
              <a:t>financing of </a:t>
            </a:r>
            <a:r>
              <a:rPr lang="en-GB" sz="3400" dirty="0" smtClean="0"/>
              <a:t>the CBSS</a:t>
            </a:r>
            <a:endParaRPr lang="en-US" sz="3400" dirty="0"/>
          </a:p>
        </p:txBody>
      </p:sp>
      <p:sp>
        <p:nvSpPr>
          <p:cNvPr id="49155" name="Content Placeholder 2"/>
          <p:cNvSpPr>
            <a:spLocks noGrp="1"/>
          </p:cNvSpPr>
          <p:nvPr>
            <p:ph idx="1"/>
          </p:nvPr>
        </p:nvSpPr>
        <p:spPr/>
        <p:txBody>
          <a:bodyPr/>
          <a:lstStyle/>
          <a:p>
            <a:pPr algn="just" eaLnBrk="1" hangingPunct="1"/>
            <a:r>
              <a:rPr lang="en-GB" altLang="en-US" sz="1800" dirty="0" smtClean="0"/>
              <a:t>cooperative governance</a:t>
            </a:r>
          </a:p>
          <a:p>
            <a:pPr algn="just" eaLnBrk="1" hangingPunct="1"/>
            <a:r>
              <a:rPr lang="en-GB" altLang="en-US" sz="1800" dirty="0" smtClean="0"/>
              <a:t>adequate management and control techniques</a:t>
            </a:r>
          </a:p>
          <a:p>
            <a:pPr algn="just" eaLnBrk="1" hangingPunct="1"/>
            <a:r>
              <a:rPr lang="en-GB" altLang="en-US" sz="1800" dirty="0" smtClean="0"/>
              <a:t>financing principles</a:t>
            </a:r>
          </a:p>
          <a:p>
            <a:pPr eaLnBrk="1" hangingPunct="1"/>
            <a:r>
              <a:rPr lang="nl-BE" altLang="en-US" sz="1800" dirty="0" err="1" smtClean="0"/>
              <a:t>internal</a:t>
            </a:r>
            <a:r>
              <a:rPr lang="nl-BE" altLang="en-US" sz="1800" dirty="0" smtClean="0"/>
              <a:t> </a:t>
            </a:r>
            <a:r>
              <a:rPr lang="nl-BE" altLang="en-US" sz="1800" dirty="0" err="1" smtClean="0"/>
              <a:t>organization</a:t>
            </a:r>
            <a:endParaRPr lang="en-US" altLang="en-US" sz="1800" dirty="0" smtClean="0"/>
          </a:p>
          <a:p>
            <a:pPr eaLnBrk="1" hangingPunct="1"/>
            <a:endParaRPr lang="en-US" altLang="en-US" dirty="0" smtClean="0"/>
          </a:p>
        </p:txBody>
      </p:sp>
      <p:sp>
        <p:nvSpPr>
          <p:cNvPr id="4" name="Slide Number Placeholder 3"/>
          <p:cNvSpPr>
            <a:spLocks noGrp="1"/>
          </p:cNvSpPr>
          <p:nvPr>
            <p:ph type="sldNum" sz="quarter" idx="10"/>
          </p:nvPr>
        </p:nvSpPr>
        <p:spPr/>
        <p:txBody>
          <a:bodyPr/>
          <a:lstStyle/>
          <a:p>
            <a:pPr>
              <a:defRPr/>
            </a:pPr>
            <a:fld id="{3CEB7480-263A-4347-9C3F-2B842C13BE50}" type="slidenum">
              <a:rPr lang="en-US"/>
              <a:pPr>
                <a:defRPr/>
              </a:pPr>
              <a:t>39</a:t>
            </a:fld>
            <a:endParaRPr lang="en-US"/>
          </a:p>
        </p:txBody>
      </p:sp>
    </p:spTree>
    <p:extLst>
      <p:ext uri="{BB962C8B-B14F-4D97-AF65-F5344CB8AC3E}">
        <p14:creationId xmlns:p14="http://schemas.microsoft.com/office/powerpoint/2010/main" val="1574650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GB"/>
              <a:t>Expectations of citizens and companies</a:t>
            </a:r>
            <a:endParaRPr lang="en-US"/>
          </a:p>
        </p:txBody>
      </p:sp>
      <p:sp>
        <p:nvSpPr>
          <p:cNvPr id="3" name="Content Placeholder 2"/>
          <p:cNvSpPr>
            <a:spLocks noGrp="1"/>
          </p:cNvSpPr>
          <p:nvPr>
            <p:ph idx="1"/>
          </p:nvPr>
        </p:nvSpPr>
        <p:spPr/>
        <p:txBody>
          <a:bodyPr rtlCol="0">
            <a:normAutofit/>
          </a:bodyPr>
          <a:lstStyle/>
          <a:p>
            <a:pPr algn="just" eaLnBrk="1" fontAlgn="auto" hangingPunct="1">
              <a:lnSpc>
                <a:spcPct val="90000"/>
              </a:lnSpc>
              <a:spcAft>
                <a:spcPts val="0"/>
              </a:spcAft>
              <a:defRPr/>
            </a:pPr>
            <a:r>
              <a:rPr lang="en-GB" sz="1800"/>
              <a:t>effective social protection</a:t>
            </a:r>
          </a:p>
          <a:p>
            <a:pPr algn="just" eaLnBrk="1" fontAlgn="auto" hangingPunct="1">
              <a:lnSpc>
                <a:spcPct val="90000"/>
              </a:lnSpc>
              <a:spcAft>
                <a:spcPts val="0"/>
              </a:spcAft>
              <a:defRPr/>
            </a:pPr>
            <a:r>
              <a:rPr lang="en-GB" sz="1800"/>
              <a:t>integrated services</a:t>
            </a:r>
          </a:p>
          <a:p>
            <a:pPr lvl="1" algn="just" eaLnBrk="1" fontAlgn="auto" hangingPunct="1">
              <a:lnSpc>
                <a:spcPct val="90000"/>
              </a:lnSpc>
              <a:spcAft>
                <a:spcPts val="0"/>
              </a:spcAft>
              <a:defRPr/>
            </a:pPr>
            <a:r>
              <a:rPr lang="en-GB" sz="1600"/>
              <a:t>attuned to their concrete situation, and personalized when possible</a:t>
            </a:r>
          </a:p>
          <a:p>
            <a:pPr lvl="1" algn="just" eaLnBrk="1" fontAlgn="auto" hangingPunct="1">
              <a:lnSpc>
                <a:spcPct val="90000"/>
              </a:lnSpc>
              <a:spcAft>
                <a:spcPts val="0"/>
              </a:spcAft>
              <a:defRPr/>
            </a:pPr>
            <a:r>
              <a:rPr lang="en-GB" sz="1600"/>
              <a:t>delivered at the occasion of events that occur during their life cycle (birth, going to school, starting to work, move, illness, retirement, starting up a company, …)</a:t>
            </a:r>
          </a:p>
          <a:p>
            <a:pPr lvl="1" algn="just" eaLnBrk="1" fontAlgn="auto" hangingPunct="1">
              <a:lnSpc>
                <a:spcPct val="90000"/>
              </a:lnSpc>
              <a:spcAft>
                <a:spcPts val="0"/>
              </a:spcAft>
              <a:defRPr/>
            </a:pPr>
            <a:r>
              <a:rPr lang="en-GB" sz="1600"/>
              <a:t>across government levels, public services and private bodies</a:t>
            </a:r>
          </a:p>
          <a:p>
            <a:pPr algn="just" eaLnBrk="1" fontAlgn="auto" hangingPunct="1">
              <a:lnSpc>
                <a:spcPct val="90000"/>
              </a:lnSpc>
              <a:spcAft>
                <a:spcPts val="0"/>
              </a:spcAft>
              <a:defRPr/>
            </a:pPr>
            <a:r>
              <a:rPr lang="en-GB" sz="1800"/>
              <a:t>attuned to their own processes</a:t>
            </a:r>
          </a:p>
          <a:p>
            <a:pPr algn="just" eaLnBrk="1" fontAlgn="auto" hangingPunct="1">
              <a:lnSpc>
                <a:spcPct val="90000"/>
              </a:lnSpc>
              <a:spcAft>
                <a:spcPts val="0"/>
              </a:spcAft>
              <a:defRPr/>
            </a:pPr>
            <a:r>
              <a:rPr lang="en-GB" sz="1800"/>
              <a:t>with minimal costs and minimal administrative burden</a:t>
            </a:r>
          </a:p>
          <a:p>
            <a:pPr algn="just" eaLnBrk="1" fontAlgn="auto" hangingPunct="1">
              <a:lnSpc>
                <a:spcPct val="90000"/>
              </a:lnSpc>
              <a:spcAft>
                <a:spcPts val="0"/>
              </a:spcAft>
              <a:defRPr/>
            </a:pPr>
            <a:r>
              <a:rPr lang="en-GB" sz="1800"/>
              <a:t>if possible, granted automatically</a:t>
            </a:r>
          </a:p>
          <a:p>
            <a:pPr algn="just" eaLnBrk="1" fontAlgn="auto" hangingPunct="1">
              <a:lnSpc>
                <a:spcPct val="90000"/>
              </a:lnSpc>
              <a:spcAft>
                <a:spcPts val="0"/>
              </a:spcAft>
              <a:defRPr/>
            </a:pPr>
            <a:r>
              <a:rPr lang="en-GB" sz="1800"/>
              <a:t>with active participation of the user (self service)</a:t>
            </a:r>
          </a:p>
          <a:p>
            <a:pPr algn="just" eaLnBrk="1" fontAlgn="auto" hangingPunct="1">
              <a:lnSpc>
                <a:spcPct val="90000"/>
              </a:lnSpc>
              <a:spcAft>
                <a:spcPts val="0"/>
              </a:spcAft>
              <a:defRPr/>
            </a:pPr>
            <a:r>
              <a:rPr lang="en-GB" sz="1800"/>
              <a:t>well performing and user-friendly</a:t>
            </a:r>
          </a:p>
          <a:p>
            <a:pPr algn="just" eaLnBrk="1" fontAlgn="auto" hangingPunct="1">
              <a:lnSpc>
                <a:spcPct val="90000"/>
              </a:lnSpc>
              <a:spcAft>
                <a:spcPts val="0"/>
              </a:spcAft>
              <a:defRPr/>
            </a:pPr>
            <a:r>
              <a:rPr lang="en-GB" sz="1800"/>
              <a:t>reliable, secure and permanently available</a:t>
            </a:r>
          </a:p>
          <a:p>
            <a:pPr algn="just" eaLnBrk="1" fontAlgn="auto" hangingPunct="1">
              <a:lnSpc>
                <a:spcPct val="90000"/>
              </a:lnSpc>
              <a:spcAft>
                <a:spcPts val="0"/>
              </a:spcAft>
              <a:defRPr/>
            </a:pPr>
            <a:r>
              <a:rPr lang="en-GB" sz="1800"/>
              <a:t>accessible via a channel chosen by the user (direct contact, phone, PC, …)</a:t>
            </a:r>
          </a:p>
          <a:p>
            <a:pPr algn="just" eaLnBrk="1" fontAlgn="auto" hangingPunct="1">
              <a:lnSpc>
                <a:spcPct val="90000"/>
              </a:lnSpc>
              <a:spcAft>
                <a:spcPts val="0"/>
              </a:spcAft>
              <a:defRPr/>
            </a:pPr>
            <a:r>
              <a:rPr lang="en-GB" sz="1800"/>
              <a:t>sufficient privacy protection</a:t>
            </a:r>
          </a:p>
          <a:p>
            <a:pPr marL="0" indent="0" eaLnBrk="1" fontAlgn="auto" hangingPunct="1">
              <a:spcAft>
                <a:spcPts val="0"/>
              </a:spcAft>
              <a:buFont typeface="Arial" pitchFamily="34" charset="0"/>
              <a:buNone/>
              <a:defRPr/>
            </a:pPr>
            <a:endParaRPr lang="en-US"/>
          </a:p>
        </p:txBody>
      </p:sp>
      <p:sp>
        <p:nvSpPr>
          <p:cNvPr id="4" name="Slide Number Placeholder 3"/>
          <p:cNvSpPr>
            <a:spLocks noGrp="1"/>
          </p:cNvSpPr>
          <p:nvPr>
            <p:ph type="sldNum" sz="quarter" idx="10"/>
          </p:nvPr>
        </p:nvSpPr>
        <p:spPr/>
        <p:txBody>
          <a:bodyPr/>
          <a:lstStyle/>
          <a:p>
            <a:pPr>
              <a:defRPr/>
            </a:pPr>
            <a:fld id="{0C71BD6A-EB31-4356-B807-444DBD2D57C9}" type="slidenum">
              <a:rPr lang="en-US"/>
              <a:pPr>
                <a:defRPr/>
              </a:pPr>
              <a:t>4</a:t>
            </a:fld>
            <a:endParaRPr lang="en-US"/>
          </a:p>
        </p:txBody>
      </p:sp>
    </p:spTree>
    <p:extLst>
      <p:ext uri="{BB962C8B-B14F-4D97-AF65-F5344CB8AC3E}">
        <p14:creationId xmlns:p14="http://schemas.microsoft.com/office/powerpoint/2010/main" val="40592410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GB" altLang="en-US" smtClean="0"/>
              <a:t>CBSS as driving force</a:t>
            </a:r>
            <a:endParaRPr lang="en-US" altLang="en-US" smtClean="0"/>
          </a:p>
        </p:txBody>
      </p:sp>
      <p:sp>
        <p:nvSpPr>
          <p:cNvPr id="3" name="Content Placeholder 2"/>
          <p:cNvSpPr>
            <a:spLocks noGrp="1"/>
          </p:cNvSpPr>
          <p:nvPr>
            <p:ph idx="1"/>
          </p:nvPr>
        </p:nvSpPr>
        <p:spPr/>
        <p:txBody>
          <a:bodyPr rtlCol="0">
            <a:normAutofit fontScale="92500" lnSpcReduction="20000"/>
          </a:bodyPr>
          <a:lstStyle/>
          <a:p>
            <a:pPr algn="just" eaLnBrk="1" fontAlgn="auto" hangingPunct="1">
              <a:spcAft>
                <a:spcPts val="0"/>
              </a:spcAft>
              <a:defRPr/>
            </a:pPr>
            <a:r>
              <a:rPr lang="en-GB" sz="2100"/>
              <a:t>coordination by the Crossroads Bank for Social Security</a:t>
            </a:r>
          </a:p>
          <a:p>
            <a:pPr lvl="1" algn="just" eaLnBrk="1" fontAlgn="auto" hangingPunct="1">
              <a:spcAft>
                <a:spcPts val="0"/>
              </a:spcAft>
              <a:defRPr/>
            </a:pPr>
            <a:r>
              <a:rPr lang="en-GB" sz="1900"/>
              <a:t>Board of Directors consists of representatives of the companies, the citizens and the actors in the social sector</a:t>
            </a:r>
          </a:p>
          <a:p>
            <a:pPr lvl="1" algn="just" eaLnBrk="1" fontAlgn="auto" hangingPunct="1">
              <a:spcAft>
                <a:spcPts val="0"/>
              </a:spcAft>
              <a:defRPr/>
            </a:pPr>
            <a:r>
              <a:rPr lang="en-GB" sz="1900"/>
              <a:t>mission</a:t>
            </a:r>
          </a:p>
          <a:p>
            <a:pPr lvl="2" algn="just" eaLnBrk="1" fontAlgn="auto" hangingPunct="1">
              <a:spcAft>
                <a:spcPts val="0"/>
              </a:spcAft>
              <a:defRPr/>
            </a:pPr>
            <a:r>
              <a:rPr lang="en-GB" sz="1900"/>
              <a:t>definition of the vision and the strategy on </a:t>
            </a:r>
            <a:r>
              <a:rPr lang="en-GB" sz="1900" err="1"/>
              <a:t>eGovernment</a:t>
            </a:r>
            <a:r>
              <a:rPr lang="en-GB" sz="1900"/>
              <a:t> in the social sector</a:t>
            </a:r>
          </a:p>
          <a:p>
            <a:pPr lvl="2" algn="just" eaLnBrk="1" fontAlgn="auto" hangingPunct="1">
              <a:spcAft>
                <a:spcPts val="0"/>
              </a:spcAft>
              <a:defRPr/>
            </a:pPr>
            <a:r>
              <a:rPr lang="en-GB" sz="1900"/>
              <a:t>definition of the common principles related to information management,  information security and privacy protection</a:t>
            </a:r>
          </a:p>
          <a:p>
            <a:pPr lvl="2" algn="just" eaLnBrk="1" fontAlgn="auto" hangingPunct="1">
              <a:spcAft>
                <a:spcPts val="0"/>
              </a:spcAft>
              <a:defRPr/>
            </a:pPr>
            <a:r>
              <a:rPr lang="en-GB" sz="1900"/>
              <a:t>definition, implementation and management of an interoperability framework</a:t>
            </a:r>
          </a:p>
          <a:p>
            <a:pPr lvl="3" algn="just" eaLnBrk="1" fontAlgn="auto" hangingPunct="1">
              <a:spcAft>
                <a:spcPts val="0"/>
              </a:spcAft>
              <a:defRPr/>
            </a:pPr>
            <a:r>
              <a:rPr lang="en-GB" sz="1900"/>
              <a:t>technical: secure messaging of several types of information (structured data, documents, images, metadata, …)</a:t>
            </a:r>
          </a:p>
          <a:p>
            <a:pPr lvl="3" algn="just" eaLnBrk="1" fontAlgn="auto" hangingPunct="1">
              <a:spcAft>
                <a:spcPts val="0"/>
              </a:spcAft>
              <a:defRPr/>
            </a:pPr>
            <a:r>
              <a:rPr lang="en-GB" sz="1900"/>
              <a:t>semantic: harmonization of concepts and co-ordination of necessary legal changes</a:t>
            </a:r>
          </a:p>
          <a:p>
            <a:pPr lvl="3" algn="just" eaLnBrk="1" fontAlgn="auto" hangingPunct="1">
              <a:spcAft>
                <a:spcPts val="0"/>
              </a:spcAft>
              <a:defRPr/>
            </a:pPr>
            <a:r>
              <a:rPr lang="en-GB" sz="1900"/>
              <a:t>business logic and orchestration support</a:t>
            </a:r>
          </a:p>
          <a:p>
            <a:pPr lvl="2" algn="just" eaLnBrk="1" fontAlgn="auto" hangingPunct="1">
              <a:spcAft>
                <a:spcPts val="0"/>
              </a:spcAft>
              <a:defRPr/>
            </a:pPr>
            <a:r>
              <a:rPr lang="en-GB" sz="1900"/>
              <a:t>coordination of business process reengineering</a:t>
            </a:r>
          </a:p>
          <a:p>
            <a:pPr lvl="2" algn="just" eaLnBrk="1" fontAlgn="auto" hangingPunct="1">
              <a:spcAft>
                <a:spcPts val="0"/>
              </a:spcAft>
              <a:defRPr/>
            </a:pPr>
            <a:r>
              <a:rPr lang="en-GB" sz="1900"/>
              <a:t>stimulation of service oriented applications</a:t>
            </a:r>
          </a:p>
          <a:p>
            <a:pPr lvl="2" algn="just" eaLnBrk="1" fontAlgn="auto" hangingPunct="1">
              <a:spcAft>
                <a:spcPts val="0"/>
              </a:spcAft>
              <a:defRPr/>
            </a:pPr>
            <a:r>
              <a:rPr lang="en-GB" sz="1900"/>
              <a:t>driving force of the necessary innovation and change</a:t>
            </a:r>
          </a:p>
          <a:p>
            <a:pPr lvl="2" algn="just" eaLnBrk="1" fontAlgn="auto" hangingPunct="1">
              <a:spcAft>
                <a:spcPts val="0"/>
              </a:spcAft>
              <a:defRPr/>
            </a:pPr>
            <a:r>
              <a:rPr lang="en-GB" sz="1900"/>
              <a:t>consultancy and coaching</a:t>
            </a:r>
          </a:p>
          <a:p>
            <a:pPr eaLnBrk="1" fontAlgn="auto" hangingPunct="1">
              <a:spcAft>
                <a:spcPts val="0"/>
              </a:spcAft>
              <a:defRPr/>
            </a:pPr>
            <a:endParaRPr lang="en-US"/>
          </a:p>
        </p:txBody>
      </p:sp>
      <p:sp>
        <p:nvSpPr>
          <p:cNvPr id="4" name="Slide Number Placeholder 3"/>
          <p:cNvSpPr>
            <a:spLocks noGrp="1"/>
          </p:cNvSpPr>
          <p:nvPr>
            <p:ph type="sldNum" sz="quarter" idx="10"/>
          </p:nvPr>
        </p:nvSpPr>
        <p:spPr/>
        <p:txBody>
          <a:bodyPr/>
          <a:lstStyle/>
          <a:p>
            <a:pPr>
              <a:defRPr/>
            </a:pPr>
            <a:fld id="{1443EFCE-E153-44CA-A0D9-B576BCFC045D}" type="slidenum">
              <a:rPr lang="en-US"/>
              <a:pPr>
                <a:defRPr/>
              </a:pPr>
              <a:t>40</a:t>
            </a:fld>
            <a:endParaRPr lang="en-US"/>
          </a:p>
        </p:txBody>
      </p:sp>
    </p:spTree>
    <p:extLst>
      <p:ext uri="{BB962C8B-B14F-4D97-AF65-F5344CB8AC3E}">
        <p14:creationId xmlns:p14="http://schemas.microsoft.com/office/powerpoint/2010/main" val="12975407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GB" altLang="en-US" smtClean="0"/>
              <a:t>Co-operative governance</a:t>
            </a:r>
            <a:endParaRPr lang="en-US" altLang="en-US" smtClean="0"/>
          </a:p>
        </p:txBody>
      </p:sp>
      <p:sp>
        <p:nvSpPr>
          <p:cNvPr id="3" name="Content Placeholder 2"/>
          <p:cNvSpPr>
            <a:spLocks noGrp="1"/>
          </p:cNvSpPr>
          <p:nvPr>
            <p:ph idx="1"/>
          </p:nvPr>
        </p:nvSpPr>
        <p:spPr/>
        <p:txBody>
          <a:bodyPr rtlCol="0">
            <a:normAutofit lnSpcReduction="10000"/>
          </a:bodyPr>
          <a:lstStyle/>
          <a:p>
            <a:pPr algn="just" eaLnBrk="1" fontAlgn="auto" hangingPunct="1">
              <a:spcAft>
                <a:spcPts val="0"/>
              </a:spcAft>
              <a:defRPr/>
            </a:pPr>
            <a:r>
              <a:rPr lang="en-GB" sz="1900"/>
              <a:t>CBSS has an innovative model of governance, steering the business process re-engineering with complex interdependencies between all actors involved</a:t>
            </a:r>
          </a:p>
          <a:p>
            <a:pPr algn="just" eaLnBrk="1" fontAlgn="auto" hangingPunct="1">
              <a:spcAft>
                <a:spcPts val="0"/>
              </a:spcAft>
              <a:defRPr/>
            </a:pPr>
            <a:r>
              <a:rPr lang="en-GB" sz="1900"/>
              <a:t>Board of Directors of the CBSS</a:t>
            </a:r>
          </a:p>
          <a:p>
            <a:pPr lvl="1" algn="just" eaLnBrk="1" fontAlgn="auto" hangingPunct="1">
              <a:spcAft>
                <a:spcPts val="0"/>
              </a:spcAft>
              <a:defRPr/>
            </a:pPr>
            <a:r>
              <a:rPr lang="en-GB" sz="1700"/>
              <a:t>consists of representatives of the stakeholders (employers associations, trade unions, social security institutions, …)</a:t>
            </a:r>
          </a:p>
          <a:p>
            <a:pPr lvl="1" algn="just" eaLnBrk="1" fontAlgn="auto" hangingPunct="1">
              <a:spcAft>
                <a:spcPts val="0"/>
              </a:spcAft>
              <a:defRPr/>
            </a:pPr>
            <a:r>
              <a:rPr lang="en-GB" sz="1700"/>
              <a:t>approves the strategic, operational and financial plans of the CBSS</a:t>
            </a:r>
          </a:p>
          <a:p>
            <a:pPr algn="just" eaLnBrk="1" fontAlgn="auto" hangingPunct="1">
              <a:spcAft>
                <a:spcPts val="0"/>
              </a:spcAft>
              <a:defRPr/>
            </a:pPr>
            <a:r>
              <a:rPr lang="en-GB" sz="1900"/>
              <a:t>General Coordination Committee with representation of all users acts as debating platform for the elaboration and implementation of </a:t>
            </a:r>
            <a:r>
              <a:rPr lang="en-GB" sz="1900" err="1"/>
              <a:t>eGovernment</a:t>
            </a:r>
            <a:r>
              <a:rPr lang="en-GB" sz="1900"/>
              <a:t> initiatives within the social </a:t>
            </a:r>
            <a:r>
              <a:rPr lang="en-GB" sz="1900" smtClean="0"/>
              <a:t>sector</a:t>
            </a:r>
          </a:p>
          <a:p>
            <a:pPr algn="just" eaLnBrk="1" fontAlgn="auto" hangingPunct="1">
              <a:spcAft>
                <a:spcPts val="0"/>
              </a:spcAft>
              <a:defRPr/>
            </a:pPr>
            <a:r>
              <a:rPr lang="en-GB" sz="1900"/>
              <a:t>permanent or ad hoc working groups are instituted within the General Coordination Committee in order to co-ordinate the execution of programs and projects</a:t>
            </a:r>
          </a:p>
          <a:p>
            <a:pPr algn="just" eaLnBrk="1" fontAlgn="auto" hangingPunct="1">
              <a:spcAft>
                <a:spcPts val="0"/>
              </a:spcAft>
              <a:defRPr/>
            </a:pPr>
            <a:r>
              <a:rPr lang="en-GB" sz="1900"/>
              <a:t>the chairmen of the various working groups meet regularly as a Steering Committee</a:t>
            </a:r>
          </a:p>
          <a:p>
            <a:pPr algn="just" eaLnBrk="1" fontAlgn="auto" hangingPunct="1">
              <a:spcAft>
                <a:spcPts val="0"/>
              </a:spcAft>
              <a:defRPr/>
            </a:pPr>
            <a:r>
              <a:rPr lang="en-GB" sz="1900"/>
              <a:t>besides project planning and follow-up, proper measuring facilities are available to assure permanent monitoring and improvement after the implementation of the electronic services</a:t>
            </a:r>
          </a:p>
          <a:p>
            <a:pPr marL="0" indent="0" algn="just" eaLnBrk="1" fontAlgn="auto" hangingPunct="1">
              <a:spcAft>
                <a:spcPts val="0"/>
              </a:spcAft>
              <a:buFont typeface="Arial" pitchFamily="34" charset="0"/>
              <a:buNone/>
              <a:defRPr/>
            </a:pPr>
            <a:endParaRPr lang="en-GB" sz="1800"/>
          </a:p>
          <a:p>
            <a:pPr eaLnBrk="1" fontAlgn="auto" hangingPunct="1">
              <a:spcAft>
                <a:spcPts val="0"/>
              </a:spcAft>
              <a:defRPr/>
            </a:pPr>
            <a:endParaRPr lang="en-US"/>
          </a:p>
        </p:txBody>
      </p:sp>
      <p:sp>
        <p:nvSpPr>
          <p:cNvPr id="4" name="Slide Number Placeholder 3"/>
          <p:cNvSpPr>
            <a:spLocks noGrp="1"/>
          </p:cNvSpPr>
          <p:nvPr>
            <p:ph type="sldNum" sz="quarter" idx="10"/>
          </p:nvPr>
        </p:nvSpPr>
        <p:spPr/>
        <p:txBody>
          <a:bodyPr/>
          <a:lstStyle/>
          <a:p>
            <a:pPr>
              <a:defRPr/>
            </a:pPr>
            <a:fld id="{888926F6-6177-4E36-901A-EBD5D9E54358}" type="slidenum">
              <a:rPr lang="en-US"/>
              <a:pPr>
                <a:defRPr/>
              </a:pPr>
              <a:t>41</a:t>
            </a:fld>
            <a:endParaRPr lang="en-US"/>
          </a:p>
        </p:txBody>
      </p:sp>
    </p:spTree>
    <p:extLst>
      <p:ext uri="{BB962C8B-B14F-4D97-AF65-F5344CB8AC3E}">
        <p14:creationId xmlns:p14="http://schemas.microsoft.com/office/powerpoint/2010/main" val="18319322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GB" dirty="0" smtClean="0"/>
              <a:t>Management </a:t>
            </a:r>
            <a:r>
              <a:rPr lang="en-GB" dirty="0"/>
              <a:t>and control techniques</a:t>
            </a:r>
            <a:endParaRPr lang="en-US" dirty="0"/>
          </a:p>
        </p:txBody>
      </p:sp>
      <p:sp>
        <p:nvSpPr>
          <p:cNvPr id="3" name="Content Placeholder 2"/>
          <p:cNvSpPr>
            <a:spLocks noGrp="1"/>
          </p:cNvSpPr>
          <p:nvPr>
            <p:ph idx="1"/>
          </p:nvPr>
        </p:nvSpPr>
        <p:spPr/>
        <p:txBody>
          <a:bodyPr rtlCol="0">
            <a:normAutofit/>
          </a:bodyPr>
          <a:lstStyle/>
          <a:p>
            <a:pPr algn="just" eaLnBrk="1" fontAlgn="auto" hangingPunct="1">
              <a:spcAft>
                <a:spcPts val="0"/>
              </a:spcAft>
              <a:defRPr/>
            </a:pPr>
            <a:r>
              <a:rPr lang="en-GB" sz="1800"/>
              <a:t>annual priority plan debated with all users within the General Coordination Committee of the CBSS</a:t>
            </a:r>
          </a:p>
          <a:p>
            <a:pPr algn="just" eaLnBrk="1" fontAlgn="auto" hangingPunct="1">
              <a:spcAft>
                <a:spcPts val="0"/>
              </a:spcAft>
              <a:defRPr/>
            </a:pPr>
            <a:r>
              <a:rPr lang="en-GB" sz="1800"/>
              <a:t>cost accounting and zero-based budgeting resulting in financial transparency, an informed budget and a good evaluation of the management contract with the Belgian federal government</a:t>
            </a:r>
          </a:p>
          <a:p>
            <a:pPr algn="just" eaLnBrk="1" fontAlgn="auto" hangingPunct="1">
              <a:spcAft>
                <a:spcPts val="0"/>
              </a:spcAft>
              <a:defRPr/>
            </a:pPr>
            <a:r>
              <a:rPr lang="en-GB" sz="1800"/>
              <a:t>internal control based on the COSO-methodology (see </a:t>
            </a:r>
            <a:r>
              <a:rPr lang="en-GB" sz="1800">
                <a:hlinkClick r:id="rId2"/>
              </a:rPr>
              <a:t>www.coso.org</a:t>
            </a:r>
            <a:r>
              <a:rPr lang="en-GB" sz="1800"/>
              <a:t>) in order to provide reasonable assurance regarding the achievement of objectives with regard to </a:t>
            </a:r>
          </a:p>
          <a:p>
            <a:pPr lvl="1" algn="just" eaLnBrk="1" fontAlgn="auto" hangingPunct="1">
              <a:spcAft>
                <a:spcPts val="0"/>
              </a:spcAft>
              <a:defRPr/>
            </a:pPr>
            <a:r>
              <a:rPr lang="en-GB" sz="1600"/>
              <a:t>effectiveness and efficiency of operations </a:t>
            </a:r>
          </a:p>
          <a:p>
            <a:pPr lvl="1" algn="just" eaLnBrk="1" fontAlgn="auto" hangingPunct="1">
              <a:spcAft>
                <a:spcPts val="0"/>
              </a:spcAft>
              <a:defRPr/>
            </a:pPr>
            <a:r>
              <a:rPr lang="en-GB" sz="1600"/>
              <a:t>reliability of financial reporting </a:t>
            </a:r>
          </a:p>
          <a:p>
            <a:pPr lvl="1" algn="just" eaLnBrk="1" fontAlgn="auto" hangingPunct="1">
              <a:spcAft>
                <a:spcPts val="0"/>
              </a:spcAft>
              <a:defRPr/>
            </a:pPr>
            <a:r>
              <a:rPr lang="en-GB" sz="1600"/>
              <a:t>compliance with applicable laws and regulations </a:t>
            </a:r>
          </a:p>
          <a:p>
            <a:pPr algn="just" eaLnBrk="1" fontAlgn="auto" hangingPunct="1">
              <a:spcAft>
                <a:spcPts val="0"/>
              </a:spcAft>
              <a:defRPr/>
            </a:pPr>
            <a:r>
              <a:rPr lang="en-GB" sz="1800"/>
              <a:t>external audit with regard to the correct functioning of the internal control system</a:t>
            </a:r>
          </a:p>
          <a:p>
            <a:pPr marL="0" indent="0" eaLnBrk="1" fontAlgn="auto" hangingPunct="1">
              <a:spcAft>
                <a:spcPts val="0"/>
              </a:spcAft>
              <a:buFont typeface="Arial" pitchFamily="34" charset="0"/>
              <a:buNone/>
              <a:defRPr/>
            </a:pPr>
            <a:endParaRPr lang="en-US"/>
          </a:p>
        </p:txBody>
      </p:sp>
      <p:sp>
        <p:nvSpPr>
          <p:cNvPr id="4" name="Slide Number Placeholder 3"/>
          <p:cNvSpPr>
            <a:spLocks noGrp="1"/>
          </p:cNvSpPr>
          <p:nvPr>
            <p:ph type="sldNum" sz="quarter" idx="10"/>
          </p:nvPr>
        </p:nvSpPr>
        <p:spPr/>
        <p:txBody>
          <a:bodyPr/>
          <a:lstStyle/>
          <a:p>
            <a:pPr>
              <a:defRPr/>
            </a:pPr>
            <a:fld id="{4533FF58-99D5-4692-9CA0-A54DEBECAD54}" type="slidenum">
              <a:rPr lang="en-US"/>
              <a:pPr>
                <a:defRPr/>
              </a:pPr>
              <a:t>42</a:t>
            </a:fld>
            <a:endParaRPr lang="en-US"/>
          </a:p>
        </p:txBody>
      </p:sp>
    </p:spTree>
    <p:extLst>
      <p:ext uri="{BB962C8B-B14F-4D97-AF65-F5344CB8AC3E}">
        <p14:creationId xmlns:p14="http://schemas.microsoft.com/office/powerpoint/2010/main" val="9944161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GB" dirty="0" smtClean="0"/>
              <a:t>Management </a:t>
            </a:r>
            <a:r>
              <a:rPr lang="en-GB" dirty="0"/>
              <a:t>and control techniques</a:t>
            </a:r>
            <a:endParaRPr lang="en-US" dirty="0"/>
          </a:p>
        </p:txBody>
      </p:sp>
      <p:sp>
        <p:nvSpPr>
          <p:cNvPr id="53251" name="Content Placeholder 2"/>
          <p:cNvSpPr>
            <a:spLocks noGrp="1"/>
          </p:cNvSpPr>
          <p:nvPr>
            <p:ph idx="1"/>
          </p:nvPr>
        </p:nvSpPr>
        <p:spPr/>
        <p:txBody>
          <a:bodyPr/>
          <a:lstStyle/>
          <a:p>
            <a:pPr algn="just" eaLnBrk="1" hangingPunct="1"/>
            <a:r>
              <a:rPr lang="en-GB" altLang="en-US" sz="1800" smtClean="0"/>
              <a:t>program management through the whole social sector</a:t>
            </a:r>
          </a:p>
          <a:p>
            <a:pPr algn="just" eaLnBrk="1" hangingPunct="1"/>
            <a:r>
              <a:rPr lang="en-GB" altLang="en-US" sz="1800" smtClean="0"/>
              <a:t>issue management during the management of each program</a:t>
            </a:r>
          </a:p>
          <a:p>
            <a:pPr algn="just" eaLnBrk="1" hangingPunct="1"/>
            <a:r>
              <a:rPr lang="en-GB" altLang="en-US" sz="1800" smtClean="0"/>
              <a:t>use of a system of project management combined with a time keeping system to follow up projects that are realized by the CBSS and its partners</a:t>
            </a:r>
          </a:p>
          <a:p>
            <a:pPr algn="just" eaLnBrk="1" hangingPunct="1"/>
            <a:r>
              <a:rPr lang="en-GB" altLang="en-US" sz="1800" smtClean="0"/>
              <a:t>frequent reports to all users which describe the progress of the various projects and eventual adjustment measures</a:t>
            </a:r>
          </a:p>
          <a:p>
            <a:pPr algn="just" eaLnBrk="1" hangingPunct="1"/>
            <a:r>
              <a:rPr lang="en-GB" altLang="en-US" sz="1800" smtClean="0"/>
              <a:t>use of balanced scorecards and a dashboard to measure, follow-up and evaluate the performance of the electronic services and the CBSS</a:t>
            </a:r>
          </a:p>
          <a:p>
            <a:pPr algn="just" eaLnBrk="1" hangingPunct="1"/>
            <a:r>
              <a:rPr lang="en-GB" altLang="en-US" sz="1800" smtClean="0"/>
              <a:t>use of ITIL (see </a:t>
            </a:r>
            <a:r>
              <a:rPr lang="en-GB" altLang="en-US" sz="1800" smtClean="0">
                <a:hlinkClick r:id="rId2"/>
              </a:rPr>
              <a:t>www.itil-itsm-world.com</a:t>
            </a:r>
            <a:r>
              <a:rPr lang="en-GB" altLang="en-US" sz="1800" smtClean="0"/>
              <a:t>) for ICT-service delivery</a:t>
            </a:r>
          </a:p>
          <a:p>
            <a:pPr algn="just" eaLnBrk="1" hangingPunct="1"/>
            <a:r>
              <a:rPr lang="en-GB" altLang="en-US" sz="1800" smtClean="0"/>
              <a:t>use of a coherent set of monitoring techniques to guarantee an optimal control and transparency of the electronic services</a:t>
            </a:r>
            <a:endParaRPr lang="en-US" altLang="en-US" sz="1800" smtClean="0"/>
          </a:p>
        </p:txBody>
      </p:sp>
      <p:sp>
        <p:nvSpPr>
          <p:cNvPr id="4" name="Slide Number Placeholder 3"/>
          <p:cNvSpPr>
            <a:spLocks noGrp="1"/>
          </p:cNvSpPr>
          <p:nvPr>
            <p:ph type="sldNum" sz="quarter" idx="10"/>
          </p:nvPr>
        </p:nvSpPr>
        <p:spPr/>
        <p:txBody>
          <a:bodyPr/>
          <a:lstStyle/>
          <a:p>
            <a:pPr>
              <a:defRPr/>
            </a:pPr>
            <a:fld id="{1DA5FF30-BAB0-43D9-9C18-9B682CF96CCE}" type="slidenum">
              <a:rPr lang="en-US"/>
              <a:pPr>
                <a:defRPr/>
              </a:pPr>
              <a:t>43</a:t>
            </a:fld>
            <a:endParaRPr lang="en-US"/>
          </a:p>
        </p:txBody>
      </p:sp>
    </p:spTree>
    <p:extLst>
      <p:ext uri="{BB962C8B-B14F-4D97-AF65-F5344CB8AC3E}">
        <p14:creationId xmlns:p14="http://schemas.microsoft.com/office/powerpoint/2010/main" val="5160466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GB" altLang="en-US" smtClean="0"/>
              <a:t>Financing principles</a:t>
            </a:r>
            <a:endParaRPr lang="en-US" altLang="en-US" smtClean="0"/>
          </a:p>
        </p:txBody>
      </p:sp>
      <p:sp>
        <p:nvSpPr>
          <p:cNvPr id="54275" name="Content Placeholder 2"/>
          <p:cNvSpPr>
            <a:spLocks noGrp="1"/>
          </p:cNvSpPr>
          <p:nvPr>
            <p:ph idx="1"/>
          </p:nvPr>
        </p:nvSpPr>
        <p:spPr/>
        <p:txBody>
          <a:bodyPr/>
          <a:lstStyle/>
          <a:p>
            <a:pPr algn="just" eaLnBrk="1" hangingPunct="1"/>
            <a:r>
              <a:rPr lang="en-GB" altLang="en-US" sz="1800" dirty="0" smtClean="0"/>
              <a:t>annual cost of the CBSS, its network and its services: </a:t>
            </a:r>
            <a:r>
              <a:rPr lang="en-GB" altLang="en-US" sz="1800" dirty="0" smtClean="0"/>
              <a:t>17.500.000  </a:t>
            </a:r>
            <a:r>
              <a:rPr lang="en-GB" altLang="en-US" sz="1800" dirty="0" smtClean="0"/>
              <a:t>euro </a:t>
            </a:r>
          </a:p>
          <a:p>
            <a:pPr algn="just" eaLnBrk="1" hangingPunct="1"/>
            <a:r>
              <a:rPr lang="en-GB" altLang="en-US" sz="1800" dirty="0" smtClean="0"/>
              <a:t>financed by a withholding on the social security contributions paid by the employers, the employees and the self-employed before the distribution of these contributions to the social security sectors</a:t>
            </a:r>
          </a:p>
          <a:p>
            <a:pPr algn="just" eaLnBrk="1" hangingPunct="1"/>
            <a:r>
              <a:rPr lang="en-GB" altLang="en-US" sz="1800" dirty="0" smtClean="0"/>
              <a:t>no direct charge for the actors in the social sector in case of use of the CBSS services</a:t>
            </a:r>
          </a:p>
          <a:p>
            <a:pPr lvl="1" algn="just" eaLnBrk="1" hangingPunct="1"/>
            <a:r>
              <a:rPr lang="en-GB" altLang="en-US" sz="1600" dirty="0" smtClean="0"/>
              <a:t>stimulation of the use of the system</a:t>
            </a:r>
          </a:p>
          <a:p>
            <a:pPr lvl="1" algn="just" eaLnBrk="1" hangingPunct="1"/>
            <a:r>
              <a:rPr lang="en-GB" altLang="en-US" sz="1600" dirty="0" smtClean="0"/>
              <a:t>no additional accounting and administration costs for the social sector as a whole</a:t>
            </a:r>
          </a:p>
          <a:p>
            <a:pPr algn="just" eaLnBrk="1" hangingPunct="1"/>
            <a:r>
              <a:rPr lang="en-GB" altLang="en-US" sz="1800" dirty="0" smtClean="0"/>
              <a:t>charge per electronic message (</a:t>
            </a:r>
            <a:r>
              <a:rPr lang="en-GB" altLang="en-US" sz="1800" dirty="0" smtClean="0"/>
              <a:t>0,0055 </a:t>
            </a:r>
            <a:r>
              <a:rPr lang="en-GB" altLang="en-US" sz="1800" dirty="0" smtClean="0"/>
              <a:t>euro) exchanged for actors outside the social sector, with possibility of settlement on mutual terms in case of reciprocal information exchange </a:t>
            </a:r>
            <a:endParaRPr lang="en-US" altLang="en-US" dirty="0" smtClean="0"/>
          </a:p>
        </p:txBody>
      </p:sp>
      <p:sp>
        <p:nvSpPr>
          <p:cNvPr id="4" name="Slide Number Placeholder 3"/>
          <p:cNvSpPr>
            <a:spLocks noGrp="1"/>
          </p:cNvSpPr>
          <p:nvPr>
            <p:ph type="sldNum" sz="quarter" idx="10"/>
          </p:nvPr>
        </p:nvSpPr>
        <p:spPr/>
        <p:txBody>
          <a:bodyPr/>
          <a:lstStyle/>
          <a:p>
            <a:pPr>
              <a:defRPr/>
            </a:pPr>
            <a:fld id="{7A80F101-B3AF-411F-A962-834CD3B27B5B}" type="slidenum">
              <a:rPr lang="en-US"/>
              <a:pPr>
                <a:defRPr/>
              </a:pPr>
              <a:t>44</a:t>
            </a:fld>
            <a:endParaRPr lang="en-US"/>
          </a:p>
        </p:txBody>
      </p:sp>
    </p:spTree>
    <p:extLst>
      <p:ext uri="{BB962C8B-B14F-4D97-AF65-F5344CB8AC3E}">
        <p14:creationId xmlns:p14="http://schemas.microsoft.com/office/powerpoint/2010/main" val="9593634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GB" altLang="en-US" smtClean="0"/>
              <a:t>Internal organization CBSS</a:t>
            </a:r>
            <a:endParaRPr lang="en-US" altLang="en-US" smtClean="0"/>
          </a:p>
        </p:txBody>
      </p:sp>
      <p:sp>
        <p:nvSpPr>
          <p:cNvPr id="3" name="Content Placeholder 2"/>
          <p:cNvSpPr>
            <a:spLocks noGrp="1"/>
          </p:cNvSpPr>
          <p:nvPr>
            <p:ph idx="1"/>
          </p:nvPr>
        </p:nvSpPr>
        <p:spPr/>
        <p:txBody>
          <a:bodyPr rtlCol="0">
            <a:normAutofit/>
          </a:bodyPr>
          <a:lstStyle/>
          <a:p>
            <a:pPr algn="just" eaLnBrk="1" fontAlgn="auto" hangingPunct="1">
              <a:spcAft>
                <a:spcPts val="0"/>
              </a:spcAft>
              <a:defRPr/>
            </a:pPr>
            <a:r>
              <a:rPr lang="en-GB" sz="1800" dirty="0"/>
              <a:t>internal</a:t>
            </a:r>
          </a:p>
          <a:p>
            <a:pPr lvl="1" algn="just" eaLnBrk="1" fontAlgn="auto" hangingPunct="1">
              <a:spcAft>
                <a:spcPts val="0"/>
              </a:spcAft>
              <a:defRPr/>
            </a:pPr>
            <a:r>
              <a:rPr lang="en-GB" sz="1600" dirty="0" smtClean="0"/>
              <a:t>90 </a:t>
            </a:r>
            <a:r>
              <a:rPr lang="en-GB" sz="1600" dirty="0"/>
              <a:t>people</a:t>
            </a:r>
          </a:p>
          <a:p>
            <a:pPr lvl="1" algn="just" eaLnBrk="1" fontAlgn="auto" hangingPunct="1">
              <a:spcAft>
                <a:spcPts val="0"/>
              </a:spcAft>
              <a:defRPr/>
            </a:pPr>
            <a:r>
              <a:rPr lang="en-GB" sz="1600" dirty="0"/>
              <a:t>General Management</a:t>
            </a:r>
          </a:p>
          <a:p>
            <a:pPr lvl="1" algn="just" eaLnBrk="1" fontAlgn="auto" hangingPunct="1">
              <a:spcAft>
                <a:spcPts val="0"/>
              </a:spcAft>
              <a:defRPr/>
            </a:pPr>
            <a:r>
              <a:rPr lang="en-GB" sz="1600" dirty="0"/>
              <a:t>6 divisions</a:t>
            </a:r>
          </a:p>
          <a:p>
            <a:pPr lvl="2" algn="just" eaLnBrk="1" fontAlgn="auto" hangingPunct="1">
              <a:spcAft>
                <a:spcPts val="0"/>
              </a:spcAft>
              <a:defRPr/>
            </a:pPr>
            <a:r>
              <a:rPr lang="en-GB" sz="1600" dirty="0"/>
              <a:t>R&amp;D, Legal and External Communication</a:t>
            </a:r>
          </a:p>
          <a:p>
            <a:pPr lvl="2" algn="just" eaLnBrk="1" fontAlgn="auto" hangingPunct="1">
              <a:spcAft>
                <a:spcPts val="0"/>
              </a:spcAft>
              <a:defRPr/>
            </a:pPr>
            <a:r>
              <a:rPr lang="en-GB" sz="1600" dirty="0"/>
              <a:t>Client, Program, Project and Services Management</a:t>
            </a:r>
          </a:p>
          <a:p>
            <a:pPr lvl="2" algn="just" eaLnBrk="1" fontAlgn="auto" hangingPunct="1">
              <a:spcAft>
                <a:spcPts val="0"/>
              </a:spcAft>
              <a:defRPr/>
            </a:pPr>
            <a:r>
              <a:rPr lang="en-GB" sz="1600" dirty="0"/>
              <a:t>Application Development and Management</a:t>
            </a:r>
          </a:p>
          <a:p>
            <a:pPr lvl="2" algn="just" eaLnBrk="1" fontAlgn="auto" hangingPunct="1">
              <a:spcAft>
                <a:spcPts val="0"/>
              </a:spcAft>
              <a:defRPr/>
            </a:pPr>
            <a:r>
              <a:rPr lang="en-GB" sz="1600" dirty="0"/>
              <a:t>ICT Management</a:t>
            </a:r>
          </a:p>
          <a:p>
            <a:pPr lvl="2" algn="just" eaLnBrk="1" fontAlgn="auto" hangingPunct="1">
              <a:spcAft>
                <a:spcPts val="0"/>
              </a:spcAft>
              <a:defRPr/>
            </a:pPr>
            <a:r>
              <a:rPr lang="en-GB" sz="1600" dirty="0"/>
              <a:t>Information Security </a:t>
            </a:r>
          </a:p>
          <a:p>
            <a:pPr lvl="2" algn="just" eaLnBrk="1" fontAlgn="auto" hangingPunct="1">
              <a:spcAft>
                <a:spcPts val="0"/>
              </a:spcAft>
              <a:defRPr/>
            </a:pPr>
            <a:r>
              <a:rPr lang="en-GB" sz="1600" dirty="0"/>
              <a:t>Resources Management (HR, finance, logistics, …)</a:t>
            </a:r>
          </a:p>
          <a:p>
            <a:pPr algn="just" eaLnBrk="1" fontAlgn="auto" hangingPunct="1">
              <a:spcAft>
                <a:spcPts val="0"/>
              </a:spcAft>
              <a:defRPr/>
            </a:pPr>
            <a:r>
              <a:rPr lang="en-GB" sz="1800" dirty="0"/>
              <a:t>co-sourced with association owned by the public social security institutions</a:t>
            </a:r>
          </a:p>
          <a:p>
            <a:pPr lvl="1" algn="just" eaLnBrk="1" fontAlgn="auto" hangingPunct="1">
              <a:spcAft>
                <a:spcPts val="0"/>
              </a:spcAft>
              <a:defRPr/>
            </a:pPr>
            <a:r>
              <a:rPr lang="en-GB" sz="1600" dirty="0"/>
              <a:t>physical network</a:t>
            </a:r>
          </a:p>
          <a:p>
            <a:pPr lvl="1" algn="just" eaLnBrk="1" fontAlgn="auto" hangingPunct="1">
              <a:spcAft>
                <a:spcPts val="0"/>
              </a:spcAft>
              <a:defRPr/>
            </a:pPr>
            <a:r>
              <a:rPr lang="en-GB" sz="1600" dirty="0"/>
              <a:t>some basic services (e.g. portal, contact centre, …)</a:t>
            </a:r>
          </a:p>
          <a:p>
            <a:pPr marL="0" indent="0"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0"/>
          </p:nvPr>
        </p:nvSpPr>
        <p:spPr/>
        <p:txBody>
          <a:bodyPr/>
          <a:lstStyle/>
          <a:p>
            <a:pPr>
              <a:defRPr/>
            </a:pPr>
            <a:fld id="{0776F6AF-C87F-47A5-89CE-3F5D4765F910}" type="slidenum">
              <a:rPr lang="en-US"/>
              <a:pPr>
                <a:defRPr/>
              </a:pPr>
              <a:t>45</a:t>
            </a:fld>
            <a:endParaRPr lang="en-US"/>
          </a:p>
        </p:txBody>
      </p:sp>
    </p:spTree>
    <p:extLst>
      <p:ext uri="{BB962C8B-B14F-4D97-AF65-F5344CB8AC3E}">
        <p14:creationId xmlns:p14="http://schemas.microsoft.com/office/powerpoint/2010/main" val="20386979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GB" altLang="en-US" smtClean="0"/>
              <a:t>Information security</a:t>
            </a:r>
            <a:endParaRPr lang="en-US" altLang="en-US" smtClean="0"/>
          </a:p>
        </p:txBody>
      </p:sp>
      <p:sp>
        <p:nvSpPr>
          <p:cNvPr id="56323" name="Content Placeholder 2"/>
          <p:cNvSpPr>
            <a:spLocks noGrp="1"/>
          </p:cNvSpPr>
          <p:nvPr>
            <p:ph idx="1"/>
          </p:nvPr>
        </p:nvSpPr>
        <p:spPr/>
        <p:txBody>
          <a:bodyPr/>
          <a:lstStyle/>
          <a:p>
            <a:pPr algn="just" eaLnBrk="1" hangingPunct="1"/>
            <a:r>
              <a:rPr lang="en-GB" altLang="en-US" sz="1800" smtClean="0"/>
              <a:t>structural and institutional measures</a:t>
            </a:r>
          </a:p>
          <a:p>
            <a:pPr algn="just" eaLnBrk="1" hangingPunct="1"/>
            <a:r>
              <a:rPr lang="en-GB" altLang="en-US" sz="1800" smtClean="0"/>
              <a:t>organizational and technical measures based on ISO 27XXX</a:t>
            </a:r>
          </a:p>
          <a:p>
            <a:pPr algn="just" eaLnBrk="1" hangingPunct="1"/>
            <a:r>
              <a:rPr lang="en-GB" altLang="en-US" sz="1800" smtClean="0"/>
              <a:t>legal measures</a:t>
            </a:r>
          </a:p>
          <a:p>
            <a:pPr eaLnBrk="1" hangingPunct="1"/>
            <a:endParaRPr lang="en-US" altLang="en-US" smtClean="0"/>
          </a:p>
        </p:txBody>
      </p:sp>
      <p:sp>
        <p:nvSpPr>
          <p:cNvPr id="4" name="Slide Number Placeholder 3"/>
          <p:cNvSpPr>
            <a:spLocks noGrp="1"/>
          </p:cNvSpPr>
          <p:nvPr>
            <p:ph type="sldNum" sz="quarter" idx="10"/>
          </p:nvPr>
        </p:nvSpPr>
        <p:spPr/>
        <p:txBody>
          <a:bodyPr/>
          <a:lstStyle/>
          <a:p>
            <a:pPr>
              <a:defRPr/>
            </a:pPr>
            <a:fld id="{30A96460-6139-4F90-856C-7BF52397AD97}" type="slidenum">
              <a:rPr lang="en-US"/>
              <a:pPr>
                <a:defRPr/>
              </a:pPr>
              <a:t>46</a:t>
            </a:fld>
            <a:endParaRPr lang="en-US"/>
          </a:p>
        </p:txBody>
      </p:sp>
    </p:spTree>
    <p:extLst>
      <p:ext uri="{BB962C8B-B14F-4D97-AF65-F5344CB8AC3E}">
        <p14:creationId xmlns:p14="http://schemas.microsoft.com/office/powerpoint/2010/main" val="7874166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GB" dirty="0"/>
              <a:t>Structural and institutional measures</a:t>
            </a:r>
            <a:endParaRPr lang="en-US" dirty="0"/>
          </a:p>
        </p:txBody>
      </p:sp>
      <p:sp>
        <p:nvSpPr>
          <p:cNvPr id="3" name="Content Placeholder 2"/>
          <p:cNvSpPr>
            <a:spLocks noGrp="1"/>
          </p:cNvSpPr>
          <p:nvPr>
            <p:ph idx="1"/>
          </p:nvPr>
        </p:nvSpPr>
        <p:spPr/>
        <p:txBody>
          <a:bodyPr rtlCol="0">
            <a:normAutofit/>
          </a:bodyPr>
          <a:lstStyle/>
          <a:p>
            <a:pPr algn="just" eaLnBrk="1" fontAlgn="auto" hangingPunct="1">
              <a:spcAft>
                <a:spcPts val="0"/>
              </a:spcAft>
              <a:defRPr/>
            </a:pPr>
            <a:r>
              <a:rPr lang="en-GB" sz="1800" dirty="0"/>
              <a:t>no central data storage</a:t>
            </a:r>
          </a:p>
          <a:p>
            <a:pPr algn="just" eaLnBrk="1" fontAlgn="auto" hangingPunct="1">
              <a:spcAft>
                <a:spcPts val="0"/>
              </a:spcAft>
              <a:defRPr/>
            </a:pPr>
            <a:r>
              <a:rPr lang="en-GB" sz="1800" dirty="0"/>
              <a:t>independent Information Security Committee</a:t>
            </a:r>
          </a:p>
          <a:p>
            <a:pPr algn="just" eaLnBrk="1" fontAlgn="auto" hangingPunct="1">
              <a:spcAft>
                <a:spcPts val="0"/>
              </a:spcAft>
              <a:defRPr/>
            </a:pPr>
            <a:r>
              <a:rPr lang="en-GB" sz="1800" dirty="0" smtClean="0"/>
              <a:t>within the social </a:t>
            </a:r>
            <a:r>
              <a:rPr lang="en-GB" sz="1800" dirty="0"/>
              <a:t>sector, a preventive control of the legitimacy of personal data exchange by CBSS according to the </a:t>
            </a:r>
            <a:r>
              <a:rPr lang="en-GB" sz="1800" dirty="0" smtClean="0"/>
              <a:t>deliberations </a:t>
            </a:r>
            <a:r>
              <a:rPr lang="en-GB" sz="1800" dirty="0"/>
              <a:t>of the independent Information Security </a:t>
            </a:r>
            <a:r>
              <a:rPr lang="en-GB" sz="1800" dirty="0" smtClean="0"/>
              <a:t>Committee </a:t>
            </a:r>
          </a:p>
          <a:p>
            <a:pPr algn="just" eaLnBrk="1" fontAlgn="auto" hangingPunct="1">
              <a:spcAft>
                <a:spcPts val="0"/>
              </a:spcAft>
              <a:defRPr/>
            </a:pPr>
            <a:r>
              <a:rPr lang="en-GB" sz="1800" dirty="0" smtClean="0"/>
              <a:t>information </a:t>
            </a:r>
            <a:r>
              <a:rPr lang="en-GB" sz="1800" dirty="0"/>
              <a:t>security department </a:t>
            </a:r>
            <a:r>
              <a:rPr lang="en-GB" sz="1800" dirty="0" smtClean="0"/>
              <a:t>with </a:t>
            </a:r>
            <a:r>
              <a:rPr lang="en-GB" sz="1800" dirty="0"/>
              <a:t>each actor in the social sector</a:t>
            </a:r>
          </a:p>
          <a:p>
            <a:pPr algn="just" eaLnBrk="1" fontAlgn="auto" hangingPunct="1">
              <a:spcAft>
                <a:spcPts val="0"/>
              </a:spcAft>
              <a:defRPr/>
            </a:pPr>
            <a:r>
              <a:rPr lang="en-GB" sz="1800" dirty="0"/>
              <a:t>specialized information security service providers</a:t>
            </a:r>
          </a:p>
          <a:p>
            <a:pPr algn="just" eaLnBrk="1" fontAlgn="auto" hangingPunct="1">
              <a:spcAft>
                <a:spcPts val="0"/>
              </a:spcAft>
              <a:defRPr/>
            </a:pPr>
            <a:r>
              <a:rPr lang="en-GB" sz="1800" dirty="0" smtClean="0"/>
              <a:t>information security </a:t>
            </a:r>
            <a:r>
              <a:rPr lang="en-GB" sz="1800" dirty="0"/>
              <a:t>working </a:t>
            </a:r>
            <a:r>
              <a:rPr lang="en-GB" sz="1800" dirty="0" smtClean="0"/>
              <a:t>group </a:t>
            </a:r>
            <a:endParaRPr lang="en-GB" sz="1800" dirty="0"/>
          </a:p>
          <a:p>
            <a:pPr marL="0" indent="0"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0"/>
          </p:nvPr>
        </p:nvSpPr>
        <p:spPr/>
        <p:txBody>
          <a:bodyPr/>
          <a:lstStyle/>
          <a:p>
            <a:pPr>
              <a:defRPr/>
            </a:pPr>
            <a:fld id="{BC4E9AA5-B19E-4F5E-ADCF-A0EE93F692E6}" type="slidenum">
              <a:rPr lang="en-US"/>
              <a:pPr>
                <a:defRPr/>
              </a:pPr>
              <a:t>47</a:t>
            </a:fld>
            <a:endParaRPr lang="en-US"/>
          </a:p>
        </p:txBody>
      </p:sp>
    </p:spTree>
    <p:extLst>
      <p:ext uri="{BB962C8B-B14F-4D97-AF65-F5344CB8AC3E}">
        <p14:creationId xmlns:p14="http://schemas.microsoft.com/office/powerpoint/2010/main" val="34161361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424936" cy="922114"/>
          </a:xfrm>
        </p:spPr>
        <p:txBody>
          <a:bodyPr rtlCol="0">
            <a:normAutofit fontScale="90000"/>
          </a:bodyPr>
          <a:lstStyle/>
          <a:p>
            <a:pPr eaLnBrk="1" fontAlgn="auto" hangingPunct="1">
              <a:spcAft>
                <a:spcPts val="0"/>
              </a:spcAft>
              <a:defRPr/>
            </a:pPr>
            <a:r>
              <a:rPr lang="en-GB" dirty="0" smtClean="0"/>
              <a:t>Independent </a:t>
            </a:r>
            <a:r>
              <a:rPr lang="en-GB" dirty="0"/>
              <a:t>Information Security </a:t>
            </a:r>
            <a:r>
              <a:rPr lang="en-GB" dirty="0" smtClean="0"/>
              <a:t>Committee</a:t>
            </a:r>
            <a:endParaRPr lang="en-US" dirty="0">
              <a:solidFill>
                <a:srgbClr val="FF0000"/>
              </a:solidFill>
            </a:endParaRPr>
          </a:p>
        </p:txBody>
      </p:sp>
      <p:sp>
        <p:nvSpPr>
          <p:cNvPr id="3" name="Content Placeholder 2"/>
          <p:cNvSpPr>
            <a:spLocks noGrp="1"/>
          </p:cNvSpPr>
          <p:nvPr>
            <p:ph idx="1"/>
          </p:nvPr>
        </p:nvSpPr>
        <p:spPr/>
        <p:txBody>
          <a:bodyPr rtlCol="0">
            <a:normAutofit/>
          </a:bodyPr>
          <a:lstStyle/>
          <a:p>
            <a:pPr algn="just" eaLnBrk="1" fontAlgn="auto" hangingPunct="1">
              <a:spcAft>
                <a:spcPts val="0"/>
              </a:spcAft>
              <a:defRPr/>
            </a:pPr>
            <a:r>
              <a:rPr lang="en-GB" sz="1800" dirty="0"/>
              <a:t>designated by </a:t>
            </a:r>
            <a:r>
              <a:rPr lang="en-GB" sz="1800" dirty="0" smtClean="0"/>
              <a:t>the Belgian Parliament</a:t>
            </a:r>
            <a:endParaRPr lang="en-GB" sz="1800" dirty="0"/>
          </a:p>
          <a:p>
            <a:pPr algn="just" eaLnBrk="1" fontAlgn="auto" hangingPunct="1">
              <a:spcAft>
                <a:spcPts val="0"/>
              </a:spcAft>
              <a:defRPr/>
            </a:pPr>
            <a:r>
              <a:rPr lang="en-GB" sz="1800" dirty="0" smtClean="0"/>
              <a:t>mandate</a:t>
            </a:r>
            <a:endParaRPr lang="en-GB" sz="1800" dirty="0"/>
          </a:p>
          <a:p>
            <a:pPr lvl="1" algn="just" eaLnBrk="1" fontAlgn="auto" hangingPunct="1">
              <a:spcAft>
                <a:spcPts val="0"/>
              </a:spcAft>
              <a:defRPr/>
            </a:pPr>
            <a:r>
              <a:rPr lang="en-GB" sz="1600" dirty="0" smtClean="0"/>
              <a:t>information security </a:t>
            </a:r>
            <a:r>
              <a:rPr lang="en-GB" sz="1600" dirty="0"/>
              <a:t>supervision</a:t>
            </a:r>
          </a:p>
          <a:p>
            <a:pPr lvl="1" algn="just" eaLnBrk="1" fontAlgn="auto" hangingPunct="1">
              <a:spcAft>
                <a:spcPts val="0"/>
              </a:spcAft>
              <a:defRPr/>
            </a:pPr>
            <a:r>
              <a:rPr lang="en-GB" sz="1600" dirty="0"/>
              <a:t>authorizing </a:t>
            </a:r>
            <a:r>
              <a:rPr lang="en-GB" sz="1600" dirty="0" smtClean="0"/>
              <a:t>information </a:t>
            </a:r>
            <a:r>
              <a:rPr lang="en-GB" sz="1600" dirty="0"/>
              <a:t>exchange</a:t>
            </a:r>
          </a:p>
          <a:p>
            <a:pPr lvl="1" algn="just" eaLnBrk="1" fontAlgn="auto" hangingPunct="1">
              <a:spcAft>
                <a:spcPts val="0"/>
              </a:spcAft>
              <a:defRPr/>
            </a:pPr>
            <a:r>
              <a:rPr lang="en-GB" sz="1600" dirty="0" smtClean="0"/>
              <a:t>information </a:t>
            </a:r>
            <a:r>
              <a:rPr lang="en-GB" sz="1600" dirty="0"/>
              <a:t>security recommendations</a:t>
            </a:r>
          </a:p>
          <a:p>
            <a:pPr lvl="1" algn="just" eaLnBrk="1" fontAlgn="auto" hangingPunct="1">
              <a:spcAft>
                <a:spcPts val="0"/>
              </a:spcAft>
              <a:defRPr/>
            </a:pPr>
            <a:r>
              <a:rPr lang="en-GB" sz="1600" dirty="0" smtClean="0"/>
              <a:t>annual </a:t>
            </a:r>
            <a:r>
              <a:rPr lang="en-GB" sz="1600" dirty="0"/>
              <a:t>activity report</a:t>
            </a:r>
          </a:p>
          <a:p>
            <a:pPr marL="0" indent="0"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0"/>
          </p:nvPr>
        </p:nvSpPr>
        <p:spPr/>
        <p:txBody>
          <a:bodyPr/>
          <a:lstStyle/>
          <a:p>
            <a:pPr>
              <a:defRPr/>
            </a:pPr>
            <a:fld id="{40D0E332-7129-40ED-A7AB-675DC3746C1A}" type="slidenum">
              <a:rPr lang="en-US"/>
              <a:pPr>
                <a:defRPr/>
              </a:pPr>
              <a:t>48</a:t>
            </a:fld>
            <a:endParaRPr lang="en-US"/>
          </a:p>
        </p:txBody>
      </p:sp>
    </p:spTree>
    <p:extLst>
      <p:ext uri="{BB962C8B-B14F-4D97-AF65-F5344CB8AC3E}">
        <p14:creationId xmlns:p14="http://schemas.microsoft.com/office/powerpoint/2010/main" val="15225637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GB" altLang="en-US" smtClean="0"/>
              <a:t>Information security department</a:t>
            </a:r>
            <a:endParaRPr lang="en-US" altLang="en-US" smtClean="0"/>
          </a:p>
        </p:txBody>
      </p:sp>
      <p:sp>
        <p:nvSpPr>
          <p:cNvPr id="3" name="Content Placeholder 2"/>
          <p:cNvSpPr>
            <a:spLocks noGrp="1"/>
          </p:cNvSpPr>
          <p:nvPr>
            <p:ph idx="1"/>
          </p:nvPr>
        </p:nvSpPr>
        <p:spPr/>
        <p:txBody>
          <a:bodyPr rtlCol="0">
            <a:normAutofit/>
          </a:bodyPr>
          <a:lstStyle/>
          <a:p>
            <a:pPr algn="just" eaLnBrk="1" fontAlgn="auto" hangingPunct="1">
              <a:spcAft>
                <a:spcPts val="0"/>
              </a:spcAft>
              <a:defRPr/>
            </a:pPr>
            <a:r>
              <a:rPr lang="en-GB" sz="1800" dirty="0" smtClean="0"/>
              <a:t>with </a:t>
            </a:r>
            <a:r>
              <a:rPr lang="en-GB" sz="1800" dirty="0"/>
              <a:t>each </a:t>
            </a:r>
            <a:r>
              <a:rPr lang="en-GB" sz="1800" dirty="0" smtClean="0"/>
              <a:t>social sector institution</a:t>
            </a:r>
            <a:endParaRPr lang="en-GB" sz="1800" dirty="0"/>
          </a:p>
          <a:p>
            <a:pPr algn="just" eaLnBrk="1" fontAlgn="auto" hangingPunct="1">
              <a:spcAft>
                <a:spcPts val="0"/>
              </a:spcAft>
              <a:defRPr/>
            </a:pPr>
            <a:r>
              <a:rPr lang="en-GB" sz="1800" dirty="0"/>
              <a:t>composition</a:t>
            </a:r>
          </a:p>
          <a:p>
            <a:pPr lvl="1" algn="just" eaLnBrk="1" fontAlgn="auto" hangingPunct="1">
              <a:spcAft>
                <a:spcPts val="0"/>
              </a:spcAft>
              <a:defRPr/>
            </a:pPr>
            <a:r>
              <a:rPr lang="en-GB" sz="1600" dirty="0"/>
              <a:t>d</a:t>
            </a:r>
            <a:r>
              <a:rPr lang="en-GB" sz="1600" dirty="0" smtClean="0"/>
              <a:t>ata protection officer (DPO)</a:t>
            </a:r>
            <a:endParaRPr lang="en-GB" sz="1600" dirty="0"/>
          </a:p>
          <a:p>
            <a:pPr lvl="1" algn="just" eaLnBrk="1" fontAlgn="auto" hangingPunct="1">
              <a:spcAft>
                <a:spcPts val="0"/>
              </a:spcAft>
              <a:defRPr/>
            </a:pPr>
            <a:r>
              <a:rPr lang="en-GB" sz="1600" dirty="0"/>
              <a:t>one or more assistants</a:t>
            </a:r>
          </a:p>
          <a:p>
            <a:pPr algn="just" eaLnBrk="1" fontAlgn="auto" hangingPunct="1">
              <a:spcAft>
                <a:spcPts val="0"/>
              </a:spcAft>
              <a:defRPr/>
            </a:pPr>
            <a:r>
              <a:rPr lang="en-GB" sz="1800" dirty="0"/>
              <a:t>Information Security </a:t>
            </a:r>
            <a:r>
              <a:rPr lang="en-GB" sz="1800" smtClean="0"/>
              <a:t>Committee enables </a:t>
            </a:r>
            <a:r>
              <a:rPr lang="en-GB" sz="1800" dirty="0" smtClean="0"/>
              <a:t>the permanent education of the DPO’s</a:t>
            </a:r>
            <a:endParaRPr lang="en-GB" sz="1800" dirty="0"/>
          </a:p>
          <a:p>
            <a:pPr algn="just" eaLnBrk="1" fontAlgn="auto" hangingPunct="1">
              <a:spcAft>
                <a:spcPts val="0"/>
              </a:spcAft>
              <a:defRPr/>
            </a:pPr>
            <a:r>
              <a:rPr lang="en-GB" sz="1800" dirty="0"/>
              <a:t>Information Security </a:t>
            </a:r>
            <a:r>
              <a:rPr lang="en-GB" sz="1800" dirty="0" smtClean="0"/>
              <a:t>Committee can </a:t>
            </a:r>
            <a:r>
              <a:rPr lang="en-GB" sz="1800" dirty="0"/>
              <a:t>allow </a:t>
            </a:r>
            <a:r>
              <a:rPr lang="en-GB" sz="1800" dirty="0" smtClean="0"/>
              <a:t>that a task of  the information security department is outsourced to a recognized specialized information security service provider</a:t>
            </a:r>
            <a:endParaRPr lang="en-GB" sz="1800" dirty="0"/>
          </a:p>
          <a:p>
            <a:pPr marL="0" indent="0"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0"/>
          </p:nvPr>
        </p:nvSpPr>
        <p:spPr/>
        <p:txBody>
          <a:bodyPr/>
          <a:lstStyle/>
          <a:p>
            <a:pPr>
              <a:defRPr/>
            </a:pPr>
            <a:fld id="{58E7703C-35D9-4930-94E6-3CA156FB510E}" type="slidenum">
              <a:rPr lang="en-US"/>
              <a:pPr>
                <a:defRPr/>
              </a:pPr>
              <a:t>49</a:t>
            </a:fld>
            <a:endParaRPr lang="en-US"/>
          </a:p>
        </p:txBody>
      </p:sp>
    </p:spTree>
    <p:extLst>
      <p:ext uri="{BB962C8B-B14F-4D97-AF65-F5344CB8AC3E}">
        <p14:creationId xmlns:p14="http://schemas.microsoft.com/office/powerpoint/2010/main" val="815873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altLang="en-US" smtClean="0"/>
              <a:t>Gaining support</a:t>
            </a:r>
            <a:endParaRPr lang="en-US" altLang="en-US" smtClean="0"/>
          </a:p>
        </p:txBody>
      </p:sp>
      <p:sp>
        <p:nvSpPr>
          <p:cNvPr id="17411" name="Content Placeholder 2"/>
          <p:cNvSpPr>
            <a:spLocks noGrp="1"/>
          </p:cNvSpPr>
          <p:nvPr>
            <p:ph idx="1"/>
          </p:nvPr>
        </p:nvSpPr>
        <p:spPr/>
        <p:txBody>
          <a:bodyPr/>
          <a:lstStyle/>
          <a:p>
            <a:pPr algn="just" eaLnBrk="1" hangingPunct="1"/>
            <a:r>
              <a:rPr lang="en-GB" altLang="en-US" sz="1800" smtClean="0"/>
              <a:t>a clear long term vision combined with quick wins</a:t>
            </a:r>
          </a:p>
          <a:p>
            <a:pPr algn="just" eaLnBrk="1" hangingPunct="1"/>
            <a:r>
              <a:rPr lang="en-GB" altLang="en-US" sz="1800" smtClean="0"/>
              <a:t>federal Minister of Social Affairs as a political sponsor</a:t>
            </a:r>
          </a:p>
          <a:p>
            <a:pPr algn="just" eaLnBrk="1" hangingPunct="1"/>
            <a:r>
              <a:rPr lang="en-GB" altLang="en-US" sz="1800" smtClean="0"/>
              <a:t>demonstration of organisational and technical feasibility</a:t>
            </a:r>
          </a:p>
          <a:p>
            <a:pPr algn="just" eaLnBrk="1" hangingPunct="1"/>
            <a:r>
              <a:rPr lang="en-GB" altLang="en-US" sz="1800" smtClean="0"/>
              <a:t>gradual implication of</a:t>
            </a:r>
          </a:p>
          <a:p>
            <a:pPr lvl="1" algn="just" eaLnBrk="1" hangingPunct="1"/>
            <a:r>
              <a:rPr lang="en-GB" altLang="en-US" sz="1600" smtClean="0"/>
              <a:t>the general managers of all public social security institutions</a:t>
            </a:r>
          </a:p>
          <a:p>
            <a:pPr lvl="1" algn="just" eaLnBrk="1" hangingPunct="1"/>
            <a:r>
              <a:rPr lang="en-GB" altLang="en-US" sz="1600" smtClean="0"/>
              <a:t>the social partners managing the public social security institutions</a:t>
            </a:r>
          </a:p>
          <a:p>
            <a:pPr lvl="1" algn="just" eaLnBrk="1" hangingPunct="1"/>
            <a:r>
              <a:rPr lang="en-GB" altLang="en-US" sz="1600" smtClean="0"/>
              <a:t>the general managers of the private social security institutions</a:t>
            </a:r>
          </a:p>
          <a:p>
            <a:pPr algn="just" eaLnBrk="1" hangingPunct="1"/>
            <a:r>
              <a:rPr lang="en-GB" altLang="en-US" sz="1800" smtClean="0"/>
              <a:t>successive formal approval of the vision and the initiative by</a:t>
            </a:r>
          </a:p>
          <a:p>
            <a:pPr lvl="1" algn="just" eaLnBrk="1" hangingPunct="1"/>
            <a:r>
              <a:rPr lang="en-GB" altLang="en-US" sz="1600" smtClean="0"/>
              <a:t>all federal Ministers dealing with aspects of social security</a:t>
            </a:r>
          </a:p>
          <a:p>
            <a:pPr lvl="1" algn="just" eaLnBrk="1" hangingPunct="1"/>
            <a:r>
              <a:rPr lang="en-GB" altLang="en-US" sz="1600" smtClean="0"/>
              <a:t>the federal Council of Ministers</a:t>
            </a:r>
          </a:p>
          <a:p>
            <a:pPr lvl="1" algn="just" eaLnBrk="1" hangingPunct="1"/>
            <a:r>
              <a:rPr lang="en-GB" altLang="en-US" sz="1600" smtClean="0"/>
              <a:t>the National Labour Council (highest consultative body between the government and the social partners)</a:t>
            </a:r>
          </a:p>
          <a:p>
            <a:pPr lvl="1" algn="just" eaLnBrk="1" hangingPunct="1"/>
            <a:r>
              <a:rPr lang="en-GB" altLang="en-US" sz="1600" smtClean="0"/>
              <a:t>the federal Parliament</a:t>
            </a:r>
          </a:p>
          <a:p>
            <a:pPr eaLnBrk="1" hangingPunct="1"/>
            <a:endParaRPr lang="en-US" altLang="en-US" smtClean="0"/>
          </a:p>
        </p:txBody>
      </p:sp>
      <p:sp>
        <p:nvSpPr>
          <p:cNvPr id="4" name="Slide Number Placeholder 3"/>
          <p:cNvSpPr>
            <a:spLocks noGrp="1"/>
          </p:cNvSpPr>
          <p:nvPr>
            <p:ph type="sldNum" sz="quarter" idx="10"/>
          </p:nvPr>
        </p:nvSpPr>
        <p:spPr/>
        <p:txBody>
          <a:bodyPr/>
          <a:lstStyle/>
          <a:p>
            <a:pPr>
              <a:defRPr/>
            </a:pPr>
            <a:fld id="{EDF0D02B-0E28-4F99-B37E-C7DBE1F7344B}" type="slidenum">
              <a:rPr lang="en-US"/>
              <a:pPr>
                <a:defRPr/>
              </a:pPr>
              <a:t>5</a:t>
            </a:fld>
            <a:endParaRPr lang="en-US"/>
          </a:p>
        </p:txBody>
      </p:sp>
    </p:spTree>
    <p:extLst>
      <p:ext uri="{BB962C8B-B14F-4D97-AF65-F5344CB8AC3E}">
        <p14:creationId xmlns:p14="http://schemas.microsoft.com/office/powerpoint/2010/main" val="38843274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altLang="en-US" sz="2000" dirty="0"/>
              <a:t>information security </a:t>
            </a:r>
            <a:r>
              <a:rPr lang="en-GB" altLang="en-US" sz="2000" dirty="0" smtClean="0"/>
              <a:t>department</a:t>
            </a:r>
          </a:p>
          <a:p>
            <a:pPr lvl="1" algn="just" eaLnBrk="1" hangingPunct="1"/>
            <a:r>
              <a:rPr lang="en-GB" altLang="en-US" sz="1600" dirty="0"/>
              <a:t>recommends</a:t>
            </a:r>
          </a:p>
          <a:p>
            <a:pPr lvl="1" algn="just" eaLnBrk="1" hangingPunct="1"/>
            <a:r>
              <a:rPr lang="en-GB" altLang="en-US" sz="1600" dirty="0"/>
              <a:t>promotes</a:t>
            </a:r>
          </a:p>
          <a:p>
            <a:pPr lvl="1" algn="just" eaLnBrk="1" hangingPunct="1"/>
            <a:r>
              <a:rPr lang="en-GB" altLang="en-US" sz="1600" dirty="0"/>
              <a:t>documents</a:t>
            </a:r>
          </a:p>
          <a:p>
            <a:pPr lvl="1" algn="just" eaLnBrk="1" hangingPunct="1"/>
            <a:r>
              <a:rPr lang="en-GB" altLang="en-US" sz="1600" dirty="0"/>
              <a:t>controls</a:t>
            </a:r>
          </a:p>
          <a:p>
            <a:pPr lvl="1" eaLnBrk="1" hangingPunct="1"/>
            <a:r>
              <a:rPr lang="en-GB" altLang="en-US" sz="1600" dirty="0"/>
              <a:t>reports directly to the executive management</a:t>
            </a:r>
          </a:p>
          <a:p>
            <a:pPr lvl="1" eaLnBrk="1" hangingPunct="1"/>
            <a:r>
              <a:rPr lang="en-GB" altLang="en-US" sz="1600" dirty="0"/>
              <a:t>formulates the blueprint of the security plan </a:t>
            </a:r>
          </a:p>
          <a:p>
            <a:pPr lvl="1" eaLnBrk="1" hangingPunct="1"/>
            <a:r>
              <a:rPr lang="en-GB" altLang="en-US" sz="1600" dirty="0"/>
              <a:t>elaborates the annual information security report</a:t>
            </a:r>
          </a:p>
          <a:p>
            <a:pPr marL="457200" lvl="1" indent="0">
              <a:buNone/>
            </a:pPr>
            <a:endParaRPr lang="en-GB" altLang="en-US" sz="1600" dirty="0"/>
          </a:p>
        </p:txBody>
      </p:sp>
      <p:sp>
        <p:nvSpPr>
          <p:cNvPr id="3" name="Content Placeholder 2"/>
          <p:cNvSpPr>
            <a:spLocks noGrp="1"/>
          </p:cNvSpPr>
          <p:nvPr>
            <p:ph sz="half" idx="2"/>
          </p:nvPr>
        </p:nvSpPr>
        <p:spPr/>
        <p:txBody>
          <a:bodyPr/>
          <a:lstStyle/>
          <a:p>
            <a:r>
              <a:rPr lang="en-GB" altLang="en-US" sz="2000" dirty="0"/>
              <a:t>executive </a:t>
            </a:r>
            <a:r>
              <a:rPr lang="en-GB" altLang="en-US" sz="2000" dirty="0" smtClean="0"/>
              <a:t>management</a:t>
            </a:r>
          </a:p>
          <a:p>
            <a:pPr lvl="1" eaLnBrk="1" hangingPunct="1"/>
            <a:r>
              <a:rPr lang="en-GB" altLang="en-US" sz="1600" dirty="0"/>
              <a:t>takes decisions</a:t>
            </a:r>
          </a:p>
          <a:p>
            <a:pPr lvl="1" algn="just" eaLnBrk="1" hangingPunct="1"/>
            <a:r>
              <a:rPr lang="en-GB" altLang="en-US" sz="1600" dirty="0"/>
              <a:t>has the final responsibility</a:t>
            </a:r>
          </a:p>
          <a:p>
            <a:pPr lvl="1" algn="just" eaLnBrk="1" hangingPunct="1"/>
            <a:r>
              <a:rPr lang="en-GB" altLang="en-US" sz="1600" dirty="0"/>
              <a:t>gives motivated feedback</a:t>
            </a:r>
          </a:p>
          <a:p>
            <a:pPr lvl="1" eaLnBrk="1" hangingPunct="1"/>
            <a:r>
              <a:rPr lang="en-GB" altLang="en-US" sz="1600" dirty="0"/>
              <a:t>approves the information security plan</a:t>
            </a:r>
          </a:p>
          <a:p>
            <a:pPr lvl="1" eaLnBrk="1" hangingPunct="1"/>
            <a:r>
              <a:rPr lang="en-GB" altLang="en-US" sz="1600" dirty="0"/>
              <a:t>supplies the necessary </a:t>
            </a:r>
            <a:r>
              <a:rPr lang="en-GB" altLang="en-US" sz="1600" dirty="0" smtClean="0"/>
              <a:t>resources</a:t>
            </a:r>
            <a:endParaRPr lang="en-GB" altLang="en-US" sz="1600" dirty="0"/>
          </a:p>
        </p:txBody>
      </p:sp>
      <p:sp>
        <p:nvSpPr>
          <p:cNvPr id="4" name="Title 3"/>
          <p:cNvSpPr>
            <a:spLocks noGrp="1"/>
          </p:cNvSpPr>
          <p:nvPr>
            <p:ph type="title"/>
          </p:nvPr>
        </p:nvSpPr>
        <p:spPr/>
        <p:txBody>
          <a:bodyPr/>
          <a:lstStyle/>
          <a:p>
            <a:r>
              <a:rPr lang="en-GB" altLang="en-US" dirty="0"/>
              <a:t>Information security department </a:t>
            </a:r>
            <a:endParaRPr lang="en-US" dirty="0"/>
          </a:p>
        </p:txBody>
      </p:sp>
      <p:sp>
        <p:nvSpPr>
          <p:cNvPr id="5" name="Slide Number Placeholder 4"/>
          <p:cNvSpPr>
            <a:spLocks noGrp="1"/>
          </p:cNvSpPr>
          <p:nvPr>
            <p:ph type="sldNum" sz="quarter" idx="10"/>
          </p:nvPr>
        </p:nvSpPr>
        <p:spPr/>
        <p:txBody>
          <a:bodyPr/>
          <a:lstStyle/>
          <a:p>
            <a:pPr>
              <a:defRPr/>
            </a:pPr>
            <a:fld id="{A5F37D79-5435-4A72-95CC-13718149D69C}" type="slidenum">
              <a:rPr lang="en-GB" smtClean="0"/>
              <a:pPr>
                <a:defRPr/>
              </a:pPr>
              <a:t>50</a:t>
            </a:fld>
            <a:endParaRPr lang="en-GB"/>
          </a:p>
        </p:txBody>
      </p:sp>
    </p:spTree>
    <p:extLst>
      <p:ext uri="{BB962C8B-B14F-4D97-AF65-F5344CB8AC3E}">
        <p14:creationId xmlns:p14="http://schemas.microsoft.com/office/powerpoint/2010/main" val="14656832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GB" altLang="en-US" smtClean="0"/>
              <a:t>Annual information security report</a:t>
            </a:r>
            <a:endParaRPr lang="en-US" altLang="en-US" smtClean="0"/>
          </a:p>
        </p:txBody>
      </p:sp>
      <p:sp>
        <p:nvSpPr>
          <p:cNvPr id="61443" name="Content Placeholder 2"/>
          <p:cNvSpPr>
            <a:spLocks noGrp="1"/>
          </p:cNvSpPr>
          <p:nvPr>
            <p:ph idx="1"/>
          </p:nvPr>
        </p:nvSpPr>
        <p:spPr/>
        <p:txBody>
          <a:bodyPr/>
          <a:lstStyle/>
          <a:p>
            <a:pPr algn="just" eaLnBrk="1" hangingPunct="1"/>
            <a:r>
              <a:rPr lang="en-GB" altLang="en-US" sz="1800" smtClean="0"/>
              <a:t>general overview of the information security situation</a:t>
            </a:r>
          </a:p>
          <a:p>
            <a:pPr algn="just" eaLnBrk="1" hangingPunct="1"/>
            <a:r>
              <a:rPr lang="en-GB" altLang="en-US" sz="1800" smtClean="0"/>
              <a:t>overview of the activities</a:t>
            </a:r>
          </a:p>
          <a:p>
            <a:pPr lvl="1" algn="just" eaLnBrk="1" hangingPunct="1"/>
            <a:r>
              <a:rPr lang="en-GB" altLang="en-US" sz="1600" smtClean="0"/>
              <a:t>recommendations and their effects</a:t>
            </a:r>
          </a:p>
          <a:p>
            <a:pPr lvl="1" algn="just" eaLnBrk="1" hangingPunct="1"/>
            <a:r>
              <a:rPr lang="en-GB" altLang="en-US" sz="1600" smtClean="0"/>
              <a:t>control activities</a:t>
            </a:r>
          </a:p>
          <a:p>
            <a:pPr lvl="1" algn="just" eaLnBrk="1" hangingPunct="1"/>
            <a:r>
              <a:rPr lang="en-GB" altLang="en-US" sz="1600" smtClean="0"/>
              <a:t>campaigns in order to promote information security</a:t>
            </a:r>
          </a:p>
          <a:p>
            <a:pPr algn="just" eaLnBrk="1" hangingPunct="1"/>
            <a:r>
              <a:rPr lang="en-GB" altLang="en-US" sz="1800" smtClean="0"/>
              <a:t>overview of the external recommendations and their effects</a:t>
            </a:r>
          </a:p>
          <a:p>
            <a:pPr algn="just" eaLnBrk="1" hangingPunct="1"/>
            <a:r>
              <a:rPr lang="en-GB" altLang="en-US" sz="1800" smtClean="0"/>
              <a:t>overview of the trainings received</a:t>
            </a:r>
            <a:endParaRPr lang="en-US" altLang="en-US" smtClean="0"/>
          </a:p>
        </p:txBody>
      </p:sp>
      <p:sp>
        <p:nvSpPr>
          <p:cNvPr id="4" name="Slide Number Placeholder 3"/>
          <p:cNvSpPr>
            <a:spLocks noGrp="1"/>
          </p:cNvSpPr>
          <p:nvPr>
            <p:ph type="sldNum" sz="quarter" idx="10"/>
          </p:nvPr>
        </p:nvSpPr>
        <p:spPr/>
        <p:txBody>
          <a:bodyPr/>
          <a:lstStyle/>
          <a:p>
            <a:pPr>
              <a:defRPr/>
            </a:pPr>
            <a:fld id="{25DD0F42-E7FA-4472-9E94-E48B6614FCB6}" type="slidenum">
              <a:rPr lang="en-US"/>
              <a:pPr>
                <a:defRPr/>
              </a:pPr>
              <a:t>51</a:t>
            </a:fld>
            <a:endParaRPr lang="en-US"/>
          </a:p>
        </p:txBody>
      </p:sp>
    </p:spTree>
    <p:extLst>
      <p:ext uri="{BB962C8B-B14F-4D97-AF65-F5344CB8AC3E}">
        <p14:creationId xmlns:p14="http://schemas.microsoft.com/office/powerpoint/2010/main" val="41058311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a:t>Specialized information security</a:t>
            </a:r>
            <a:br>
              <a:rPr lang="en-GB"/>
            </a:br>
            <a:r>
              <a:rPr lang="en-GB"/>
              <a:t>service providers</a:t>
            </a:r>
            <a:endParaRPr lang="en-US"/>
          </a:p>
        </p:txBody>
      </p:sp>
      <p:sp>
        <p:nvSpPr>
          <p:cNvPr id="62467" name="Content Placeholder 2"/>
          <p:cNvSpPr>
            <a:spLocks noGrp="1"/>
          </p:cNvSpPr>
          <p:nvPr>
            <p:ph idx="1"/>
          </p:nvPr>
        </p:nvSpPr>
        <p:spPr/>
        <p:txBody>
          <a:bodyPr/>
          <a:lstStyle/>
          <a:p>
            <a:pPr algn="just" eaLnBrk="1" hangingPunct="1">
              <a:lnSpc>
                <a:spcPct val="90000"/>
              </a:lnSpc>
            </a:pPr>
            <a:r>
              <a:rPr lang="en-GB" altLang="en-US" sz="1800" dirty="0" smtClean="0"/>
              <a:t>to be recognized by the Government</a:t>
            </a:r>
          </a:p>
          <a:p>
            <a:pPr algn="just" eaLnBrk="1" hangingPunct="1">
              <a:lnSpc>
                <a:spcPct val="90000"/>
              </a:lnSpc>
            </a:pPr>
            <a:r>
              <a:rPr lang="en-GB" altLang="en-US" sz="1800" dirty="0" smtClean="0"/>
              <a:t>recognition conditions</a:t>
            </a:r>
          </a:p>
          <a:p>
            <a:pPr lvl="1" algn="just" eaLnBrk="1" hangingPunct="1">
              <a:lnSpc>
                <a:spcPct val="90000"/>
              </a:lnSpc>
            </a:pPr>
            <a:r>
              <a:rPr lang="en-GB" altLang="en-US" sz="1600" dirty="0" smtClean="0"/>
              <a:t>non-profit association</a:t>
            </a:r>
          </a:p>
          <a:p>
            <a:pPr lvl="1" algn="just" eaLnBrk="1" hangingPunct="1">
              <a:lnSpc>
                <a:spcPct val="90000"/>
              </a:lnSpc>
            </a:pPr>
            <a:r>
              <a:rPr lang="en-GB" altLang="en-US" sz="1600" dirty="0" smtClean="0"/>
              <a:t>having information security in the social sector as the one and only activity</a:t>
            </a:r>
          </a:p>
          <a:p>
            <a:pPr lvl="1" algn="just" eaLnBrk="1" hangingPunct="1">
              <a:lnSpc>
                <a:spcPct val="90000"/>
              </a:lnSpc>
            </a:pPr>
            <a:r>
              <a:rPr lang="en-GB" altLang="en-US" sz="1600" dirty="0" smtClean="0"/>
              <a:t>respecting the tariff principles determined by the Government</a:t>
            </a:r>
          </a:p>
          <a:p>
            <a:pPr algn="just" eaLnBrk="1" hangingPunct="1">
              <a:lnSpc>
                <a:spcPct val="90000"/>
              </a:lnSpc>
            </a:pPr>
            <a:r>
              <a:rPr lang="en-GB" altLang="en-US" sz="1800" dirty="0" smtClean="0"/>
              <a:t>tasks</a:t>
            </a:r>
          </a:p>
          <a:p>
            <a:pPr lvl="1" algn="just" eaLnBrk="1" hangingPunct="1">
              <a:lnSpc>
                <a:spcPct val="90000"/>
              </a:lnSpc>
            </a:pPr>
            <a:r>
              <a:rPr lang="en-GB" altLang="en-US" sz="1600" dirty="0" smtClean="0"/>
              <a:t>keeping information security specialists at the disposal of the associated actors</a:t>
            </a:r>
          </a:p>
          <a:p>
            <a:pPr lvl="1" algn="just" eaLnBrk="1" hangingPunct="1">
              <a:lnSpc>
                <a:spcPct val="90000"/>
              </a:lnSpc>
            </a:pPr>
            <a:r>
              <a:rPr lang="en-GB" altLang="en-US" sz="1600" dirty="0" smtClean="0"/>
              <a:t>recommending</a:t>
            </a:r>
          </a:p>
          <a:p>
            <a:pPr lvl="1" algn="just" eaLnBrk="1" hangingPunct="1">
              <a:lnSpc>
                <a:spcPct val="90000"/>
              </a:lnSpc>
            </a:pPr>
            <a:r>
              <a:rPr lang="en-GB" altLang="en-US" sz="1600" dirty="0" smtClean="0"/>
              <a:t>organizing information security trainings</a:t>
            </a:r>
          </a:p>
          <a:p>
            <a:pPr lvl="1" algn="just" eaLnBrk="1" hangingPunct="1">
              <a:lnSpc>
                <a:spcPct val="90000"/>
              </a:lnSpc>
            </a:pPr>
            <a:r>
              <a:rPr lang="en-GB" altLang="en-US" sz="1600" dirty="0" smtClean="0"/>
              <a:t>supporting campaigns promoting information security</a:t>
            </a:r>
          </a:p>
          <a:p>
            <a:pPr lvl="1" algn="just" eaLnBrk="1" hangingPunct="1">
              <a:lnSpc>
                <a:spcPct val="90000"/>
              </a:lnSpc>
            </a:pPr>
            <a:r>
              <a:rPr lang="en-GB" altLang="en-US" sz="1600" dirty="0" smtClean="0"/>
              <a:t>external auditing on request of the actor </a:t>
            </a:r>
          </a:p>
          <a:p>
            <a:pPr lvl="1" algn="just" eaLnBrk="1" hangingPunct="1">
              <a:lnSpc>
                <a:spcPct val="90000"/>
              </a:lnSpc>
            </a:pPr>
            <a:r>
              <a:rPr lang="en-GB" altLang="en-US" sz="1600" dirty="0"/>
              <a:t>each actor can only associate with one specialized information security service provider</a:t>
            </a:r>
          </a:p>
          <a:p>
            <a:pPr eaLnBrk="1" hangingPunct="1"/>
            <a:endParaRPr lang="en-US" altLang="en-US" dirty="0" smtClean="0"/>
          </a:p>
        </p:txBody>
      </p:sp>
      <p:sp>
        <p:nvSpPr>
          <p:cNvPr id="4" name="Slide Number Placeholder 3"/>
          <p:cNvSpPr>
            <a:spLocks noGrp="1"/>
          </p:cNvSpPr>
          <p:nvPr>
            <p:ph type="sldNum" sz="quarter" idx="10"/>
          </p:nvPr>
        </p:nvSpPr>
        <p:spPr/>
        <p:txBody>
          <a:bodyPr/>
          <a:lstStyle/>
          <a:p>
            <a:pPr>
              <a:defRPr/>
            </a:pPr>
            <a:fld id="{8335F23D-1CB3-4620-AA0D-6EB8C1E3FBD0}" type="slidenum">
              <a:rPr lang="en-US"/>
              <a:pPr>
                <a:defRPr/>
              </a:pPr>
              <a:t>52</a:t>
            </a:fld>
            <a:endParaRPr lang="en-US"/>
          </a:p>
        </p:txBody>
      </p:sp>
    </p:spTree>
    <p:extLst>
      <p:ext uri="{BB962C8B-B14F-4D97-AF65-F5344CB8AC3E}">
        <p14:creationId xmlns:p14="http://schemas.microsoft.com/office/powerpoint/2010/main" val="27339969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GB" altLang="en-US" smtClean="0"/>
              <a:t>Information security working group</a:t>
            </a:r>
            <a:endParaRPr lang="en-US" altLang="en-US" smtClean="0"/>
          </a:p>
        </p:txBody>
      </p:sp>
      <p:sp>
        <p:nvSpPr>
          <p:cNvPr id="3" name="Content Placeholder 2"/>
          <p:cNvSpPr>
            <a:spLocks noGrp="1"/>
          </p:cNvSpPr>
          <p:nvPr>
            <p:ph idx="1"/>
          </p:nvPr>
        </p:nvSpPr>
        <p:spPr/>
        <p:txBody>
          <a:bodyPr rtlCol="0">
            <a:normAutofit lnSpcReduction="10000"/>
          </a:bodyPr>
          <a:lstStyle/>
          <a:p>
            <a:pPr algn="just" eaLnBrk="1" fontAlgn="auto" hangingPunct="1">
              <a:spcAft>
                <a:spcPts val="0"/>
              </a:spcAft>
              <a:defRPr/>
            </a:pPr>
            <a:r>
              <a:rPr lang="en-GB" sz="1800" dirty="0"/>
              <a:t>composition</a:t>
            </a:r>
          </a:p>
          <a:p>
            <a:pPr lvl="1" algn="just" eaLnBrk="1" fontAlgn="auto" hangingPunct="1">
              <a:spcAft>
                <a:spcPts val="0"/>
              </a:spcAft>
              <a:defRPr/>
            </a:pPr>
            <a:r>
              <a:rPr lang="en-GB" sz="1600" dirty="0"/>
              <a:t>information security officers of all branches </a:t>
            </a:r>
            <a:r>
              <a:rPr lang="en-GB" sz="1600" dirty="0" smtClean="0"/>
              <a:t>in </a:t>
            </a:r>
            <a:r>
              <a:rPr lang="en-GB" sz="1600" dirty="0"/>
              <a:t>the social </a:t>
            </a:r>
            <a:r>
              <a:rPr lang="en-GB" sz="1600" dirty="0" smtClean="0"/>
              <a:t>sector</a:t>
            </a:r>
          </a:p>
          <a:p>
            <a:pPr lvl="1" algn="just" eaLnBrk="1" fontAlgn="auto" hangingPunct="1">
              <a:spcAft>
                <a:spcPts val="0"/>
              </a:spcAft>
              <a:defRPr/>
            </a:pPr>
            <a:r>
              <a:rPr lang="en-GB" sz="1600" dirty="0"/>
              <a:t>s</a:t>
            </a:r>
            <a:r>
              <a:rPr lang="en-GB" sz="1600" dirty="0" smtClean="0"/>
              <a:t>ub-working groups</a:t>
            </a:r>
          </a:p>
          <a:p>
            <a:pPr lvl="2" algn="just" eaLnBrk="1" fontAlgn="auto" hangingPunct="1">
              <a:spcAft>
                <a:spcPts val="0"/>
              </a:spcAft>
              <a:defRPr/>
            </a:pPr>
            <a:r>
              <a:rPr lang="en-GB" sz="1200" dirty="0"/>
              <a:t>b</a:t>
            </a:r>
            <a:r>
              <a:rPr lang="en-GB" sz="1200" dirty="0" smtClean="0"/>
              <a:t>ranches</a:t>
            </a:r>
          </a:p>
          <a:p>
            <a:pPr lvl="2" algn="just" eaLnBrk="1" fontAlgn="auto" hangingPunct="1">
              <a:spcAft>
                <a:spcPts val="0"/>
              </a:spcAft>
              <a:defRPr/>
            </a:pPr>
            <a:r>
              <a:rPr lang="en-GB" sz="1200" dirty="0"/>
              <a:t>t</a:t>
            </a:r>
            <a:r>
              <a:rPr lang="en-GB" sz="1200" dirty="0" smtClean="0"/>
              <a:t>hemes (policy, audit, …)</a:t>
            </a:r>
            <a:endParaRPr lang="en-GB" sz="1200" dirty="0"/>
          </a:p>
          <a:p>
            <a:pPr algn="just" eaLnBrk="1" fontAlgn="auto" hangingPunct="1">
              <a:spcAft>
                <a:spcPts val="0"/>
              </a:spcAft>
              <a:defRPr/>
            </a:pPr>
            <a:r>
              <a:rPr lang="en-GB" sz="1800" dirty="0" smtClean="0"/>
              <a:t>tasks</a:t>
            </a:r>
            <a:endParaRPr lang="en-GB" sz="1800" dirty="0"/>
          </a:p>
          <a:p>
            <a:pPr lvl="1" algn="just" eaLnBrk="1" fontAlgn="auto" hangingPunct="1">
              <a:spcAft>
                <a:spcPts val="0"/>
              </a:spcAft>
              <a:defRPr/>
            </a:pPr>
            <a:r>
              <a:rPr lang="en-GB" sz="1600" dirty="0"/>
              <a:t>c</a:t>
            </a:r>
            <a:r>
              <a:rPr lang="en-GB" sz="1600" dirty="0" smtClean="0"/>
              <a:t>oordination</a:t>
            </a:r>
          </a:p>
          <a:p>
            <a:pPr lvl="1" algn="just" eaLnBrk="1" fontAlgn="auto" hangingPunct="1">
              <a:spcAft>
                <a:spcPts val="0"/>
              </a:spcAft>
              <a:defRPr/>
            </a:pPr>
            <a:r>
              <a:rPr lang="en-GB" sz="1600" dirty="0"/>
              <a:t>c</a:t>
            </a:r>
            <a:r>
              <a:rPr lang="en-GB" sz="1600" dirty="0" smtClean="0"/>
              <a:t>reation of information security awareness</a:t>
            </a:r>
            <a:endParaRPr lang="en-GB" sz="1600" dirty="0"/>
          </a:p>
          <a:p>
            <a:pPr lvl="1" algn="just" eaLnBrk="1" fontAlgn="auto" hangingPunct="1">
              <a:spcAft>
                <a:spcPts val="0"/>
              </a:spcAft>
              <a:defRPr/>
            </a:pPr>
            <a:r>
              <a:rPr lang="en-GB" sz="1600" dirty="0"/>
              <a:t>communication</a:t>
            </a:r>
          </a:p>
          <a:p>
            <a:pPr lvl="1" algn="just" eaLnBrk="1" fontAlgn="auto" hangingPunct="1">
              <a:spcAft>
                <a:spcPts val="0"/>
              </a:spcAft>
              <a:defRPr/>
            </a:pPr>
            <a:r>
              <a:rPr lang="en-GB" sz="1600" dirty="0"/>
              <a:t>f</a:t>
            </a:r>
            <a:r>
              <a:rPr lang="en-GB" sz="1600" dirty="0" smtClean="0"/>
              <a:t>ormulating recommendations </a:t>
            </a:r>
            <a:r>
              <a:rPr lang="en-GB" sz="1600" dirty="0"/>
              <a:t>to the Information Security </a:t>
            </a:r>
            <a:r>
              <a:rPr lang="en-GB" sz="1600" dirty="0" smtClean="0"/>
              <a:t>Committee</a:t>
            </a:r>
            <a:endParaRPr lang="en-GB" sz="1600" dirty="0" smtClean="0">
              <a:solidFill>
                <a:srgbClr val="FF0000"/>
              </a:solidFill>
            </a:endParaRPr>
          </a:p>
          <a:p>
            <a:pPr lvl="1" algn="just" eaLnBrk="1" fontAlgn="auto" hangingPunct="1">
              <a:spcAft>
                <a:spcPts val="0"/>
              </a:spcAft>
              <a:defRPr/>
            </a:pPr>
            <a:endParaRPr lang="en-GB" sz="400" dirty="0" smtClean="0"/>
          </a:p>
          <a:p>
            <a:pPr algn="just" eaLnBrk="1" fontAlgn="auto" hangingPunct="1">
              <a:spcAft>
                <a:spcPts val="0"/>
              </a:spcAft>
              <a:defRPr/>
            </a:pPr>
            <a:r>
              <a:rPr lang="en-GB" sz="1800" dirty="0"/>
              <a:t>deliverables</a:t>
            </a:r>
          </a:p>
          <a:p>
            <a:pPr lvl="1" algn="just" eaLnBrk="1" fontAlgn="auto" hangingPunct="1">
              <a:spcAft>
                <a:spcPts val="0"/>
              </a:spcAft>
              <a:defRPr/>
            </a:pPr>
            <a:r>
              <a:rPr lang="en-GB" sz="1600" dirty="0"/>
              <a:t>ISMS and information security policies</a:t>
            </a:r>
          </a:p>
          <a:p>
            <a:pPr lvl="1" algn="just" eaLnBrk="1" fontAlgn="auto" hangingPunct="1">
              <a:spcAft>
                <a:spcPts val="0"/>
              </a:spcAft>
              <a:defRPr/>
            </a:pPr>
            <a:r>
              <a:rPr lang="en-GB" sz="1600" dirty="0"/>
              <a:t>minimum information security standards</a:t>
            </a:r>
          </a:p>
          <a:p>
            <a:pPr lvl="1" algn="just" eaLnBrk="1" fontAlgn="auto" hangingPunct="1">
              <a:spcAft>
                <a:spcPts val="0"/>
              </a:spcAft>
              <a:defRPr/>
            </a:pPr>
            <a:r>
              <a:rPr lang="en-GB" sz="1600" dirty="0"/>
              <a:t>information security guidelines</a:t>
            </a:r>
          </a:p>
          <a:p>
            <a:pPr lvl="1" algn="just" eaLnBrk="1" fontAlgn="auto" hangingPunct="1">
              <a:spcAft>
                <a:spcPts val="0"/>
              </a:spcAft>
              <a:defRPr/>
            </a:pPr>
            <a:r>
              <a:rPr lang="en-GB" sz="1600" dirty="0"/>
              <a:t>codes of good practice</a:t>
            </a:r>
          </a:p>
          <a:p>
            <a:pPr lvl="1" algn="just" eaLnBrk="1" fontAlgn="auto" hangingPunct="1">
              <a:spcAft>
                <a:spcPts val="0"/>
              </a:spcAft>
              <a:defRPr/>
            </a:pPr>
            <a:r>
              <a:rPr lang="en-GB" sz="1600" dirty="0"/>
              <a:t>protecting the network</a:t>
            </a:r>
          </a:p>
          <a:p>
            <a:pPr lvl="1" algn="just" eaLnBrk="1" fontAlgn="auto" hangingPunct="1">
              <a:spcAft>
                <a:spcPts val="0"/>
              </a:spcAft>
              <a:defRPr/>
            </a:pPr>
            <a:r>
              <a:rPr lang="en-GB" sz="1600" dirty="0"/>
              <a:t>organizing internal information security audits</a:t>
            </a:r>
          </a:p>
          <a:p>
            <a:pPr lvl="1" algn="just" eaLnBrk="1" fontAlgn="auto" hangingPunct="1">
              <a:spcAft>
                <a:spcPts val="0"/>
              </a:spcAft>
              <a:defRPr/>
            </a:pPr>
            <a:r>
              <a:rPr lang="en-GB" sz="1600" dirty="0"/>
              <a:t>disaster recovery </a:t>
            </a:r>
            <a:r>
              <a:rPr lang="en-GB" sz="1600" dirty="0" smtClean="0"/>
              <a:t>methods</a:t>
            </a:r>
            <a:endParaRPr lang="en-US" dirty="0"/>
          </a:p>
        </p:txBody>
      </p:sp>
      <p:sp>
        <p:nvSpPr>
          <p:cNvPr id="4" name="Slide Number Placeholder 3"/>
          <p:cNvSpPr>
            <a:spLocks noGrp="1"/>
          </p:cNvSpPr>
          <p:nvPr>
            <p:ph type="sldNum" sz="quarter" idx="10"/>
          </p:nvPr>
        </p:nvSpPr>
        <p:spPr/>
        <p:txBody>
          <a:bodyPr/>
          <a:lstStyle/>
          <a:p>
            <a:pPr>
              <a:defRPr/>
            </a:pPr>
            <a:fld id="{8AC67EDF-17B1-4017-ACD2-7CF434F06DDD}" type="slidenum">
              <a:rPr lang="en-US"/>
              <a:pPr>
                <a:defRPr/>
              </a:pPr>
              <a:t>53</a:t>
            </a:fld>
            <a:endParaRPr lang="en-US"/>
          </a:p>
        </p:txBody>
      </p:sp>
    </p:spTree>
    <p:extLst>
      <p:ext uri="{BB962C8B-B14F-4D97-AF65-F5344CB8AC3E}">
        <p14:creationId xmlns:p14="http://schemas.microsoft.com/office/powerpoint/2010/main" val="12104934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GB"/>
              <a:t>Organizational &amp; technical measures</a:t>
            </a:r>
            <a:endParaRPr lang="en-US"/>
          </a:p>
        </p:txBody>
      </p:sp>
      <p:sp>
        <p:nvSpPr>
          <p:cNvPr id="3" name="Content Placeholder 2"/>
          <p:cNvSpPr>
            <a:spLocks noGrp="1"/>
          </p:cNvSpPr>
          <p:nvPr>
            <p:ph idx="1"/>
          </p:nvPr>
        </p:nvSpPr>
        <p:spPr/>
        <p:txBody>
          <a:bodyPr rtlCol="0">
            <a:normAutofit/>
          </a:bodyPr>
          <a:lstStyle/>
          <a:p>
            <a:pPr algn="just" eaLnBrk="1" fontAlgn="auto" hangingPunct="1">
              <a:lnSpc>
                <a:spcPct val="90000"/>
              </a:lnSpc>
              <a:spcAft>
                <a:spcPts val="0"/>
              </a:spcAft>
              <a:defRPr/>
            </a:pPr>
            <a:r>
              <a:rPr lang="en-GB" sz="1800"/>
              <a:t>risk assessment</a:t>
            </a:r>
          </a:p>
          <a:p>
            <a:pPr algn="just" eaLnBrk="1" fontAlgn="auto" hangingPunct="1">
              <a:lnSpc>
                <a:spcPct val="90000"/>
              </a:lnSpc>
              <a:spcAft>
                <a:spcPts val="0"/>
              </a:spcAft>
              <a:defRPr/>
            </a:pPr>
            <a:r>
              <a:rPr lang="en-GB" sz="1800"/>
              <a:t>security policies</a:t>
            </a:r>
          </a:p>
          <a:p>
            <a:pPr algn="just" eaLnBrk="1" fontAlgn="auto" hangingPunct="1">
              <a:lnSpc>
                <a:spcPct val="90000"/>
              </a:lnSpc>
              <a:spcAft>
                <a:spcPts val="0"/>
              </a:spcAft>
              <a:defRPr/>
            </a:pPr>
            <a:r>
              <a:rPr lang="en-GB" sz="1800"/>
              <a:t>governance and organization of information security</a:t>
            </a:r>
          </a:p>
          <a:p>
            <a:pPr algn="just" eaLnBrk="1" fontAlgn="auto" hangingPunct="1">
              <a:lnSpc>
                <a:spcPct val="90000"/>
              </a:lnSpc>
              <a:spcAft>
                <a:spcPts val="0"/>
              </a:spcAft>
              <a:defRPr/>
            </a:pPr>
            <a:r>
              <a:rPr lang="en-GB" sz="1800"/>
              <a:t>inventory and classification of information</a:t>
            </a:r>
          </a:p>
          <a:p>
            <a:pPr algn="just" eaLnBrk="1" fontAlgn="auto" hangingPunct="1">
              <a:lnSpc>
                <a:spcPct val="90000"/>
              </a:lnSpc>
              <a:spcAft>
                <a:spcPts val="0"/>
              </a:spcAft>
              <a:defRPr/>
            </a:pPr>
            <a:r>
              <a:rPr lang="en-GB" sz="1800"/>
              <a:t>human resources security</a:t>
            </a:r>
          </a:p>
          <a:p>
            <a:pPr algn="just" eaLnBrk="1" fontAlgn="auto" hangingPunct="1">
              <a:lnSpc>
                <a:spcPct val="90000"/>
              </a:lnSpc>
              <a:spcAft>
                <a:spcPts val="0"/>
              </a:spcAft>
              <a:defRPr/>
            </a:pPr>
            <a:r>
              <a:rPr lang="en-GB" sz="1800"/>
              <a:t>physical and environmental security</a:t>
            </a:r>
          </a:p>
          <a:p>
            <a:pPr algn="just" eaLnBrk="1" fontAlgn="auto" hangingPunct="1">
              <a:lnSpc>
                <a:spcPct val="90000"/>
              </a:lnSpc>
              <a:spcAft>
                <a:spcPts val="0"/>
              </a:spcAft>
              <a:defRPr/>
            </a:pPr>
            <a:r>
              <a:rPr lang="en-GB" sz="1800"/>
              <a:t>management of communication and service processes</a:t>
            </a:r>
          </a:p>
          <a:p>
            <a:pPr algn="just" eaLnBrk="1" fontAlgn="auto" hangingPunct="1">
              <a:lnSpc>
                <a:spcPct val="90000"/>
              </a:lnSpc>
              <a:spcAft>
                <a:spcPts val="0"/>
              </a:spcAft>
              <a:defRPr/>
            </a:pPr>
            <a:r>
              <a:rPr lang="en-GB" sz="1800"/>
              <a:t>processing of personal data</a:t>
            </a:r>
          </a:p>
          <a:p>
            <a:pPr algn="just" eaLnBrk="1" fontAlgn="auto" hangingPunct="1">
              <a:lnSpc>
                <a:spcPct val="90000"/>
              </a:lnSpc>
              <a:spcAft>
                <a:spcPts val="0"/>
              </a:spcAft>
              <a:defRPr/>
            </a:pPr>
            <a:r>
              <a:rPr lang="en-GB" sz="1800"/>
              <a:t>access control</a:t>
            </a:r>
          </a:p>
          <a:p>
            <a:pPr algn="just" eaLnBrk="1" fontAlgn="auto" hangingPunct="1">
              <a:lnSpc>
                <a:spcPct val="90000"/>
              </a:lnSpc>
              <a:spcAft>
                <a:spcPts val="0"/>
              </a:spcAft>
              <a:defRPr/>
            </a:pPr>
            <a:r>
              <a:rPr lang="en-GB" sz="1800"/>
              <a:t>acquisition, development and maintenance of information systems</a:t>
            </a:r>
          </a:p>
          <a:p>
            <a:pPr algn="just" eaLnBrk="1" fontAlgn="auto" hangingPunct="1">
              <a:lnSpc>
                <a:spcPct val="90000"/>
              </a:lnSpc>
              <a:spcAft>
                <a:spcPts val="0"/>
              </a:spcAft>
              <a:defRPr/>
            </a:pPr>
            <a:r>
              <a:rPr lang="en-GB" sz="1800"/>
              <a:t>information security incident management</a:t>
            </a:r>
          </a:p>
          <a:p>
            <a:pPr algn="just" eaLnBrk="1" fontAlgn="auto" hangingPunct="1">
              <a:lnSpc>
                <a:spcPct val="90000"/>
              </a:lnSpc>
              <a:spcAft>
                <a:spcPts val="0"/>
              </a:spcAft>
              <a:defRPr/>
            </a:pPr>
            <a:r>
              <a:rPr lang="en-GB" sz="1800"/>
              <a:t>business continuity management</a:t>
            </a:r>
          </a:p>
          <a:p>
            <a:pPr algn="just" eaLnBrk="1" fontAlgn="auto" hangingPunct="1">
              <a:lnSpc>
                <a:spcPct val="90000"/>
              </a:lnSpc>
              <a:spcAft>
                <a:spcPts val="0"/>
              </a:spcAft>
              <a:defRPr/>
            </a:pPr>
            <a:r>
              <a:rPr lang="en-GB" sz="1800"/>
              <a:t>compliance: internal and external control</a:t>
            </a:r>
          </a:p>
          <a:p>
            <a:pPr algn="just" eaLnBrk="1" fontAlgn="auto" hangingPunct="1">
              <a:lnSpc>
                <a:spcPct val="90000"/>
              </a:lnSpc>
              <a:spcAft>
                <a:spcPts val="0"/>
              </a:spcAft>
              <a:defRPr/>
            </a:pPr>
            <a:r>
              <a:rPr lang="en-GB" sz="1800"/>
              <a:t>communication to the public of the policies concerning security and the protection of privacy</a:t>
            </a:r>
          </a:p>
          <a:p>
            <a:pPr marL="0" indent="0" eaLnBrk="1" fontAlgn="auto" hangingPunct="1">
              <a:spcAft>
                <a:spcPts val="0"/>
              </a:spcAft>
              <a:buFont typeface="Arial" pitchFamily="34" charset="0"/>
              <a:buNone/>
              <a:defRPr/>
            </a:pPr>
            <a:endParaRPr lang="en-US"/>
          </a:p>
        </p:txBody>
      </p:sp>
      <p:sp>
        <p:nvSpPr>
          <p:cNvPr id="4" name="Slide Number Placeholder 3"/>
          <p:cNvSpPr>
            <a:spLocks noGrp="1"/>
          </p:cNvSpPr>
          <p:nvPr>
            <p:ph type="sldNum" sz="quarter" idx="10"/>
          </p:nvPr>
        </p:nvSpPr>
        <p:spPr/>
        <p:txBody>
          <a:bodyPr/>
          <a:lstStyle/>
          <a:p>
            <a:pPr>
              <a:defRPr/>
            </a:pPr>
            <a:fld id="{E4A9F1B9-0884-4805-8B5A-4AEEA3781CFB}" type="slidenum">
              <a:rPr lang="en-US"/>
              <a:pPr>
                <a:defRPr/>
              </a:pPr>
              <a:t>54</a:t>
            </a:fld>
            <a:endParaRPr lang="en-US"/>
          </a:p>
        </p:txBody>
      </p:sp>
    </p:spTree>
    <p:extLst>
      <p:ext uri="{BB962C8B-B14F-4D97-AF65-F5344CB8AC3E}">
        <p14:creationId xmlns:p14="http://schemas.microsoft.com/office/powerpoint/2010/main" val="16439005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GB" altLang="en-US" smtClean="0"/>
              <a:t>Legal measures</a:t>
            </a:r>
            <a:endParaRPr lang="en-US" altLang="en-US" smtClean="0"/>
          </a:p>
        </p:txBody>
      </p:sp>
      <p:sp>
        <p:nvSpPr>
          <p:cNvPr id="65539" name="Content Placeholder 2"/>
          <p:cNvSpPr>
            <a:spLocks noGrp="1"/>
          </p:cNvSpPr>
          <p:nvPr>
            <p:ph idx="1"/>
          </p:nvPr>
        </p:nvSpPr>
        <p:spPr/>
        <p:txBody>
          <a:bodyPr/>
          <a:lstStyle/>
          <a:p>
            <a:pPr algn="just" eaLnBrk="1" hangingPunct="1"/>
            <a:r>
              <a:rPr lang="en-GB" altLang="en-US" sz="1800" dirty="0" smtClean="0"/>
              <a:t>obligations of the controller of the processing</a:t>
            </a:r>
          </a:p>
          <a:p>
            <a:pPr lvl="1" algn="just" eaLnBrk="1" hangingPunct="1"/>
            <a:r>
              <a:rPr lang="en-GB" altLang="en-US" sz="1600" dirty="0" smtClean="0"/>
              <a:t>criteria for making data processing legitimate</a:t>
            </a:r>
          </a:p>
          <a:p>
            <a:pPr lvl="1" algn="just" eaLnBrk="1" hangingPunct="1"/>
            <a:r>
              <a:rPr lang="en-GB" altLang="en-US" sz="1600" dirty="0" smtClean="0"/>
              <a:t>respect of basic privacy protection principles, such as the purpose limitation principle and the data minimisation principle </a:t>
            </a:r>
          </a:p>
          <a:p>
            <a:pPr lvl="1" algn="just" eaLnBrk="1" hangingPunct="1"/>
            <a:r>
              <a:rPr lang="en-GB" altLang="en-US" sz="1600" dirty="0" smtClean="0"/>
              <a:t>specific rules for processing of sensitive data</a:t>
            </a:r>
          </a:p>
          <a:p>
            <a:pPr lvl="1" algn="just" eaLnBrk="1" hangingPunct="1"/>
            <a:r>
              <a:rPr lang="en-GB" altLang="en-US" sz="1600" dirty="0" smtClean="0"/>
              <a:t>information to be given to the data subject</a:t>
            </a:r>
          </a:p>
          <a:p>
            <a:pPr lvl="1" algn="just" eaLnBrk="1" hangingPunct="1"/>
            <a:r>
              <a:rPr lang="en-GB" altLang="en-US" sz="1600" dirty="0" smtClean="0"/>
              <a:t>processing confidentiality, integrity and availability </a:t>
            </a:r>
          </a:p>
          <a:p>
            <a:pPr lvl="1" algn="just" eaLnBrk="1" hangingPunct="1"/>
            <a:r>
              <a:rPr lang="en-GB" altLang="en-US" sz="1600" dirty="0" smtClean="0"/>
              <a:t>notification of the processing of personal data</a:t>
            </a:r>
          </a:p>
          <a:p>
            <a:pPr algn="just" eaLnBrk="1" hangingPunct="1"/>
            <a:r>
              <a:rPr lang="en-GB" altLang="en-US" sz="1800" dirty="0" smtClean="0"/>
              <a:t>rights of the data subject</a:t>
            </a:r>
          </a:p>
          <a:p>
            <a:pPr lvl="1" algn="just" eaLnBrk="1" hangingPunct="1"/>
            <a:r>
              <a:rPr lang="en-GB" altLang="en-US" sz="1600" dirty="0" smtClean="0"/>
              <a:t>right to information</a:t>
            </a:r>
          </a:p>
          <a:p>
            <a:pPr lvl="1" algn="just" eaLnBrk="1" hangingPunct="1"/>
            <a:r>
              <a:rPr lang="en-GB" altLang="en-US" sz="1600" dirty="0" smtClean="0"/>
              <a:t>right to access</a:t>
            </a:r>
          </a:p>
          <a:p>
            <a:pPr lvl="1" algn="just" eaLnBrk="1" hangingPunct="1"/>
            <a:r>
              <a:rPr lang="en-GB" altLang="en-US" sz="1600" dirty="0" smtClean="0"/>
              <a:t>right to rectify, erase or block his/her data</a:t>
            </a:r>
          </a:p>
          <a:p>
            <a:pPr lvl="1" algn="just" eaLnBrk="1" hangingPunct="1"/>
            <a:r>
              <a:rPr lang="en-GB" altLang="en-US" sz="1600" dirty="0" smtClean="0"/>
              <a:t>right to a judicial remedy</a:t>
            </a:r>
          </a:p>
          <a:p>
            <a:pPr algn="just" eaLnBrk="1" hangingPunct="1"/>
            <a:r>
              <a:rPr lang="en-GB" altLang="en-US" sz="1800" dirty="0" smtClean="0"/>
              <a:t>sanctions and penalties</a:t>
            </a:r>
          </a:p>
          <a:p>
            <a:pPr eaLnBrk="1" hangingPunct="1"/>
            <a:endParaRPr lang="en-US" altLang="en-US" dirty="0" smtClean="0"/>
          </a:p>
        </p:txBody>
      </p:sp>
      <p:sp>
        <p:nvSpPr>
          <p:cNvPr id="4" name="Slide Number Placeholder 3"/>
          <p:cNvSpPr>
            <a:spLocks noGrp="1"/>
          </p:cNvSpPr>
          <p:nvPr>
            <p:ph type="sldNum" sz="quarter" idx="10"/>
          </p:nvPr>
        </p:nvSpPr>
        <p:spPr/>
        <p:txBody>
          <a:bodyPr/>
          <a:lstStyle/>
          <a:p>
            <a:pPr>
              <a:defRPr/>
            </a:pPr>
            <a:fld id="{B423E771-5E9B-4EDA-88FA-1801A06861E3}" type="slidenum">
              <a:rPr lang="en-US"/>
              <a:pPr>
                <a:defRPr/>
              </a:pPr>
              <a:t>55</a:t>
            </a:fld>
            <a:endParaRPr lang="en-US"/>
          </a:p>
        </p:txBody>
      </p:sp>
    </p:spTree>
    <p:extLst>
      <p:ext uri="{BB962C8B-B14F-4D97-AF65-F5344CB8AC3E}">
        <p14:creationId xmlns:p14="http://schemas.microsoft.com/office/powerpoint/2010/main" val="36505589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GB" altLang="en-US" sz="3600" smtClean="0"/>
              <a:t>Towards a network of service integrators</a:t>
            </a:r>
            <a:endParaRPr lang="en-US" altLang="en-US" sz="3600" smtClean="0"/>
          </a:p>
        </p:txBody>
      </p:sp>
      <p:sp>
        <p:nvSpPr>
          <p:cNvPr id="4" name="Slide Number Placeholder 3"/>
          <p:cNvSpPr>
            <a:spLocks noGrp="1"/>
          </p:cNvSpPr>
          <p:nvPr>
            <p:ph type="sldNum" sz="quarter" idx="10"/>
          </p:nvPr>
        </p:nvSpPr>
        <p:spPr/>
        <p:txBody>
          <a:bodyPr/>
          <a:lstStyle/>
          <a:p>
            <a:pPr>
              <a:defRPr/>
            </a:pPr>
            <a:fld id="{E86BC909-468F-4776-B1E9-6CD21CCFCA2C}" type="slidenum">
              <a:rPr lang="en-US" smtClean="0">
                <a:solidFill>
                  <a:prstClr val="black">
                    <a:tint val="75000"/>
                  </a:prstClr>
                </a:solidFill>
              </a:rPr>
              <a:pPr>
                <a:defRPr/>
              </a:pPr>
              <a:t>56</a:t>
            </a:fld>
            <a:endParaRPr lang="en-US">
              <a:solidFill>
                <a:prstClr val="black">
                  <a:tint val="75000"/>
                </a:prstClr>
              </a:solidFill>
            </a:endParaRPr>
          </a:p>
        </p:txBody>
      </p:sp>
      <p:grpSp>
        <p:nvGrpSpPr>
          <p:cNvPr id="5" name="Group 4"/>
          <p:cNvGrpSpPr/>
          <p:nvPr/>
        </p:nvGrpSpPr>
        <p:grpSpPr>
          <a:xfrm>
            <a:off x="350838" y="3349682"/>
            <a:ext cx="2622531" cy="2783633"/>
            <a:chOff x="6498432" y="1852500"/>
            <a:chExt cx="2622531" cy="2477406"/>
          </a:xfrm>
          <a:solidFill>
            <a:srgbClr val="008CB2"/>
          </a:solidFill>
        </p:grpSpPr>
        <p:sp>
          <p:nvSpPr>
            <p:cNvPr id="6" name="Up-Down Arrow 5"/>
            <p:cNvSpPr/>
            <p:nvPr/>
          </p:nvSpPr>
          <p:spPr>
            <a:xfrm>
              <a:off x="8818563" y="1852500"/>
              <a:ext cx="302400" cy="247513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Up-Down Arrow 6"/>
            <p:cNvSpPr/>
            <p:nvPr/>
          </p:nvSpPr>
          <p:spPr>
            <a:xfrm>
              <a:off x="8017669" y="1857373"/>
              <a:ext cx="302400" cy="247105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Up-Down Arrow 7"/>
            <p:cNvSpPr/>
            <p:nvPr/>
          </p:nvSpPr>
          <p:spPr>
            <a:xfrm>
              <a:off x="7225507" y="1865201"/>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Up-Down Arrow 8"/>
            <p:cNvSpPr/>
            <p:nvPr/>
          </p:nvSpPr>
          <p:spPr>
            <a:xfrm>
              <a:off x="6498432" y="1862930"/>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nvGrpSpPr>
          <p:cNvPr id="10" name="Group 9"/>
          <p:cNvGrpSpPr/>
          <p:nvPr/>
        </p:nvGrpSpPr>
        <p:grpSpPr>
          <a:xfrm>
            <a:off x="4286250" y="4311660"/>
            <a:ext cx="3332163" cy="2124056"/>
            <a:chOff x="5565775" y="1913731"/>
            <a:chExt cx="3489325" cy="2124056"/>
          </a:xfrm>
          <a:solidFill>
            <a:srgbClr val="5DAF5D"/>
          </a:solidFill>
        </p:grpSpPr>
        <p:sp>
          <p:nvSpPr>
            <p:cNvPr id="11" name="Left-Right Arrow 10"/>
            <p:cNvSpPr/>
            <p:nvPr/>
          </p:nvSpPr>
          <p:spPr>
            <a:xfrm>
              <a:off x="5565775" y="3735387"/>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 name="Left-Right Arrow 11"/>
            <p:cNvSpPr/>
            <p:nvPr/>
          </p:nvSpPr>
          <p:spPr>
            <a:xfrm>
              <a:off x="5565775" y="3135312"/>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13" name="Group 12"/>
            <p:cNvGrpSpPr/>
            <p:nvPr/>
          </p:nvGrpSpPr>
          <p:grpSpPr>
            <a:xfrm>
              <a:off x="5565775" y="1913731"/>
              <a:ext cx="3489325" cy="903269"/>
              <a:chOff x="5565775" y="1913731"/>
              <a:chExt cx="3489325" cy="903269"/>
            </a:xfrm>
            <a:grpFill/>
          </p:grpSpPr>
          <p:sp>
            <p:nvSpPr>
              <p:cNvPr id="14" name="Left-Right Arrow 13"/>
              <p:cNvSpPr/>
              <p:nvPr/>
            </p:nvSpPr>
            <p:spPr>
              <a:xfrm>
                <a:off x="5565775" y="2514600"/>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 name="Left-Right Arrow 14"/>
              <p:cNvSpPr/>
              <p:nvPr/>
            </p:nvSpPr>
            <p:spPr>
              <a:xfrm>
                <a:off x="5565775" y="1913731"/>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grpSp>
        <p:nvGrpSpPr>
          <p:cNvPr id="16" name="Group 15"/>
          <p:cNvGrpSpPr/>
          <p:nvPr/>
        </p:nvGrpSpPr>
        <p:grpSpPr>
          <a:xfrm>
            <a:off x="1077913" y="1233507"/>
            <a:ext cx="3530599" cy="2124056"/>
            <a:chOff x="5565775" y="1913731"/>
            <a:chExt cx="3489325" cy="2124056"/>
          </a:xfrm>
          <a:solidFill>
            <a:srgbClr val="5DAF5D"/>
          </a:solidFill>
        </p:grpSpPr>
        <p:sp>
          <p:nvSpPr>
            <p:cNvPr id="17" name="Left-Right Arrow 16"/>
            <p:cNvSpPr/>
            <p:nvPr/>
          </p:nvSpPr>
          <p:spPr>
            <a:xfrm>
              <a:off x="5565775" y="3735387"/>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 name="Left-Right Arrow 17"/>
            <p:cNvSpPr/>
            <p:nvPr/>
          </p:nvSpPr>
          <p:spPr>
            <a:xfrm>
              <a:off x="5565775" y="3135312"/>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19" name="Group 18"/>
            <p:cNvGrpSpPr/>
            <p:nvPr/>
          </p:nvGrpSpPr>
          <p:grpSpPr>
            <a:xfrm>
              <a:off x="5565775" y="1913731"/>
              <a:ext cx="3489325" cy="903269"/>
              <a:chOff x="5565775" y="1913731"/>
              <a:chExt cx="3489325" cy="903269"/>
            </a:xfrm>
            <a:grpFill/>
          </p:grpSpPr>
          <p:sp>
            <p:nvSpPr>
              <p:cNvPr id="20" name="Left-Right Arrow 19"/>
              <p:cNvSpPr/>
              <p:nvPr/>
            </p:nvSpPr>
            <p:spPr>
              <a:xfrm>
                <a:off x="5565775" y="2514600"/>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 name="Left-Right Arrow 20"/>
              <p:cNvSpPr/>
              <p:nvPr/>
            </p:nvSpPr>
            <p:spPr>
              <a:xfrm>
                <a:off x="5565775" y="1913731"/>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grpSp>
        <p:nvGrpSpPr>
          <p:cNvPr id="22" name="Group 21"/>
          <p:cNvGrpSpPr/>
          <p:nvPr/>
        </p:nvGrpSpPr>
        <p:grpSpPr>
          <a:xfrm>
            <a:off x="6253163" y="1862707"/>
            <a:ext cx="2622531" cy="2477406"/>
            <a:chOff x="6498432" y="1852500"/>
            <a:chExt cx="2622531" cy="2477406"/>
          </a:xfrm>
          <a:solidFill>
            <a:srgbClr val="008CB2"/>
          </a:solidFill>
        </p:grpSpPr>
        <p:sp>
          <p:nvSpPr>
            <p:cNvPr id="23" name="Up-Down Arrow 22"/>
            <p:cNvSpPr/>
            <p:nvPr/>
          </p:nvSpPr>
          <p:spPr>
            <a:xfrm>
              <a:off x="8818563" y="1852500"/>
              <a:ext cx="302400" cy="247513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 name="Up-Down Arrow 23"/>
            <p:cNvSpPr/>
            <p:nvPr/>
          </p:nvSpPr>
          <p:spPr>
            <a:xfrm>
              <a:off x="8017669" y="1857373"/>
              <a:ext cx="302400" cy="247105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5" name="Up-Down Arrow 24"/>
            <p:cNvSpPr/>
            <p:nvPr/>
          </p:nvSpPr>
          <p:spPr>
            <a:xfrm>
              <a:off x="7225507" y="1865201"/>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6" name="Up-Down Arrow 25"/>
            <p:cNvSpPr/>
            <p:nvPr/>
          </p:nvSpPr>
          <p:spPr>
            <a:xfrm>
              <a:off x="6498432" y="1862930"/>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66568" name="Line 2"/>
          <p:cNvSpPr>
            <a:spLocks noChangeShapeType="1"/>
          </p:cNvSpPr>
          <p:nvPr/>
        </p:nvSpPr>
        <p:spPr bwMode="auto">
          <a:xfrm>
            <a:off x="3638550" y="3178175"/>
            <a:ext cx="144463" cy="5032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69" name="Line 3"/>
          <p:cNvSpPr>
            <a:spLocks noChangeShapeType="1"/>
          </p:cNvSpPr>
          <p:nvPr/>
        </p:nvSpPr>
        <p:spPr bwMode="auto">
          <a:xfrm flipH="1" flipV="1">
            <a:off x="5257800" y="4422775"/>
            <a:ext cx="152400" cy="4111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en-US"/>
          </a:p>
        </p:txBody>
      </p:sp>
      <p:sp>
        <p:nvSpPr>
          <p:cNvPr id="66570" name="Line 4"/>
          <p:cNvSpPr>
            <a:spLocks noChangeShapeType="1"/>
          </p:cNvSpPr>
          <p:nvPr/>
        </p:nvSpPr>
        <p:spPr bwMode="auto">
          <a:xfrm flipH="1">
            <a:off x="5510213" y="3897313"/>
            <a:ext cx="936625" cy="8651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1" name="Line 5"/>
          <p:cNvSpPr>
            <a:spLocks noChangeShapeType="1"/>
          </p:cNvSpPr>
          <p:nvPr/>
        </p:nvSpPr>
        <p:spPr bwMode="auto">
          <a:xfrm>
            <a:off x="7239000" y="2744788"/>
            <a:ext cx="0" cy="5048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2" name="Line 6"/>
          <p:cNvSpPr>
            <a:spLocks noChangeShapeType="1"/>
          </p:cNvSpPr>
          <p:nvPr/>
        </p:nvSpPr>
        <p:spPr bwMode="auto">
          <a:xfrm flipV="1">
            <a:off x="7670800" y="3178175"/>
            <a:ext cx="431800"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3" name="Line 7"/>
          <p:cNvSpPr>
            <a:spLocks noChangeShapeType="1"/>
          </p:cNvSpPr>
          <p:nvPr/>
        </p:nvSpPr>
        <p:spPr bwMode="auto">
          <a:xfrm>
            <a:off x="7815263" y="3681413"/>
            <a:ext cx="431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4" name="Line 8"/>
          <p:cNvSpPr>
            <a:spLocks noChangeShapeType="1"/>
          </p:cNvSpPr>
          <p:nvPr/>
        </p:nvSpPr>
        <p:spPr bwMode="auto">
          <a:xfrm>
            <a:off x="7310438" y="3970338"/>
            <a:ext cx="576262" cy="3587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5" name="Line 9"/>
          <p:cNvSpPr>
            <a:spLocks noChangeShapeType="1"/>
          </p:cNvSpPr>
          <p:nvPr/>
        </p:nvSpPr>
        <p:spPr bwMode="auto">
          <a:xfrm flipV="1">
            <a:off x="6159500" y="4833938"/>
            <a:ext cx="431800" cy="714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6" name="Line 10"/>
          <p:cNvSpPr>
            <a:spLocks noChangeShapeType="1"/>
          </p:cNvSpPr>
          <p:nvPr/>
        </p:nvSpPr>
        <p:spPr bwMode="auto">
          <a:xfrm>
            <a:off x="4141788" y="4329113"/>
            <a:ext cx="792162" cy="5048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7" name="Line 11"/>
          <p:cNvSpPr>
            <a:spLocks noChangeShapeType="1"/>
          </p:cNvSpPr>
          <p:nvPr/>
        </p:nvSpPr>
        <p:spPr bwMode="auto">
          <a:xfrm>
            <a:off x="6015038" y="5265738"/>
            <a:ext cx="431800"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8" name="Line 12"/>
          <p:cNvSpPr>
            <a:spLocks noChangeShapeType="1"/>
          </p:cNvSpPr>
          <p:nvPr/>
        </p:nvSpPr>
        <p:spPr bwMode="auto">
          <a:xfrm flipH="1">
            <a:off x="4862513" y="5410200"/>
            <a:ext cx="144462" cy="2873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9" name="Line 13"/>
          <p:cNvSpPr>
            <a:spLocks noChangeShapeType="1"/>
          </p:cNvSpPr>
          <p:nvPr/>
        </p:nvSpPr>
        <p:spPr bwMode="auto">
          <a:xfrm>
            <a:off x="4286250" y="2817813"/>
            <a:ext cx="2160588" cy="7048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0" name="Line 14"/>
          <p:cNvSpPr>
            <a:spLocks noChangeShapeType="1"/>
          </p:cNvSpPr>
          <p:nvPr/>
        </p:nvSpPr>
        <p:spPr bwMode="auto">
          <a:xfrm flipH="1" flipV="1">
            <a:off x="6375400" y="3033713"/>
            <a:ext cx="381000" cy="419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66581" name="Line 15"/>
          <p:cNvSpPr>
            <a:spLocks noChangeShapeType="1"/>
          </p:cNvSpPr>
          <p:nvPr/>
        </p:nvSpPr>
        <p:spPr bwMode="auto">
          <a:xfrm flipH="1">
            <a:off x="1911350" y="4262438"/>
            <a:ext cx="107950" cy="4841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en-US"/>
          </a:p>
        </p:txBody>
      </p:sp>
      <p:sp>
        <p:nvSpPr>
          <p:cNvPr id="66582" name="Line 16"/>
          <p:cNvSpPr>
            <a:spLocks noChangeShapeType="1"/>
          </p:cNvSpPr>
          <p:nvPr/>
        </p:nvSpPr>
        <p:spPr bwMode="auto">
          <a:xfrm flipV="1">
            <a:off x="1371600" y="5265738"/>
            <a:ext cx="273050" cy="2952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66583" name="Line 17"/>
          <p:cNvSpPr>
            <a:spLocks noChangeShapeType="1"/>
          </p:cNvSpPr>
          <p:nvPr/>
        </p:nvSpPr>
        <p:spPr bwMode="auto">
          <a:xfrm flipH="1" flipV="1">
            <a:off x="2311400" y="5265738"/>
            <a:ext cx="279400" cy="2952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66584" name="Line 18"/>
          <p:cNvSpPr>
            <a:spLocks noChangeShapeType="1"/>
          </p:cNvSpPr>
          <p:nvPr/>
        </p:nvSpPr>
        <p:spPr bwMode="auto">
          <a:xfrm flipH="1">
            <a:off x="2133600" y="3032125"/>
            <a:ext cx="763588" cy="16748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66585" name="Line 19"/>
          <p:cNvSpPr>
            <a:spLocks noChangeShapeType="1"/>
          </p:cNvSpPr>
          <p:nvPr/>
        </p:nvSpPr>
        <p:spPr bwMode="auto">
          <a:xfrm flipH="1">
            <a:off x="2590800" y="4113213"/>
            <a:ext cx="760413" cy="6492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66586" name="Line 20"/>
          <p:cNvSpPr>
            <a:spLocks noChangeShapeType="1"/>
          </p:cNvSpPr>
          <p:nvPr/>
        </p:nvSpPr>
        <p:spPr bwMode="auto">
          <a:xfrm flipH="1">
            <a:off x="2774950" y="5014913"/>
            <a:ext cx="19462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66587" name="Line 21"/>
          <p:cNvSpPr>
            <a:spLocks noChangeShapeType="1"/>
          </p:cNvSpPr>
          <p:nvPr/>
        </p:nvSpPr>
        <p:spPr bwMode="auto">
          <a:xfrm>
            <a:off x="5654675" y="5410200"/>
            <a:ext cx="144463" cy="479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66588" name="Line 22"/>
          <p:cNvSpPr>
            <a:spLocks noChangeShapeType="1"/>
          </p:cNvSpPr>
          <p:nvPr/>
        </p:nvSpPr>
        <p:spPr bwMode="auto">
          <a:xfrm flipV="1">
            <a:off x="4646613" y="3681413"/>
            <a:ext cx="1728787"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48" name="Cloud"/>
          <p:cNvSpPr>
            <a:spLocks noChangeAspect="1" noEditPoints="1" noChangeArrowheads="1"/>
          </p:cNvSpPr>
          <p:nvPr/>
        </p:nvSpPr>
        <p:spPr bwMode="auto">
          <a:xfrm>
            <a:off x="6265863" y="3254375"/>
            <a:ext cx="1611312" cy="819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defRPr/>
            </a:pPr>
            <a:endParaRPr lang="en-US">
              <a:solidFill>
                <a:prstClr val="black"/>
              </a:solidFill>
              <a:cs typeface="Arial" charset="0"/>
            </a:endParaRPr>
          </a:p>
        </p:txBody>
      </p:sp>
      <p:sp>
        <p:nvSpPr>
          <p:cNvPr id="49" name="Cloud"/>
          <p:cNvSpPr>
            <a:spLocks noChangeAspect="1" noEditPoints="1" noChangeArrowheads="1"/>
          </p:cNvSpPr>
          <p:nvPr/>
        </p:nvSpPr>
        <p:spPr bwMode="auto">
          <a:xfrm>
            <a:off x="3109913" y="3602038"/>
            <a:ext cx="1611312"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lgn="ctr">
              <a:buSzPct val="100000"/>
              <a:defRPr/>
            </a:pPr>
            <a:endParaRPr lang="en-US" sz="1200">
              <a:solidFill>
                <a:srgbClr val="000000"/>
              </a:solidFill>
              <a:cs typeface="Arial" charset="0"/>
              <a:sym typeface="Arial" charset="0"/>
            </a:endParaRPr>
          </a:p>
          <a:p>
            <a:pPr algn="ctr">
              <a:buSzPct val="100000"/>
              <a:defRPr/>
            </a:pPr>
            <a:r>
              <a:rPr lang="en-US" sz="1200">
                <a:solidFill>
                  <a:srgbClr val="000000"/>
                </a:solidFill>
                <a:cs typeface="Arial" charset="0"/>
                <a:sym typeface="Arial" charset="0"/>
              </a:rPr>
              <a:t>Internet</a:t>
            </a:r>
          </a:p>
        </p:txBody>
      </p:sp>
      <p:sp>
        <p:nvSpPr>
          <p:cNvPr id="50" name="Cloud"/>
          <p:cNvSpPr>
            <a:spLocks noChangeAspect="1" noEditPoints="1" noChangeArrowheads="1"/>
          </p:cNvSpPr>
          <p:nvPr/>
        </p:nvSpPr>
        <p:spPr bwMode="auto">
          <a:xfrm>
            <a:off x="2703513" y="2373313"/>
            <a:ext cx="1797050"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w="9525">
            <a:solidFill>
              <a:schemeClr val="bg1"/>
            </a:solidFill>
            <a:miter lim="800000"/>
            <a:headEnd/>
            <a:tailEnd/>
          </a:ln>
          <a:effectLst>
            <a:outerShdw dist="107763" dir="2700000" algn="ctr" rotWithShape="0">
              <a:srgbClr val="808080"/>
            </a:outerShdw>
          </a:effectLst>
        </p:spPr>
        <p:txBody>
          <a:bodyPr/>
          <a:lstStyle/>
          <a:p>
            <a:pPr algn="ctr">
              <a:buSzPct val="100000"/>
              <a:defRPr/>
            </a:pPr>
            <a:r>
              <a:rPr lang="en-US" sz="1200">
                <a:solidFill>
                  <a:srgbClr val="000000"/>
                </a:solidFill>
                <a:cs typeface="Arial" charset="0"/>
                <a:sym typeface="Arial" charset="0"/>
              </a:rPr>
              <a:t>Extranet</a:t>
            </a:r>
          </a:p>
          <a:p>
            <a:pPr algn="ctr">
              <a:buSzPct val="100000"/>
              <a:defRPr/>
            </a:pPr>
            <a:r>
              <a:rPr lang="en-US" sz="1200">
                <a:solidFill>
                  <a:srgbClr val="000000"/>
                </a:solidFill>
                <a:cs typeface="Arial" charset="0"/>
                <a:sym typeface="Arial" charset="0"/>
              </a:rPr>
              <a:t>region of</a:t>
            </a:r>
          </a:p>
          <a:p>
            <a:pPr algn="ctr">
              <a:buSzPct val="100000"/>
              <a:defRPr/>
            </a:pPr>
            <a:r>
              <a:rPr lang="en-US" sz="1200">
                <a:solidFill>
                  <a:srgbClr val="000000"/>
                </a:solidFill>
                <a:cs typeface="Arial" charset="0"/>
                <a:sym typeface="Arial" charset="0"/>
              </a:rPr>
              <a:t>community</a:t>
            </a:r>
          </a:p>
        </p:txBody>
      </p:sp>
      <p:sp>
        <p:nvSpPr>
          <p:cNvPr id="51" name="Cloud"/>
          <p:cNvSpPr>
            <a:spLocks noChangeAspect="1" noEditPoints="1" noChangeArrowheads="1"/>
          </p:cNvSpPr>
          <p:nvPr/>
        </p:nvSpPr>
        <p:spPr bwMode="auto">
          <a:xfrm>
            <a:off x="4652963" y="4706938"/>
            <a:ext cx="1612900"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lgn="ctr">
              <a:buSzPct val="100000"/>
              <a:defRPr/>
            </a:pPr>
            <a:endParaRPr lang="en-US" sz="1200">
              <a:solidFill>
                <a:srgbClr val="000000"/>
              </a:solidFill>
              <a:cs typeface="Arial" charset="0"/>
              <a:sym typeface="Arial" charset="0"/>
            </a:endParaRPr>
          </a:p>
          <a:p>
            <a:pPr algn="ctr">
              <a:buSzPct val="100000"/>
              <a:defRPr/>
            </a:pPr>
            <a:r>
              <a:rPr lang="en-US" sz="1200">
                <a:solidFill>
                  <a:srgbClr val="000000"/>
                </a:solidFill>
                <a:cs typeface="Arial" charset="0"/>
                <a:sym typeface="Arial" charset="0"/>
              </a:rPr>
              <a:t>Fedman</a:t>
            </a:r>
          </a:p>
        </p:txBody>
      </p:sp>
      <p:sp>
        <p:nvSpPr>
          <p:cNvPr id="52" name="Rectangle 28"/>
          <p:cNvSpPr>
            <a:spLocks noChangeArrowheads="1"/>
          </p:cNvSpPr>
          <p:nvPr/>
        </p:nvSpPr>
        <p:spPr bwMode="auto">
          <a:xfrm>
            <a:off x="6878638" y="2325688"/>
            <a:ext cx="720725" cy="419100"/>
          </a:xfrm>
          <a:prstGeom prst="rect">
            <a:avLst/>
          </a:prstGeom>
          <a:solidFill>
            <a:schemeClr val="bg1">
              <a:lumMod val="85000"/>
            </a:schemeClr>
          </a:solidFill>
          <a:ln>
            <a:noFill/>
          </a:ln>
          <a:effectLst/>
        </p:spPr>
        <p:txBody>
          <a:bodyPr wrap="none" anchor="ctr"/>
          <a:lstStyle/>
          <a:p>
            <a:pPr algn="ctr">
              <a:buSzPct val="100000"/>
              <a:defRPr/>
            </a:pPr>
            <a:r>
              <a:rPr lang="en-US" sz="1200">
                <a:solidFill>
                  <a:srgbClr val="000000"/>
                </a:solidFill>
                <a:cs typeface="Arial" charset="0"/>
                <a:sym typeface="Arial" charset="0"/>
              </a:rPr>
              <a:t>Services</a:t>
            </a:r>
            <a:br>
              <a:rPr lang="en-US" sz="1200">
                <a:solidFill>
                  <a:srgbClr val="000000"/>
                </a:solidFill>
                <a:cs typeface="Arial" charset="0"/>
                <a:sym typeface="Arial" charset="0"/>
              </a:rPr>
            </a:br>
            <a:r>
              <a:rPr lang="en-US" sz="1200">
                <a:solidFill>
                  <a:srgbClr val="000000"/>
                </a:solidFill>
                <a:cs typeface="Arial" charset="0"/>
                <a:sym typeface="Arial" charset="0"/>
              </a:rPr>
              <a:t>repository</a:t>
            </a:r>
            <a:endParaRPr lang="en-US" sz="1200" dirty="0">
              <a:solidFill>
                <a:srgbClr val="000000"/>
              </a:solidFill>
              <a:cs typeface="Arial" charset="0"/>
              <a:sym typeface="Arial" charset="0"/>
            </a:endParaRPr>
          </a:p>
        </p:txBody>
      </p:sp>
      <p:sp>
        <p:nvSpPr>
          <p:cNvPr id="53" name="Oval 29"/>
          <p:cNvSpPr>
            <a:spLocks noChangeArrowheads="1"/>
          </p:cNvSpPr>
          <p:nvPr/>
        </p:nvSpPr>
        <p:spPr bwMode="auto">
          <a:xfrm>
            <a:off x="4972050" y="4113213"/>
            <a:ext cx="538163" cy="366712"/>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cs typeface="Arial" charset="0"/>
                <a:sym typeface="Arial" charset="0"/>
              </a:rPr>
              <a:t>FPS</a:t>
            </a:r>
          </a:p>
        </p:txBody>
      </p:sp>
      <p:sp>
        <p:nvSpPr>
          <p:cNvPr id="54" name="Oval 30"/>
          <p:cNvSpPr>
            <a:spLocks noChangeArrowheads="1"/>
          </p:cNvSpPr>
          <p:nvPr/>
        </p:nvSpPr>
        <p:spPr bwMode="auto">
          <a:xfrm>
            <a:off x="6518275" y="4646613"/>
            <a:ext cx="538163"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cs typeface="Arial" charset="0"/>
                <a:sym typeface="Arial" charset="0"/>
              </a:rPr>
              <a:t>FPS</a:t>
            </a:r>
          </a:p>
        </p:txBody>
      </p:sp>
      <p:sp>
        <p:nvSpPr>
          <p:cNvPr id="55" name="Oval 31"/>
          <p:cNvSpPr>
            <a:spLocks noChangeArrowheads="1"/>
          </p:cNvSpPr>
          <p:nvPr/>
        </p:nvSpPr>
        <p:spPr bwMode="auto">
          <a:xfrm>
            <a:off x="4502150" y="5689600"/>
            <a:ext cx="538163"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cs typeface="Arial" charset="0"/>
                <a:sym typeface="Arial" charset="0"/>
              </a:rPr>
              <a:t>FPS</a:t>
            </a:r>
          </a:p>
        </p:txBody>
      </p:sp>
      <p:sp>
        <p:nvSpPr>
          <p:cNvPr id="56" name="Oval 32"/>
          <p:cNvSpPr>
            <a:spLocks noChangeArrowheads="1"/>
          </p:cNvSpPr>
          <p:nvPr/>
        </p:nvSpPr>
        <p:spPr bwMode="auto">
          <a:xfrm>
            <a:off x="7618413" y="4278313"/>
            <a:ext cx="536575"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cs typeface="Arial" charset="0"/>
                <a:sym typeface="Arial" charset="0"/>
              </a:rPr>
              <a:t>ASS</a:t>
            </a:r>
          </a:p>
        </p:txBody>
      </p:sp>
      <p:sp>
        <p:nvSpPr>
          <p:cNvPr id="66598" name="Line 33"/>
          <p:cNvSpPr>
            <a:spLocks noChangeShapeType="1"/>
          </p:cNvSpPr>
          <p:nvPr/>
        </p:nvSpPr>
        <p:spPr bwMode="auto">
          <a:xfrm flipV="1">
            <a:off x="4286250" y="2312988"/>
            <a:ext cx="360363"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99" name="Line 34"/>
          <p:cNvSpPr>
            <a:spLocks noChangeShapeType="1"/>
          </p:cNvSpPr>
          <p:nvPr/>
        </p:nvSpPr>
        <p:spPr bwMode="auto">
          <a:xfrm flipV="1">
            <a:off x="3854450" y="1954213"/>
            <a:ext cx="71438" cy="431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00" name="Line 35"/>
          <p:cNvSpPr>
            <a:spLocks noChangeShapeType="1"/>
          </p:cNvSpPr>
          <p:nvPr/>
        </p:nvSpPr>
        <p:spPr bwMode="auto">
          <a:xfrm flipH="1" flipV="1">
            <a:off x="2830513" y="2097088"/>
            <a:ext cx="520700" cy="3603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Oval 36"/>
          <p:cNvSpPr>
            <a:spLocks noChangeArrowheads="1"/>
          </p:cNvSpPr>
          <p:nvPr/>
        </p:nvSpPr>
        <p:spPr bwMode="auto">
          <a:xfrm>
            <a:off x="8226425" y="3489325"/>
            <a:ext cx="536575"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cs typeface="Arial" charset="0"/>
                <a:sym typeface="Arial" charset="0"/>
              </a:rPr>
              <a:t>ASS</a:t>
            </a:r>
          </a:p>
        </p:txBody>
      </p:sp>
      <p:sp>
        <p:nvSpPr>
          <p:cNvPr id="61" name="Rectangle 37"/>
          <p:cNvSpPr>
            <a:spLocks noChangeArrowheads="1"/>
          </p:cNvSpPr>
          <p:nvPr/>
        </p:nvSpPr>
        <p:spPr bwMode="auto">
          <a:xfrm>
            <a:off x="5410200" y="5889625"/>
            <a:ext cx="720725" cy="419100"/>
          </a:xfrm>
          <a:prstGeom prst="rect">
            <a:avLst/>
          </a:prstGeom>
          <a:solidFill>
            <a:schemeClr val="bg1">
              <a:lumMod val="85000"/>
            </a:schemeClr>
          </a:solidFill>
          <a:ln>
            <a:noFill/>
          </a:ln>
          <a:effectLst/>
        </p:spPr>
        <p:txBody>
          <a:bodyPr wrap="none" anchor="ctr"/>
          <a:lstStyle/>
          <a:p>
            <a:pPr algn="ctr">
              <a:buSzPct val="100000"/>
              <a:defRPr/>
            </a:pPr>
            <a:r>
              <a:rPr lang="en-US" sz="1200">
                <a:solidFill>
                  <a:srgbClr val="000000"/>
                </a:solidFill>
                <a:cs typeface="Arial" charset="0"/>
                <a:sym typeface="Arial" charset="0"/>
              </a:rPr>
              <a:t>Services</a:t>
            </a:r>
            <a:br>
              <a:rPr lang="en-US" sz="1200">
                <a:solidFill>
                  <a:srgbClr val="000000"/>
                </a:solidFill>
                <a:cs typeface="Arial" charset="0"/>
                <a:sym typeface="Arial" charset="0"/>
              </a:rPr>
            </a:br>
            <a:r>
              <a:rPr lang="en-US" sz="1200">
                <a:solidFill>
                  <a:srgbClr val="000000"/>
                </a:solidFill>
                <a:cs typeface="Arial" charset="0"/>
                <a:sym typeface="Arial" charset="0"/>
              </a:rPr>
              <a:t>repository</a:t>
            </a:r>
          </a:p>
        </p:txBody>
      </p:sp>
      <p:sp>
        <p:nvSpPr>
          <p:cNvPr id="62" name="Text Box 38"/>
          <p:cNvSpPr txBox="1">
            <a:spLocks noChangeArrowheads="1"/>
          </p:cNvSpPr>
          <p:nvPr/>
        </p:nvSpPr>
        <p:spPr bwMode="auto">
          <a:xfrm>
            <a:off x="6773863" y="3357563"/>
            <a:ext cx="754062" cy="644525"/>
          </a:xfrm>
          <a:prstGeom prst="rect">
            <a:avLst/>
          </a:prstGeom>
          <a:solidFill>
            <a:schemeClr val="bg1">
              <a:lumMod val="85000"/>
            </a:schemeClr>
          </a:solidFill>
          <a:ln>
            <a:noFill/>
          </a:ln>
          <a:effectLst/>
        </p:spPr>
        <p:txBody>
          <a:bodyPr wrap="non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200" smtClean="0">
                <a:solidFill>
                  <a:srgbClr val="000000"/>
                </a:solidFill>
                <a:latin typeface="Arial" pitchFamily="34" charset="0"/>
                <a:cs typeface="Arial" pitchFamily="34" charset="0"/>
                <a:sym typeface="Arial" pitchFamily="34" charset="0"/>
              </a:rPr>
              <a:t>Extranet</a:t>
            </a:r>
          </a:p>
          <a:p>
            <a:pPr algn="ctr" eaLnBrk="1" hangingPunct="1">
              <a:spcBef>
                <a:spcPct val="0"/>
              </a:spcBef>
              <a:buFontTx/>
              <a:buNone/>
              <a:defRPr/>
            </a:pPr>
            <a:r>
              <a:rPr lang="en-US" altLang="en-US" sz="1200" smtClean="0">
                <a:solidFill>
                  <a:srgbClr val="000000"/>
                </a:solidFill>
                <a:latin typeface="Arial" pitchFamily="34" charset="0"/>
                <a:cs typeface="Arial" pitchFamily="34" charset="0"/>
                <a:sym typeface="Arial" pitchFamily="34" charset="0"/>
              </a:rPr>
              <a:t>social</a:t>
            </a:r>
            <a:br>
              <a:rPr lang="en-US" altLang="en-US" sz="1200" smtClean="0">
                <a:solidFill>
                  <a:srgbClr val="000000"/>
                </a:solidFill>
                <a:latin typeface="Arial" pitchFamily="34" charset="0"/>
                <a:cs typeface="Arial" pitchFamily="34" charset="0"/>
                <a:sym typeface="Arial" pitchFamily="34" charset="0"/>
              </a:rPr>
            </a:br>
            <a:r>
              <a:rPr lang="en-US" altLang="en-US" sz="1200" smtClean="0">
                <a:solidFill>
                  <a:srgbClr val="000000"/>
                </a:solidFill>
                <a:latin typeface="Arial" pitchFamily="34" charset="0"/>
                <a:cs typeface="Arial" pitchFamily="34" charset="0"/>
                <a:sym typeface="Arial" pitchFamily="34" charset="0"/>
              </a:rPr>
              <a:t>sector</a:t>
            </a:r>
          </a:p>
        </p:txBody>
      </p:sp>
      <p:sp>
        <p:nvSpPr>
          <p:cNvPr id="63" name="Oval 39"/>
          <p:cNvSpPr>
            <a:spLocks noChangeArrowheads="1"/>
          </p:cNvSpPr>
          <p:nvPr/>
        </p:nvSpPr>
        <p:spPr bwMode="auto">
          <a:xfrm>
            <a:off x="6089650" y="2663825"/>
            <a:ext cx="536575"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cs typeface="Arial" charset="0"/>
                <a:sym typeface="Arial" charset="0"/>
              </a:rPr>
              <a:t>ASS</a:t>
            </a:r>
          </a:p>
        </p:txBody>
      </p:sp>
      <p:sp>
        <p:nvSpPr>
          <p:cNvPr id="64" name="Oval 40"/>
          <p:cNvSpPr>
            <a:spLocks noChangeArrowheads="1"/>
          </p:cNvSpPr>
          <p:nvPr/>
        </p:nvSpPr>
        <p:spPr bwMode="auto">
          <a:xfrm>
            <a:off x="4502150" y="2089150"/>
            <a:ext cx="538163"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cs typeface="Arial" charset="0"/>
                <a:sym typeface="Arial" charset="0"/>
              </a:rPr>
              <a:t>RPS</a:t>
            </a:r>
          </a:p>
        </p:txBody>
      </p:sp>
      <p:sp>
        <p:nvSpPr>
          <p:cNvPr id="65" name="Oval 41"/>
          <p:cNvSpPr>
            <a:spLocks noChangeArrowheads="1"/>
          </p:cNvSpPr>
          <p:nvPr/>
        </p:nvSpPr>
        <p:spPr bwMode="auto">
          <a:xfrm>
            <a:off x="3656013" y="1728788"/>
            <a:ext cx="538162"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cs typeface="Arial" charset="0"/>
                <a:sym typeface="Arial" charset="0"/>
              </a:rPr>
              <a:t>RPS</a:t>
            </a:r>
          </a:p>
        </p:txBody>
      </p:sp>
      <p:sp>
        <p:nvSpPr>
          <p:cNvPr id="66607" name="Line 42"/>
          <p:cNvSpPr>
            <a:spLocks noChangeShapeType="1"/>
          </p:cNvSpPr>
          <p:nvPr/>
        </p:nvSpPr>
        <p:spPr bwMode="auto">
          <a:xfrm flipV="1">
            <a:off x="2311400" y="2755900"/>
            <a:ext cx="5048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Rectangle 43"/>
          <p:cNvSpPr>
            <a:spLocks noChangeArrowheads="1"/>
          </p:cNvSpPr>
          <p:nvPr/>
        </p:nvSpPr>
        <p:spPr bwMode="auto">
          <a:xfrm>
            <a:off x="1644650" y="2536825"/>
            <a:ext cx="720725" cy="419100"/>
          </a:xfrm>
          <a:prstGeom prst="rect">
            <a:avLst/>
          </a:prstGeom>
          <a:solidFill>
            <a:schemeClr val="bg1">
              <a:lumMod val="85000"/>
            </a:schemeClr>
          </a:solidFill>
          <a:ln>
            <a:noFill/>
          </a:ln>
          <a:effectLst/>
        </p:spPr>
        <p:txBody>
          <a:bodyPr wrap="none" anchor="ctr"/>
          <a:lstStyle/>
          <a:p>
            <a:pPr algn="ctr">
              <a:buSzPct val="100000"/>
              <a:defRPr/>
            </a:pPr>
            <a:r>
              <a:rPr lang="en-US" sz="1200">
                <a:solidFill>
                  <a:srgbClr val="000000"/>
                </a:solidFill>
                <a:cs typeface="Arial" charset="0"/>
                <a:sym typeface="Arial" charset="0"/>
              </a:rPr>
              <a:t>Services </a:t>
            </a:r>
            <a:br>
              <a:rPr lang="en-US" sz="1200">
                <a:solidFill>
                  <a:srgbClr val="000000"/>
                </a:solidFill>
                <a:cs typeface="Arial" charset="0"/>
                <a:sym typeface="Arial" charset="0"/>
              </a:rPr>
            </a:br>
            <a:r>
              <a:rPr lang="en-US" sz="1200">
                <a:solidFill>
                  <a:srgbClr val="000000"/>
                </a:solidFill>
                <a:cs typeface="Arial" charset="0"/>
                <a:sym typeface="Arial" charset="0"/>
              </a:rPr>
              <a:t>repository</a:t>
            </a:r>
          </a:p>
        </p:txBody>
      </p:sp>
      <p:sp>
        <p:nvSpPr>
          <p:cNvPr id="68" name="Cloud"/>
          <p:cNvSpPr>
            <a:spLocks noChangeAspect="1" noEditPoints="1" noChangeArrowheads="1"/>
          </p:cNvSpPr>
          <p:nvPr/>
        </p:nvSpPr>
        <p:spPr bwMode="auto">
          <a:xfrm>
            <a:off x="1219200" y="4573588"/>
            <a:ext cx="1611313"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lgn="ctr">
              <a:buSzPct val="100000"/>
              <a:defRPr/>
            </a:pPr>
            <a:endParaRPr lang="en-US" sz="1200">
              <a:solidFill>
                <a:srgbClr val="000000"/>
              </a:solidFill>
              <a:cs typeface="Arial" charset="0"/>
              <a:sym typeface="Arial" charset="0"/>
            </a:endParaRPr>
          </a:p>
          <a:p>
            <a:pPr algn="ctr">
              <a:buSzPct val="100000"/>
              <a:defRPr/>
            </a:pPr>
            <a:r>
              <a:rPr lang="en-US" sz="1200">
                <a:solidFill>
                  <a:srgbClr val="000000"/>
                </a:solidFill>
                <a:cs typeface="Arial" charset="0"/>
                <a:sym typeface="Arial" charset="0"/>
              </a:rPr>
              <a:t>VPN</a:t>
            </a:r>
          </a:p>
        </p:txBody>
      </p:sp>
      <p:sp>
        <p:nvSpPr>
          <p:cNvPr id="69" name="Oval 45"/>
          <p:cNvSpPr>
            <a:spLocks noChangeArrowheads="1"/>
          </p:cNvSpPr>
          <p:nvPr/>
        </p:nvSpPr>
        <p:spPr bwMode="auto">
          <a:xfrm>
            <a:off x="598488" y="5503863"/>
            <a:ext cx="1322387" cy="388937"/>
          </a:xfrm>
          <a:prstGeom prst="ellipse">
            <a:avLst/>
          </a:prstGeom>
          <a:solidFill>
            <a:schemeClr val="bg1">
              <a:lumMod val="85000"/>
            </a:schemeClr>
          </a:solidFill>
          <a:ln w="12700">
            <a:solidFill>
              <a:schemeClr val="tx1"/>
            </a:solidFill>
            <a:round/>
            <a:headEnd/>
            <a:tailEnd/>
          </a:ln>
          <a:effectLst/>
        </p:spPr>
        <p:txBody>
          <a:bodyPr wrap="none" anchor="ctr">
            <a:spAutoFit/>
          </a:bodyPr>
          <a:lstStyle/>
          <a:p>
            <a:pPr algn="ctr">
              <a:buSzPct val="100000"/>
              <a:defRPr/>
            </a:pPr>
            <a:r>
              <a:rPr lang="en-US" sz="1200">
                <a:solidFill>
                  <a:srgbClr val="000000"/>
                </a:solidFill>
                <a:cs typeface="Arial" charset="0"/>
                <a:sym typeface="Arial" charset="0"/>
              </a:rPr>
              <a:t>Pharmacists</a:t>
            </a:r>
          </a:p>
        </p:txBody>
      </p:sp>
      <p:sp>
        <p:nvSpPr>
          <p:cNvPr id="70" name="Oval 46"/>
          <p:cNvSpPr>
            <a:spLocks noChangeArrowheads="1"/>
          </p:cNvSpPr>
          <p:nvPr/>
        </p:nvSpPr>
        <p:spPr bwMode="auto">
          <a:xfrm>
            <a:off x="2168525" y="5534025"/>
            <a:ext cx="1065213" cy="388938"/>
          </a:xfrm>
          <a:prstGeom prst="ellipse">
            <a:avLst/>
          </a:prstGeom>
          <a:solidFill>
            <a:schemeClr val="bg1">
              <a:lumMod val="85000"/>
            </a:schemeClr>
          </a:solidFill>
          <a:ln w="12700">
            <a:solidFill>
              <a:schemeClr val="tx1"/>
            </a:solidFill>
            <a:round/>
            <a:headEnd/>
            <a:tailEnd/>
          </a:ln>
          <a:effectLst/>
        </p:spPr>
        <p:txBody>
          <a:bodyPr wrap="none" anchor="ctr">
            <a:spAutoFit/>
          </a:bodyPr>
          <a:lstStyle/>
          <a:p>
            <a:pPr algn="ctr">
              <a:buSzPct val="100000"/>
              <a:defRPr/>
            </a:pPr>
            <a:r>
              <a:rPr lang="en-US" sz="1200">
                <a:solidFill>
                  <a:srgbClr val="000000"/>
                </a:solidFill>
                <a:cs typeface="Arial" charset="0"/>
                <a:sym typeface="Arial" charset="0"/>
              </a:rPr>
              <a:t>Hospitals</a:t>
            </a:r>
          </a:p>
        </p:txBody>
      </p:sp>
      <p:sp>
        <p:nvSpPr>
          <p:cNvPr id="71" name="Oval 47"/>
          <p:cNvSpPr>
            <a:spLocks noChangeArrowheads="1"/>
          </p:cNvSpPr>
          <p:nvPr/>
        </p:nvSpPr>
        <p:spPr bwMode="auto">
          <a:xfrm>
            <a:off x="1443038" y="3895725"/>
            <a:ext cx="1155700" cy="388938"/>
          </a:xfrm>
          <a:prstGeom prst="ellipse">
            <a:avLst/>
          </a:prstGeom>
          <a:solidFill>
            <a:schemeClr val="bg1">
              <a:lumMod val="85000"/>
            </a:schemeClr>
          </a:solidFill>
          <a:ln w="12700">
            <a:solidFill>
              <a:schemeClr val="tx1"/>
            </a:solidFill>
            <a:round/>
            <a:headEnd/>
            <a:tailEnd/>
          </a:ln>
          <a:effectLst/>
        </p:spPr>
        <p:txBody>
          <a:bodyPr wrap="none" anchor="ctr">
            <a:spAutoFit/>
          </a:bodyPr>
          <a:lstStyle/>
          <a:p>
            <a:pPr algn="ctr">
              <a:buSzPct val="100000"/>
              <a:defRPr/>
            </a:pPr>
            <a:r>
              <a:rPr lang="fr-BE" sz="1200">
                <a:solidFill>
                  <a:srgbClr val="000000"/>
                </a:solidFill>
                <a:cs typeface="Arial" charset="0"/>
                <a:sym typeface="Arial" charset="0"/>
              </a:rPr>
              <a:t>Physicians</a:t>
            </a:r>
            <a:endParaRPr lang="en-US" sz="1200">
              <a:solidFill>
                <a:srgbClr val="000000"/>
              </a:solidFill>
              <a:cs typeface="Arial" charset="0"/>
              <a:sym typeface="Arial" charset="0"/>
            </a:endParaRPr>
          </a:p>
        </p:txBody>
      </p:sp>
      <p:sp>
        <p:nvSpPr>
          <p:cNvPr id="66613" name="Line 48"/>
          <p:cNvSpPr>
            <a:spLocks noChangeShapeType="1"/>
          </p:cNvSpPr>
          <p:nvPr/>
        </p:nvSpPr>
        <p:spPr bwMode="auto">
          <a:xfrm flipV="1">
            <a:off x="866775" y="4965700"/>
            <a:ext cx="5048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Rectangle 49"/>
          <p:cNvSpPr>
            <a:spLocks noChangeArrowheads="1"/>
          </p:cNvSpPr>
          <p:nvPr/>
        </p:nvSpPr>
        <p:spPr bwMode="auto">
          <a:xfrm>
            <a:off x="200025" y="4746625"/>
            <a:ext cx="720725" cy="419100"/>
          </a:xfrm>
          <a:prstGeom prst="rect">
            <a:avLst/>
          </a:prstGeom>
          <a:solidFill>
            <a:schemeClr val="bg1">
              <a:lumMod val="85000"/>
            </a:schemeClr>
          </a:solidFill>
          <a:ln>
            <a:noFill/>
          </a:ln>
          <a:effectLst/>
        </p:spPr>
        <p:txBody>
          <a:bodyPr wrap="none" anchor="ctr"/>
          <a:lstStyle/>
          <a:p>
            <a:pPr algn="ctr">
              <a:buSzPct val="100000"/>
              <a:defRPr/>
            </a:pPr>
            <a:r>
              <a:rPr lang="en-US" sz="1200">
                <a:solidFill>
                  <a:srgbClr val="000000"/>
                </a:solidFill>
                <a:cs typeface="Arial" charset="0"/>
                <a:sym typeface="Arial" charset="0"/>
              </a:rPr>
              <a:t>Services</a:t>
            </a:r>
            <a:br>
              <a:rPr lang="en-US" sz="1200">
                <a:solidFill>
                  <a:srgbClr val="000000"/>
                </a:solidFill>
                <a:cs typeface="Arial" charset="0"/>
                <a:sym typeface="Arial" charset="0"/>
              </a:rPr>
            </a:br>
            <a:r>
              <a:rPr lang="en-US" sz="1200">
                <a:solidFill>
                  <a:srgbClr val="000000"/>
                </a:solidFill>
                <a:cs typeface="Arial" charset="0"/>
                <a:sym typeface="Arial" charset="0"/>
              </a:rPr>
              <a:t>repository</a:t>
            </a:r>
          </a:p>
        </p:txBody>
      </p:sp>
      <p:sp>
        <p:nvSpPr>
          <p:cNvPr id="66615" name="Rectangle 50"/>
          <p:cNvSpPr>
            <a:spLocks noChangeArrowheads="1"/>
          </p:cNvSpPr>
          <p:nvPr/>
        </p:nvSpPr>
        <p:spPr bwMode="auto">
          <a:xfrm>
            <a:off x="8299450" y="3033713"/>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en-US" sz="1800">
              <a:solidFill>
                <a:srgbClr val="000000"/>
              </a:solidFill>
            </a:endParaRPr>
          </a:p>
        </p:txBody>
      </p:sp>
      <p:sp>
        <p:nvSpPr>
          <p:cNvPr id="75" name="Oval 52"/>
          <p:cNvSpPr>
            <a:spLocks noChangeArrowheads="1"/>
          </p:cNvSpPr>
          <p:nvPr/>
        </p:nvSpPr>
        <p:spPr bwMode="auto">
          <a:xfrm>
            <a:off x="6361113" y="5221288"/>
            <a:ext cx="1127125" cy="904875"/>
          </a:xfrm>
          <a:prstGeom prst="ellipse">
            <a:avLst/>
          </a:prstGeom>
          <a:solidFill>
            <a:schemeClr val="bg1">
              <a:lumMod val="85000"/>
            </a:schemeClr>
          </a:solidFill>
          <a:ln>
            <a:noFill/>
          </a:ln>
          <a:effectLst/>
        </p:spPr>
        <p:txBody>
          <a:bodyPr wrap="none" lIns="90488" tIns="44450" rIns="90488" bIns="44450" anchor="ctr">
            <a:spAutoFit/>
          </a:bodyPr>
          <a:lstStyle/>
          <a:p>
            <a:pPr algn="ctr">
              <a:buSzPct val="100000"/>
              <a:defRPr/>
            </a:pPr>
            <a:r>
              <a:rPr lang="en-US" sz="1200" dirty="0">
                <a:solidFill>
                  <a:srgbClr val="000000"/>
                </a:solidFill>
                <a:cs typeface="Arial" charset="0"/>
                <a:sym typeface="Arial" charset="0"/>
              </a:rPr>
              <a:t>Service</a:t>
            </a:r>
            <a:br>
              <a:rPr lang="en-US" sz="1200" dirty="0">
                <a:solidFill>
                  <a:srgbClr val="000000"/>
                </a:solidFill>
                <a:cs typeface="Arial" charset="0"/>
                <a:sym typeface="Arial" charset="0"/>
              </a:rPr>
            </a:br>
            <a:r>
              <a:rPr lang="en-US" sz="1200" dirty="0">
                <a:solidFill>
                  <a:srgbClr val="000000"/>
                </a:solidFill>
                <a:cs typeface="Arial" charset="0"/>
                <a:sym typeface="Arial" charset="0"/>
              </a:rPr>
              <a:t>integrator</a:t>
            </a:r>
          </a:p>
          <a:p>
            <a:pPr algn="ctr">
              <a:buSzPct val="100000"/>
              <a:defRPr/>
            </a:pPr>
            <a:r>
              <a:rPr lang="en-US" sz="1200" dirty="0" smtClean="0">
                <a:solidFill>
                  <a:srgbClr val="000000"/>
                </a:solidFill>
                <a:sym typeface="Arial" charset="0"/>
              </a:rPr>
              <a:t>B</a:t>
            </a:r>
            <a:r>
              <a:rPr lang="en-US" sz="1200" dirty="0" smtClean="0">
                <a:solidFill>
                  <a:srgbClr val="000000"/>
                </a:solidFill>
                <a:cs typeface="Arial" charset="0"/>
                <a:sym typeface="Arial" charset="0"/>
              </a:rPr>
              <a:t>osa</a:t>
            </a:r>
            <a:endParaRPr lang="en-US" sz="1200" dirty="0">
              <a:solidFill>
                <a:srgbClr val="000000"/>
              </a:solidFill>
              <a:cs typeface="Arial" charset="0"/>
              <a:sym typeface="Arial" charset="0"/>
            </a:endParaRPr>
          </a:p>
        </p:txBody>
      </p:sp>
      <p:sp>
        <p:nvSpPr>
          <p:cNvPr id="76" name="Oval 53"/>
          <p:cNvSpPr>
            <a:spLocks noChangeArrowheads="1"/>
          </p:cNvSpPr>
          <p:nvPr/>
        </p:nvSpPr>
        <p:spPr bwMode="auto">
          <a:xfrm>
            <a:off x="7885113" y="2451100"/>
            <a:ext cx="1127125" cy="904875"/>
          </a:xfrm>
          <a:prstGeom prst="ellipse">
            <a:avLst/>
          </a:prstGeom>
          <a:solidFill>
            <a:schemeClr val="bg1">
              <a:lumMod val="85000"/>
            </a:schemeClr>
          </a:solidFill>
          <a:ln>
            <a:noFill/>
          </a:ln>
          <a:effectLst/>
        </p:spPr>
        <p:txBody>
          <a:bodyPr wrap="none" lIns="90488" tIns="44450" rIns="90488" bIns="44450" anchor="ctr">
            <a:spAutoFit/>
          </a:bodyPr>
          <a:lstStyle/>
          <a:p>
            <a:pPr algn="ctr">
              <a:buSzPct val="100000"/>
              <a:defRPr/>
            </a:pPr>
            <a:r>
              <a:rPr lang="en-US" sz="1200">
                <a:solidFill>
                  <a:srgbClr val="000000"/>
                </a:solidFill>
                <a:cs typeface="Arial" charset="0"/>
                <a:sym typeface="Arial" charset="0"/>
              </a:rPr>
              <a:t>Service</a:t>
            </a:r>
            <a:br>
              <a:rPr lang="en-US" sz="1200">
                <a:solidFill>
                  <a:srgbClr val="000000"/>
                </a:solidFill>
                <a:cs typeface="Arial" charset="0"/>
                <a:sym typeface="Arial" charset="0"/>
              </a:rPr>
            </a:br>
            <a:r>
              <a:rPr lang="en-US" sz="1200">
                <a:solidFill>
                  <a:srgbClr val="000000"/>
                </a:solidFill>
                <a:cs typeface="Arial" charset="0"/>
                <a:sym typeface="Arial" charset="0"/>
              </a:rPr>
              <a:t>integrator</a:t>
            </a:r>
          </a:p>
          <a:p>
            <a:pPr algn="ctr">
              <a:buSzPct val="100000"/>
              <a:defRPr/>
            </a:pPr>
            <a:r>
              <a:rPr lang="en-US" sz="1200">
                <a:solidFill>
                  <a:srgbClr val="000000"/>
                </a:solidFill>
                <a:cs typeface="Arial" charset="0"/>
                <a:sym typeface="Arial" charset="0"/>
              </a:rPr>
              <a:t>(CBSS)</a:t>
            </a:r>
          </a:p>
        </p:txBody>
      </p:sp>
      <p:sp>
        <p:nvSpPr>
          <p:cNvPr id="77" name="Oval 54"/>
          <p:cNvSpPr>
            <a:spLocks noChangeArrowheads="1"/>
          </p:cNvSpPr>
          <p:nvPr/>
        </p:nvSpPr>
        <p:spPr bwMode="auto">
          <a:xfrm>
            <a:off x="1528763" y="1460500"/>
            <a:ext cx="1822450" cy="906463"/>
          </a:xfrm>
          <a:prstGeom prst="ellipse">
            <a:avLst/>
          </a:prstGeom>
          <a:solidFill>
            <a:schemeClr val="bg1">
              <a:lumMod val="85000"/>
            </a:schemeClr>
          </a:solidFill>
          <a:ln>
            <a:noFill/>
          </a:ln>
          <a:effectLst/>
        </p:spPr>
        <p:txBody>
          <a:bodyPr wrap="none" lIns="90488" tIns="44450" rIns="90488" bIns="44450" anchor="ctr">
            <a:spAutoFit/>
          </a:bodyPr>
          <a:lstStyle/>
          <a:p>
            <a:pPr algn="ctr">
              <a:buSzPct val="100000"/>
              <a:defRPr/>
            </a:pPr>
            <a:r>
              <a:rPr lang="en-US" sz="1200">
                <a:solidFill>
                  <a:srgbClr val="000000"/>
                </a:solidFill>
                <a:cs typeface="Arial" charset="0"/>
                <a:sym typeface="Arial" charset="0"/>
              </a:rPr>
              <a:t>Service integrator</a:t>
            </a:r>
            <a:endParaRPr lang="en-US" sz="1200" dirty="0">
              <a:solidFill>
                <a:srgbClr val="000000"/>
              </a:solidFill>
              <a:cs typeface="Arial" charset="0"/>
              <a:sym typeface="Arial" charset="0"/>
            </a:endParaRPr>
          </a:p>
          <a:p>
            <a:pPr algn="ctr">
              <a:buSzPct val="100000"/>
              <a:defRPr/>
            </a:pPr>
            <a:r>
              <a:rPr lang="en-US" sz="1200" dirty="0">
                <a:solidFill>
                  <a:srgbClr val="000000"/>
                </a:solidFill>
                <a:cs typeface="Arial" charset="0"/>
                <a:sym typeface="Arial" charset="0"/>
              </a:rPr>
              <a:t>(</a:t>
            </a:r>
            <a:r>
              <a:rPr lang="en-US" sz="1200" dirty="0" err="1">
                <a:solidFill>
                  <a:srgbClr val="000000"/>
                </a:solidFill>
                <a:cs typeface="Arial" charset="0"/>
                <a:sym typeface="Arial" charset="0"/>
              </a:rPr>
              <a:t>Corve</a:t>
            </a:r>
            <a:r>
              <a:rPr lang="en-US" sz="1200" dirty="0">
                <a:solidFill>
                  <a:srgbClr val="000000"/>
                </a:solidFill>
                <a:cs typeface="Arial" charset="0"/>
                <a:sym typeface="Arial" charset="0"/>
              </a:rPr>
              <a:t>,</a:t>
            </a:r>
          </a:p>
          <a:p>
            <a:pPr algn="ctr">
              <a:buSzPct val="100000"/>
              <a:defRPr/>
            </a:pPr>
            <a:r>
              <a:rPr lang="en-US" sz="1200">
                <a:solidFill>
                  <a:srgbClr val="000000"/>
                </a:solidFill>
                <a:cs typeface="Arial" charset="0"/>
                <a:sym typeface="Arial" charset="0"/>
              </a:rPr>
              <a:t>eWBS, </a:t>
            </a:r>
            <a:r>
              <a:rPr lang="en-US" sz="1200" dirty="0">
                <a:solidFill>
                  <a:srgbClr val="000000"/>
                </a:solidFill>
                <a:cs typeface="Arial" charset="0"/>
                <a:sym typeface="Arial" charset="0"/>
              </a:rPr>
              <a:t>CIRB, …)</a:t>
            </a:r>
          </a:p>
        </p:txBody>
      </p:sp>
      <p:sp>
        <p:nvSpPr>
          <p:cNvPr id="78" name="Oval 55"/>
          <p:cNvSpPr>
            <a:spLocks noChangeArrowheads="1"/>
          </p:cNvSpPr>
          <p:nvPr/>
        </p:nvSpPr>
        <p:spPr bwMode="auto">
          <a:xfrm>
            <a:off x="266700" y="3595688"/>
            <a:ext cx="1127125" cy="904875"/>
          </a:xfrm>
          <a:prstGeom prst="ellipse">
            <a:avLst/>
          </a:prstGeom>
          <a:solidFill>
            <a:schemeClr val="bg1">
              <a:lumMod val="85000"/>
            </a:schemeClr>
          </a:solidFill>
          <a:ln>
            <a:noFill/>
          </a:ln>
          <a:effectLst/>
        </p:spPr>
        <p:txBody>
          <a:bodyPr wrap="none" lIns="90488" tIns="44450" rIns="90488" bIns="44450" anchor="ctr">
            <a:spAutoFit/>
          </a:bodyPr>
          <a:lstStyle/>
          <a:p>
            <a:pPr algn="ctr">
              <a:buSzPct val="100000"/>
              <a:defRPr/>
            </a:pPr>
            <a:r>
              <a:rPr lang="en-US" sz="1200">
                <a:solidFill>
                  <a:srgbClr val="000000"/>
                </a:solidFill>
                <a:cs typeface="Arial" charset="0"/>
                <a:sym typeface="Arial" charset="0"/>
              </a:rPr>
              <a:t>Service </a:t>
            </a:r>
            <a:br>
              <a:rPr lang="en-US" sz="1200">
                <a:solidFill>
                  <a:srgbClr val="000000"/>
                </a:solidFill>
                <a:cs typeface="Arial" charset="0"/>
                <a:sym typeface="Arial" charset="0"/>
              </a:rPr>
            </a:br>
            <a:r>
              <a:rPr lang="en-US" sz="1200">
                <a:solidFill>
                  <a:srgbClr val="000000"/>
                </a:solidFill>
                <a:cs typeface="Arial" charset="0"/>
                <a:sym typeface="Arial" charset="0"/>
              </a:rPr>
              <a:t>integrator</a:t>
            </a:r>
          </a:p>
          <a:p>
            <a:pPr algn="ctr">
              <a:buSzPct val="100000"/>
              <a:defRPr/>
            </a:pPr>
            <a:r>
              <a:rPr lang="en-US" sz="1200">
                <a:solidFill>
                  <a:srgbClr val="000000"/>
                </a:solidFill>
                <a:cs typeface="Arial" charset="0"/>
                <a:sym typeface="Arial" charset="0"/>
              </a:rPr>
              <a:t>(eHealth)</a:t>
            </a:r>
          </a:p>
        </p:txBody>
      </p:sp>
      <p:sp>
        <p:nvSpPr>
          <p:cNvPr id="66620" name="Line 56"/>
          <p:cNvSpPr>
            <a:spLocks noChangeShapeType="1"/>
          </p:cNvSpPr>
          <p:nvPr/>
        </p:nvSpPr>
        <p:spPr bwMode="auto">
          <a:xfrm>
            <a:off x="1116013" y="4292600"/>
            <a:ext cx="368300" cy="406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9867295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BE" dirty="0" smtClean="0"/>
              <a:t>G-Cloud</a:t>
            </a:r>
            <a:endParaRPr lang="fr-BE" dirty="0"/>
          </a:p>
        </p:txBody>
      </p:sp>
      <p:sp>
        <p:nvSpPr>
          <p:cNvPr id="3" name="Content Placeholder 2"/>
          <p:cNvSpPr>
            <a:spLocks noGrp="1"/>
          </p:cNvSpPr>
          <p:nvPr>
            <p:ph idx="1"/>
          </p:nvPr>
        </p:nvSpPr>
        <p:spPr/>
        <p:txBody>
          <a:bodyPr>
            <a:normAutofit/>
          </a:bodyPr>
          <a:lstStyle/>
          <a:p>
            <a:r>
              <a:rPr lang="en-GB" sz="1800" dirty="0" smtClean="0"/>
              <a:t>shared </a:t>
            </a:r>
            <a:r>
              <a:rPr lang="en-GB" sz="1800" dirty="0" smtClean="0"/>
              <a:t>public ICT platform </a:t>
            </a:r>
          </a:p>
          <a:p>
            <a:pPr lvl="1"/>
            <a:r>
              <a:rPr lang="en-GB" sz="1800" dirty="0" smtClean="0"/>
              <a:t>current target: federal state (FPS, PPP, Public Institutions of Social Security, Institutions of Public Benefit)</a:t>
            </a:r>
          </a:p>
          <a:p>
            <a:pPr lvl="1"/>
            <a:r>
              <a:rPr lang="en-GB" sz="1800" dirty="0" smtClean="0"/>
              <a:t>can be extended to other interested authorities </a:t>
            </a:r>
          </a:p>
          <a:p>
            <a:r>
              <a:rPr lang="en-GB" sz="1800" dirty="0" smtClean="0"/>
              <a:t>hybrid </a:t>
            </a:r>
            <a:r>
              <a:rPr lang="en-GB" sz="1800" dirty="0" smtClean="0"/>
              <a:t>community cloud model </a:t>
            </a:r>
          </a:p>
          <a:p>
            <a:pPr lvl="1"/>
            <a:r>
              <a:rPr lang="en-GB" sz="1800" dirty="0" smtClean="0"/>
              <a:t>use of public cloud if possible </a:t>
            </a:r>
          </a:p>
          <a:p>
            <a:pPr lvl="1"/>
            <a:r>
              <a:rPr lang="en-GB" sz="1800" dirty="0" smtClean="0"/>
              <a:t>private community cloud hosted in government managed data </a:t>
            </a:r>
            <a:r>
              <a:rPr lang="en-GB" sz="1800" dirty="0" err="1" smtClean="0"/>
              <a:t>centers</a:t>
            </a:r>
            <a:endParaRPr lang="en-GB" sz="1800" dirty="0" smtClean="0"/>
          </a:p>
          <a:p>
            <a:pPr lvl="1"/>
            <a:r>
              <a:rPr lang="en-GB" sz="1800" dirty="0" smtClean="0"/>
              <a:t>operational implementation with strong involvement of the private sector </a:t>
            </a:r>
            <a:endParaRPr lang="en-GB" sz="1800" dirty="0"/>
          </a:p>
        </p:txBody>
      </p:sp>
      <p:sp>
        <p:nvSpPr>
          <p:cNvPr id="7" name="Slide Number Placeholder 6"/>
          <p:cNvSpPr>
            <a:spLocks noGrp="1"/>
          </p:cNvSpPr>
          <p:nvPr>
            <p:ph type="sldNum" sz="quarter" idx="4294967295"/>
          </p:nvPr>
        </p:nvSpPr>
        <p:spPr>
          <a:xfrm>
            <a:off x="7010400" y="6453188"/>
            <a:ext cx="2133600" cy="365125"/>
          </a:xfrm>
        </p:spPr>
        <p:txBody>
          <a:bodyPr/>
          <a:lstStyle/>
          <a:p>
            <a:r>
              <a:rPr lang="fr-BE" smtClean="0"/>
              <a:t> </a:t>
            </a:r>
            <a:fld id="{30A9230E-FFBB-4CCB-ABD7-198084EDE768}" type="slidenum">
              <a:rPr lang="fr-BE" smtClean="0"/>
              <a:pPr/>
              <a:t>57</a:t>
            </a:fld>
            <a:r>
              <a:rPr lang="fr-BE" smtClean="0"/>
              <a:t> </a:t>
            </a:r>
            <a:endParaRPr lang="fr-BE" dirty="0"/>
          </a:p>
        </p:txBody>
      </p:sp>
      <p:pic>
        <p:nvPicPr>
          <p:cNvPr id="2051" name="Picture 3" descr="X:\PROJECTS\G-Cloud Communicatie\LOGO\071-15-logo-mediu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8302" y="300665"/>
            <a:ext cx="1437367" cy="81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3971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 </a:t>
            </a:r>
            <a:r>
              <a:rPr lang="fr-FR" dirty="0" smtClean="0"/>
              <a:t>Types of cloud </a:t>
            </a:r>
            <a:r>
              <a:rPr lang="en-US" dirty="0" smtClean="0"/>
              <a:t>deployments</a:t>
            </a:r>
            <a:endParaRPr lang="en-US" dirty="0"/>
          </a:p>
        </p:txBody>
      </p:sp>
      <p:sp>
        <p:nvSpPr>
          <p:cNvPr id="4" name="Slide Number Placeholder 3"/>
          <p:cNvSpPr>
            <a:spLocks noGrp="1"/>
          </p:cNvSpPr>
          <p:nvPr>
            <p:ph type="sldNum" sz="quarter" idx="4294967295"/>
          </p:nvPr>
        </p:nvSpPr>
        <p:spPr>
          <a:xfrm>
            <a:off x="7010400" y="6453188"/>
            <a:ext cx="2133600" cy="365125"/>
          </a:xfrm>
        </p:spPr>
        <p:txBody>
          <a:bodyPr/>
          <a:lstStyle/>
          <a:p>
            <a:r>
              <a:rPr lang="fr-BE" smtClean="0"/>
              <a:t> </a:t>
            </a:r>
            <a:fld id="{30A9230E-FFBB-4CCB-ABD7-198084EDE768}" type="slidenum">
              <a:rPr lang="fr-BE" smtClean="0"/>
              <a:pPr/>
              <a:t>58</a:t>
            </a:fld>
            <a:r>
              <a:rPr lang="fr-BE" smtClean="0"/>
              <a:t> </a:t>
            </a:r>
            <a:endParaRPr lang="fr-BE" dirty="0"/>
          </a:p>
        </p:txBody>
      </p:sp>
      <p:cxnSp>
        <p:nvCxnSpPr>
          <p:cNvPr id="6" name="Straight Connector 5"/>
          <p:cNvCxnSpPr/>
          <p:nvPr/>
        </p:nvCxnSpPr>
        <p:spPr>
          <a:xfrm>
            <a:off x="4552950" y="1808820"/>
            <a:ext cx="0" cy="33483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852650" y="2834934"/>
            <a:ext cx="58787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852650" y="4131078"/>
            <a:ext cx="58787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688977" y="1916832"/>
            <a:ext cx="0" cy="351039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367880" y="4241966"/>
            <a:ext cx="738664" cy="1107996"/>
          </a:xfrm>
          <a:prstGeom prst="rect">
            <a:avLst/>
          </a:prstGeom>
          <a:noFill/>
        </p:spPr>
        <p:txBody>
          <a:bodyPr vert="vert270" wrap="square" rtlCol="0">
            <a:spAutoFit/>
          </a:bodyPr>
          <a:lstStyle/>
          <a:p>
            <a:pPr algn="ctr">
              <a:defRPr/>
            </a:pPr>
            <a:r>
              <a:rPr lang="nl-BE" dirty="0" err="1">
                <a:solidFill>
                  <a:prstClr val="black">
                    <a:lumMod val="50000"/>
                  </a:prstClr>
                </a:solidFill>
                <a:latin typeface="Arial" panose="020B0604020202020204" pitchFamily="34" charset="0"/>
                <a:cs typeface="Arial" panose="020B0604020202020204" pitchFamily="34" charset="0"/>
              </a:rPr>
              <a:t>Dedicated</a:t>
            </a:r>
            <a:endParaRPr lang="en-US" dirty="0">
              <a:solidFill>
                <a:prstClr val="black">
                  <a:lumMod val="50000"/>
                </a:prstClr>
              </a:solidFill>
              <a:latin typeface="Arial" panose="020B0604020202020204" pitchFamily="34" charset="0"/>
              <a:cs typeface="Arial" panose="020B0604020202020204" pitchFamily="34" charset="0"/>
            </a:endParaRPr>
          </a:p>
        </p:txBody>
      </p:sp>
      <p:cxnSp>
        <p:nvCxnSpPr>
          <p:cNvPr id="17" name="Straight Arrow Connector 16"/>
          <p:cNvCxnSpPr/>
          <p:nvPr/>
        </p:nvCxnSpPr>
        <p:spPr>
          <a:xfrm flipH="1">
            <a:off x="1823243" y="5349963"/>
            <a:ext cx="5589258" cy="2954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348830" y="2750221"/>
            <a:ext cx="738664" cy="1465571"/>
          </a:xfrm>
          <a:prstGeom prst="rect">
            <a:avLst/>
          </a:prstGeom>
          <a:noFill/>
        </p:spPr>
        <p:txBody>
          <a:bodyPr vert="vert270" wrap="square" rtlCol="0">
            <a:spAutoFit/>
          </a:bodyPr>
          <a:lstStyle/>
          <a:p>
            <a:pPr algn="ctr">
              <a:defRPr/>
            </a:pPr>
            <a:r>
              <a:rPr lang="nl-BE" dirty="0">
                <a:solidFill>
                  <a:prstClr val="black">
                    <a:lumMod val="50000"/>
                  </a:prstClr>
                </a:solidFill>
                <a:latin typeface="Arial" panose="020B0604020202020204" pitchFamily="34" charset="0"/>
                <a:cs typeface="Arial" panose="020B0604020202020204" pitchFamily="34" charset="0"/>
              </a:rPr>
              <a:t>Access/Control</a:t>
            </a:r>
            <a:endParaRPr lang="en-US" dirty="0">
              <a:solidFill>
                <a:prstClr val="black">
                  <a:lumMod val="50000"/>
                </a:prstClr>
              </a:solidFill>
              <a:latin typeface="Arial" panose="020B0604020202020204" pitchFamily="34" charset="0"/>
              <a:cs typeface="Arial" panose="020B0604020202020204" pitchFamily="34" charset="0"/>
            </a:endParaRPr>
          </a:p>
        </p:txBody>
      </p:sp>
      <p:sp>
        <p:nvSpPr>
          <p:cNvPr id="21" name="TextBox 20"/>
          <p:cNvSpPr txBox="1"/>
          <p:nvPr/>
        </p:nvSpPr>
        <p:spPr>
          <a:xfrm>
            <a:off x="1331640" y="1951237"/>
            <a:ext cx="461665" cy="883697"/>
          </a:xfrm>
          <a:prstGeom prst="rect">
            <a:avLst/>
          </a:prstGeom>
          <a:noFill/>
        </p:spPr>
        <p:txBody>
          <a:bodyPr vert="vert270" wrap="square" rtlCol="0">
            <a:spAutoFit/>
          </a:bodyPr>
          <a:lstStyle/>
          <a:p>
            <a:pPr algn="ctr">
              <a:defRPr/>
            </a:pPr>
            <a:r>
              <a:rPr lang="nl-BE" dirty="0">
                <a:solidFill>
                  <a:prstClr val="black">
                    <a:lumMod val="50000"/>
                  </a:prstClr>
                </a:solidFill>
                <a:latin typeface="Arial" panose="020B0604020202020204" pitchFamily="34" charset="0"/>
                <a:cs typeface="Arial" panose="020B0604020202020204" pitchFamily="34" charset="0"/>
              </a:rPr>
              <a:t>Shared</a:t>
            </a:r>
            <a:endParaRPr lang="en-US" dirty="0">
              <a:solidFill>
                <a:prstClr val="black">
                  <a:lumMod val="50000"/>
                </a:prstClr>
              </a:solidFill>
              <a:latin typeface="Arial" panose="020B0604020202020204" pitchFamily="34" charset="0"/>
              <a:cs typeface="Arial" panose="020B0604020202020204" pitchFamily="34" charset="0"/>
            </a:endParaRPr>
          </a:p>
        </p:txBody>
      </p:sp>
      <p:sp>
        <p:nvSpPr>
          <p:cNvPr id="22" name="TextBox 21"/>
          <p:cNvSpPr txBox="1"/>
          <p:nvPr/>
        </p:nvSpPr>
        <p:spPr>
          <a:xfrm>
            <a:off x="2484072" y="5511106"/>
            <a:ext cx="972108" cy="253916"/>
          </a:xfrm>
          <a:prstGeom prst="rect">
            <a:avLst/>
          </a:prstGeom>
          <a:noFill/>
        </p:spPr>
        <p:txBody>
          <a:bodyPr wrap="square" rtlCol="0">
            <a:spAutoFit/>
          </a:bodyPr>
          <a:lstStyle/>
          <a:p>
            <a:pPr algn="ctr">
              <a:defRPr/>
            </a:pPr>
            <a:r>
              <a:rPr lang="nl-BE" sz="1050" dirty="0">
                <a:solidFill>
                  <a:prstClr val="black">
                    <a:lumMod val="50000"/>
                  </a:prstClr>
                </a:solidFill>
                <a:latin typeface="Arial" panose="020B0604020202020204" pitchFamily="34" charset="0"/>
                <a:cs typeface="Arial" panose="020B0604020202020204" pitchFamily="34" charset="0"/>
              </a:rPr>
              <a:t>Customer</a:t>
            </a:r>
            <a:endParaRPr lang="en-US" sz="1050" dirty="0">
              <a:solidFill>
                <a:prstClr val="black">
                  <a:lumMod val="50000"/>
                </a:prstClr>
              </a:solidFill>
              <a:latin typeface="Arial" panose="020B0604020202020204" pitchFamily="34" charset="0"/>
              <a:cs typeface="Arial" panose="020B0604020202020204" pitchFamily="34" charset="0"/>
            </a:endParaRPr>
          </a:p>
        </p:txBody>
      </p:sp>
      <p:sp>
        <p:nvSpPr>
          <p:cNvPr id="23" name="TextBox 22"/>
          <p:cNvSpPr txBox="1"/>
          <p:nvPr/>
        </p:nvSpPr>
        <p:spPr>
          <a:xfrm>
            <a:off x="3823869" y="5511106"/>
            <a:ext cx="1458162" cy="253916"/>
          </a:xfrm>
          <a:prstGeom prst="rect">
            <a:avLst/>
          </a:prstGeom>
          <a:noFill/>
        </p:spPr>
        <p:txBody>
          <a:bodyPr wrap="square" rtlCol="0">
            <a:spAutoFit/>
          </a:bodyPr>
          <a:lstStyle/>
          <a:p>
            <a:pPr algn="ctr">
              <a:defRPr/>
            </a:pPr>
            <a:r>
              <a:rPr lang="nl-BE" sz="1050" dirty="0" err="1">
                <a:solidFill>
                  <a:prstClr val="black">
                    <a:lumMod val="50000"/>
                  </a:prstClr>
                </a:solidFill>
                <a:latin typeface="Arial" panose="020B0604020202020204" pitchFamily="34" charset="0"/>
                <a:cs typeface="Arial" panose="020B0604020202020204" pitchFamily="34" charset="0"/>
              </a:rPr>
              <a:t>Location</a:t>
            </a:r>
            <a:endParaRPr lang="en-US" sz="1050" dirty="0">
              <a:solidFill>
                <a:prstClr val="black">
                  <a:lumMod val="50000"/>
                </a:prstClr>
              </a:solidFill>
              <a:latin typeface="Arial" panose="020B0604020202020204" pitchFamily="34" charset="0"/>
              <a:cs typeface="Arial" panose="020B0604020202020204" pitchFamily="34" charset="0"/>
            </a:endParaRPr>
          </a:p>
        </p:txBody>
      </p:sp>
      <p:sp>
        <p:nvSpPr>
          <p:cNvPr id="24" name="TextBox 23"/>
          <p:cNvSpPr txBox="1"/>
          <p:nvPr/>
        </p:nvSpPr>
        <p:spPr>
          <a:xfrm>
            <a:off x="5489483" y="5511106"/>
            <a:ext cx="1565435" cy="253916"/>
          </a:xfrm>
          <a:prstGeom prst="rect">
            <a:avLst/>
          </a:prstGeom>
          <a:noFill/>
        </p:spPr>
        <p:txBody>
          <a:bodyPr wrap="square" rtlCol="0">
            <a:spAutoFit/>
          </a:bodyPr>
          <a:lstStyle/>
          <a:p>
            <a:pPr algn="ctr">
              <a:defRPr/>
            </a:pPr>
            <a:r>
              <a:rPr lang="nl-BE" sz="1050" dirty="0">
                <a:solidFill>
                  <a:prstClr val="black">
                    <a:lumMod val="50000"/>
                  </a:prstClr>
                </a:solidFill>
                <a:latin typeface="Arial" panose="020B0604020202020204" pitchFamily="34" charset="0"/>
                <a:cs typeface="Arial" panose="020B0604020202020204" pitchFamily="34" charset="0"/>
              </a:rPr>
              <a:t>Service Provider</a:t>
            </a:r>
            <a:endParaRPr lang="en-US" sz="1050" dirty="0">
              <a:solidFill>
                <a:prstClr val="black">
                  <a:lumMod val="50000"/>
                </a:prstClr>
              </a:solidFill>
              <a:latin typeface="Arial" panose="020B0604020202020204" pitchFamily="34" charset="0"/>
              <a:cs typeface="Arial" panose="020B0604020202020204" pitchFamily="34" charset="0"/>
            </a:endParaRPr>
          </a:p>
        </p:txBody>
      </p:sp>
      <p:sp>
        <p:nvSpPr>
          <p:cNvPr id="26" name="TextBox 25"/>
          <p:cNvSpPr txBox="1"/>
          <p:nvPr/>
        </p:nvSpPr>
        <p:spPr>
          <a:xfrm>
            <a:off x="5787135" y="1685636"/>
            <a:ext cx="1026114" cy="253916"/>
          </a:xfrm>
          <a:prstGeom prst="rect">
            <a:avLst/>
          </a:prstGeom>
          <a:noFill/>
        </p:spPr>
        <p:txBody>
          <a:bodyPr wrap="square" rtlCol="0">
            <a:spAutoFit/>
          </a:bodyPr>
          <a:lstStyle/>
          <a:p>
            <a:pPr algn="ctr">
              <a:defRPr/>
            </a:pPr>
            <a:r>
              <a:rPr lang="nl-BE" sz="1050" dirty="0">
                <a:solidFill>
                  <a:prstClr val="black">
                    <a:lumMod val="50000"/>
                  </a:prstClr>
                </a:solidFill>
                <a:latin typeface="Arial" panose="020B0604020202020204" pitchFamily="34" charset="0"/>
                <a:cs typeface="Arial" panose="020B0604020202020204" pitchFamily="34" charset="0"/>
              </a:rPr>
              <a:t>Public Cloud</a:t>
            </a:r>
            <a:endParaRPr lang="en-US" sz="1050" dirty="0">
              <a:solidFill>
                <a:prstClr val="black">
                  <a:lumMod val="50000"/>
                </a:prstClr>
              </a:solidFill>
              <a:latin typeface="Arial" panose="020B0604020202020204" pitchFamily="34" charset="0"/>
              <a:cs typeface="Arial" panose="020B0604020202020204" pitchFamily="34" charset="0"/>
            </a:endParaRPr>
          </a:p>
        </p:txBody>
      </p:sp>
      <p:sp>
        <p:nvSpPr>
          <p:cNvPr id="27" name="TextBox 26"/>
          <p:cNvSpPr txBox="1"/>
          <p:nvPr/>
        </p:nvSpPr>
        <p:spPr>
          <a:xfrm>
            <a:off x="1767664" y="2858453"/>
            <a:ext cx="2640746" cy="253916"/>
          </a:xfrm>
          <a:prstGeom prst="rect">
            <a:avLst/>
          </a:prstGeom>
          <a:noFill/>
        </p:spPr>
        <p:txBody>
          <a:bodyPr wrap="square" rtlCol="0">
            <a:spAutoFit/>
          </a:bodyPr>
          <a:lstStyle/>
          <a:p>
            <a:pPr algn="ctr">
              <a:defRPr/>
            </a:pPr>
            <a:r>
              <a:rPr lang="nl-BE" sz="1050" dirty="0">
                <a:solidFill>
                  <a:prstClr val="black">
                    <a:lumMod val="50000"/>
                  </a:prstClr>
                </a:solidFill>
                <a:latin typeface="Arial" panose="020B0604020202020204" pitchFamily="34" charset="0"/>
                <a:cs typeface="Arial" panose="020B0604020202020204" pitchFamily="34" charset="0"/>
              </a:rPr>
              <a:t>Community Cloud on-</a:t>
            </a:r>
            <a:r>
              <a:rPr lang="nl-BE" sz="1050" dirty="0" err="1">
                <a:solidFill>
                  <a:prstClr val="black">
                    <a:lumMod val="50000"/>
                  </a:prstClr>
                </a:solidFill>
                <a:latin typeface="Arial" panose="020B0604020202020204" pitchFamily="34" charset="0"/>
                <a:cs typeface="Arial" panose="020B0604020202020204" pitchFamily="34" charset="0"/>
              </a:rPr>
              <a:t>premise</a:t>
            </a:r>
            <a:endParaRPr lang="en-US" sz="1050" dirty="0">
              <a:solidFill>
                <a:prstClr val="black">
                  <a:lumMod val="50000"/>
                </a:prstClr>
              </a:solidFill>
              <a:latin typeface="Arial" panose="020B0604020202020204" pitchFamily="34" charset="0"/>
              <a:cs typeface="Arial" panose="020B0604020202020204" pitchFamily="34" charset="0"/>
            </a:endParaRPr>
          </a:p>
        </p:txBody>
      </p:sp>
      <p:sp>
        <p:nvSpPr>
          <p:cNvPr id="31" name="TextBox 30"/>
          <p:cNvSpPr txBox="1"/>
          <p:nvPr/>
        </p:nvSpPr>
        <p:spPr>
          <a:xfrm>
            <a:off x="4247964" y="2834935"/>
            <a:ext cx="3567359" cy="253916"/>
          </a:xfrm>
          <a:prstGeom prst="rect">
            <a:avLst/>
          </a:prstGeom>
          <a:noFill/>
        </p:spPr>
        <p:txBody>
          <a:bodyPr wrap="square" rtlCol="0">
            <a:spAutoFit/>
          </a:bodyPr>
          <a:lstStyle/>
          <a:p>
            <a:pPr algn="r">
              <a:defRPr/>
            </a:pPr>
            <a:r>
              <a:rPr lang="nl-BE" sz="1050" dirty="0" err="1">
                <a:solidFill>
                  <a:prstClr val="black">
                    <a:lumMod val="50000"/>
                  </a:prstClr>
                </a:solidFill>
                <a:latin typeface="Arial" panose="020B0604020202020204" pitchFamily="34" charset="0"/>
                <a:cs typeface="Arial" panose="020B0604020202020204" pitchFamily="34" charset="0"/>
              </a:rPr>
              <a:t>Outsourced</a:t>
            </a:r>
            <a:r>
              <a:rPr lang="nl-BE" sz="1050" dirty="0">
                <a:solidFill>
                  <a:prstClr val="black">
                    <a:lumMod val="50000"/>
                  </a:prstClr>
                </a:solidFill>
                <a:latin typeface="Arial" panose="020B0604020202020204" pitchFamily="34" charset="0"/>
                <a:cs typeface="Arial" panose="020B0604020202020204" pitchFamily="34" charset="0"/>
              </a:rPr>
              <a:t> Community Cloud (= off-</a:t>
            </a:r>
            <a:r>
              <a:rPr lang="nl-BE" sz="1050" dirty="0" err="1">
                <a:solidFill>
                  <a:prstClr val="black">
                    <a:lumMod val="50000"/>
                  </a:prstClr>
                </a:solidFill>
                <a:latin typeface="Arial" panose="020B0604020202020204" pitchFamily="34" charset="0"/>
                <a:cs typeface="Arial" panose="020B0604020202020204" pitchFamily="34" charset="0"/>
              </a:rPr>
              <a:t>premise</a:t>
            </a:r>
            <a:r>
              <a:rPr lang="nl-BE" sz="1050" dirty="0">
                <a:solidFill>
                  <a:prstClr val="black">
                    <a:lumMod val="50000"/>
                  </a:prstClr>
                </a:solidFill>
                <a:latin typeface="Arial" panose="020B0604020202020204" pitchFamily="34" charset="0"/>
                <a:cs typeface="Arial" panose="020B0604020202020204" pitchFamily="34" charset="0"/>
              </a:rPr>
              <a:t>)</a:t>
            </a:r>
            <a:endParaRPr lang="en-US" sz="1050" dirty="0">
              <a:solidFill>
                <a:prstClr val="black">
                  <a:lumMod val="50000"/>
                </a:prstClr>
              </a:solidFill>
              <a:latin typeface="Arial" panose="020B0604020202020204" pitchFamily="34" charset="0"/>
              <a:cs typeface="Arial" panose="020B0604020202020204" pitchFamily="34" charset="0"/>
            </a:endParaRPr>
          </a:p>
        </p:txBody>
      </p:sp>
      <p:sp>
        <p:nvSpPr>
          <p:cNvPr id="32" name="TextBox 31"/>
          <p:cNvSpPr txBox="1"/>
          <p:nvPr/>
        </p:nvSpPr>
        <p:spPr>
          <a:xfrm>
            <a:off x="4193958" y="4103468"/>
            <a:ext cx="3634685" cy="253916"/>
          </a:xfrm>
          <a:prstGeom prst="rect">
            <a:avLst/>
          </a:prstGeom>
          <a:noFill/>
        </p:spPr>
        <p:txBody>
          <a:bodyPr wrap="square" rtlCol="0">
            <a:spAutoFit/>
          </a:bodyPr>
          <a:lstStyle/>
          <a:p>
            <a:pPr algn="r">
              <a:defRPr/>
            </a:pPr>
            <a:r>
              <a:rPr lang="nl-BE" sz="1050" dirty="0" err="1">
                <a:solidFill>
                  <a:prstClr val="black">
                    <a:lumMod val="50000"/>
                  </a:prstClr>
                </a:solidFill>
                <a:latin typeface="Arial" panose="020B0604020202020204" pitchFamily="34" charset="0"/>
                <a:cs typeface="Arial" panose="020B0604020202020204" pitchFamily="34" charset="0"/>
              </a:rPr>
              <a:t>Outsourced</a:t>
            </a:r>
            <a:r>
              <a:rPr lang="nl-BE" sz="1050" dirty="0">
                <a:solidFill>
                  <a:prstClr val="black">
                    <a:lumMod val="50000"/>
                  </a:prstClr>
                </a:solidFill>
                <a:latin typeface="Arial" panose="020B0604020202020204" pitchFamily="34" charset="0"/>
                <a:cs typeface="Arial" panose="020B0604020202020204" pitchFamily="34" charset="0"/>
              </a:rPr>
              <a:t> Private Cloud (= off-</a:t>
            </a:r>
            <a:r>
              <a:rPr lang="nl-BE" sz="1050" dirty="0" err="1">
                <a:solidFill>
                  <a:prstClr val="black">
                    <a:lumMod val="50000"/>
                  </a:prstClr>
                </a:solidFill>
                <a:latin typeface="Arial" panose="020B0604020202020204" pitchFamily="34" charset="0"/>
                <a:cs typeface="Arial" panose="020B0604020202020204" pitchFamily="34" charset="0"/>
              </a:rPr>
              <a:t>premise</a:t>
            </a:r>
            <a:r>
              <a:rPr lang="nl-BE" sz="1050" dirty="0">
                <a:solidFill>
                  <a:prstClr val="black">
                    <a:lumMod val="50000"/>
                  </a:prstClr>
                </a:solidFill>
                <a:latin typeface="Arial" panose="020B0604020202020204" pitchFamily="34" charset="0"/>
                <a:cs typeface="Arial" panose="020B0604020202020204" pitchFamily="34" charset="0"/>
              </a:rPr>
              <a:t>)</a:t>
            </a:r>
            <a:endParaRPr lang="en-US" sz="1050" dirty="0">
              <a:solidFill>
                <a:prstClr val="black">
                  <a:lumMod val="50000"/>
                </a:prstClr>
              </a:solidFill>
              <a:latin typeface="Arial" panose="020B0604020202020204" pitchFamily="34" charset="0"/>
              <a:cs typeface="Arial" panose="020B0604020202020204" pitchFamily="34" charset="0"/>
            </a:endParaRPr>
          </a:p>
        </p:txBody>
      </p:sp>
      <p:sp>
        <p:nvSpPr>
          <p:cNvPr id="33" name="TextBox 32"/>
          <p:cNvSpPr txBox="1"/>
          <p:nvPr/>
        </p:nvSpPr>
        <p:spPr>
          <a:xfrm>
            <a:off x="1649753" y="4131079"/>
            <a:ext cx="2640746" cy="253916"/>
          </a:xfrm>
          <a:prstGeom prst="rect">
            <a:avLst/>
          </a:prstGeom>
          <a:noFill/>
        </p:spPr>
        <p:txBody>
          <a:bodyPr wrap="square" rtlCol="0">
            <a:spAutoFit/>
          </a:bodyPr>
          <a:lstStyle/>
          <a:p>
            <a:pPr algn="ctr">
              <a:defRPr/>
            </a:pPr>
            <a:r>
              <a:rPr lang="nl-BE" sz="1050" dirty="0">
                <a:solidFill>
                  <a:prstClr val="black">
                    <a:lumMod val="50000"/>
                  </a:prstClr>
                </a:solidFill>
                <a:latin typeface="Arial" panose="020B0604020202020204" pitchFamily="34" charset="0"/>
                <a:cs typeface="Arial" panose="020B0604020202020204" pitchFamily="34" charset="0"/>
              </a:rPr>
              <a:t>Private Cloud on-</a:t>
            </a:r>
            <a:r>
              <a:rPr lang="nl-BE" sz="1050" dirty="0" err="1">
                <a:solidFill>
                  <a:prstClr val="black">
                    <a:lumMod val="50000"/>
                  </a:prstClr>
                </a:solidFill>
                <a:latin typeface="Arial" panose="020B0604020202020204" pitchFamily="34" charset="0"/>
                <a:cs typeface="Arial" panose="020B0604020202020204" pitchFamily="34" charset="0"/>
              </a:rPr>
              <a:t>premise</a:t>
            </a:r>
            <a:endParaRPr lang="en-US" sz="1050" dirty="0">
              <a:solidFill>
                <a:prstClr val="black">
                  <a:lumMod val="50000"/>
                </a:prstClr>
              </a:solidFill>
              <a:latin typeface="Arial" panose="020B0604020202020204" pitchFamily="34" charset="0"/>
              <a:cs typeface="Arial" panose="020B0604020202020204" pitchFamily="34" charset="0"/>
            </a:endParaRPr>
          </a:p>
        </p:txBody>
      </p:sp>
      <p:pic>
        <p:nvPicPr>
          <p:cNvPr id="42" name="Picture 4" descr="http://icons.iconarchive.com/icons/custom-icon-design/pretty-office-12/512/cloud-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0990" y="1962634"/>
            <a:ext cx="696557" cy="69655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3565" y="3171627"/>
            <a:ext cx="513145" cy="51314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http://icons.iconarchive.com/icons/custom-icon-design/pretty-office-12/512/cloud-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1848" y="4473490"/>
            <a:ext cx="696557" cy="696557"/>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p:cNvGrpSpPr/>
          <p:nvPr/>
        </p:nvGrpSpPr>
        <p:grpSpPr>
          <a:xfrm>
            <a:off x="6705237" y="3171626"/>
            <a:ext cx="696557" cy="696557"/>
            <a:chOff x="6782780" y="3149672"/>
            <a:chExt cx="928742" cy="928742"/>
          </a:xfrm>
        </p:grpSpPr>
        <p:pic>
          <p:nvPicPr>
            <p:cNvPr id="1028" name="Picture 4" descr="http://icons.iconarchive.com/icons/custom-icon-design/pretty-office-12/512/cloud-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2780" y="3149672"/>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ttp://icons.iconarchive.com/icons/custom-icon-design/pretty-office-12/512/cloud-icon.png"/>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74213" y="3392270"/>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grpSp>
      <p:grpSp>
        <p:nvGrpSpPr>
          <p:cNvPr id="47" name="Group 46"/>
          <p:cNvGrpSpPr/>
          <p:nvPr/>
        </p:nvGrpSpPr>
        <p:grpSpPr>
          <a:xfrm>
            <a:off x="6584157" y="4380467"/>
            <a:ext cx="840323" cy="825211"/>
            <a:chOff x="6782780" y="3149672"/>
            <a:chExt cx="928742" cy="928742"/>
          </a:xfrm>
        </p:grpSpPr>
        <p:pic>
          <p:nvPicPr>
            <p:cNvPr id="48" name="Picture 4" descr="http://icons.iconarchive.com/icons/custom-icon-design/pretty-office-12/512/cloud-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2780" y="3149672"/>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http://icons.iconarchive.com/icons/custom-icon-design/pretty-office-12/512/cloud-icon.png"/>
            <p:cNvPicPr>
              <a:picLocks noChangeAspect="1" noChangeArrowheads="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27249" y="3403305"/>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grpSp>
      <p:pic>
        <p:nvPicPr>
          <p:cNvPr id="83" name="Picture 82"/>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669132" y="4870724"/>
            <a:ext cx="141899" cy="199785"/>
          </a:xfrm>
          <a:prstGeom prst="rect">
            <a:avLst/>
          </a:prstGeom>
        </p:spPr>
      </p:pic>
      <p:pic>
        <p:nvPicPr>
          <p:cNvPr id="90" name="Picture 89"/>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282031" y="4927918"/>
            <a:ext cx="141899" cy="199785"/>
          </a:xfrm>
          <a:prstGeom prst="rect">
            <a:avLst/>
          </a:prstGeom>
        </p:spPr>
      </p:pic>
      <p:pic>
        <p:nvPicPr>
          <p:cNvPr id="105" name="Picture 104"/>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282031" y="3803752"/>
            <a:ext cx="141899" cy="199785"/>
          </a:xfrm>
          <a:prstGeom prst="rect">
            <a:avLst/>
          </a:prstGeom>
        </p:spPr>
      </p:pic>
      <p:pic>
        <p:nvPicPr>
          <p:cNvPr id="106" name="Picture 105"/>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282031" y="4563126"/>
            <a:ext cx="141899" cy="199785"/>
          </a:xfrm>
          <a:prstGeom prst="rect">
            <a:avLst/>
          </a:prstGeom>
        </p:spPr>
      </p:pic>
      <p:pic>
        <p:nvPicPr>
          <p:cNvPr id="107" name="Picture 106"/>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669132" y="4605825"/>
            <a:ext cx="141899" cy="199785"/>
          </a:xfrm>
          <a:prstGeom prst="rect">
            <a:avLst/>
          </a:prstGeom>
        </p:spPr>
      </p:pic>
      <p:pic>
        <p:nvPicPr>
          <p:cNvPr id="108" name="Picture 107"/>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168733" y="4870724"/>
            <a:ext cx="141899" cy="199785"/>
          </a:xfrm>
          <a:prstGeom prst="rect">
            <a:avLst/>
          </a:prstGeom>
        </p:spPr>
      </p:pic>
      <p:pic>
        <p:nvPicPr>
          <p:cNvPr id="109" name="Picture 108"/>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168733" y="4605825"/>
            <a:ext cx="141899" cy="199785"/>
          </a:xfrm>
          <a:prstGeom prst="rect">
            <a:avLst/>
          </a:prstGeom>
        </p:spPr>
      </p:pic>
      <p:pic>
        <p:nvPicPr>
          <p:cNvPr id="110" name="Picture 109"/>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598114" y="3803752"/>
            <a:ext cx="141899" cy="199785"/>
          </a:xfrm>
          <a:prstGeom prst="rect">
            <a:avLst/>
          </a:prstGeom>
        </p:spPr>
      </p:pic>
      <p:pic>
        <p:nvPicPr>
          <p:cNvPr id="111" name="Picture 110"/>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282031" y="3320120"/>
            <a:ext cx="141899" cy="199785"/>
          </a:xfrm>
          <a:prstGeom prst="rect">
            <a:avLst/>
          </a:prstGeom>
        </p:spPr>
      </p:pic>
      <p:pic>
        <p:nvPicPr>
          <p:cNvPr id="112" name="Picture 111"/>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598114" y="3320120"/>
            <a:ext cx="141899" cy="199785"/>
          </a:xfrm>
          <a:prstGeom prst="rect">
            <a:avLst/>
          </a:prstGeom>
        </p:spPr>
      </p:pic>
      <p:pic>
        <p:nvPicPr>
          <p:cNvPr id="113" name="Picture 112"/>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955081" y="3823213"/>
            <a:ext cx="141899" cy="199785"/>
          </a:xfrm>
          <a:prstGeom prst="rect">
            <a:avLst/>
          </a:prstGeom>
        </p:spPr>
      </p:pic>
      <p:pic>
        <p:nvPicPr>
          <p:cNvPr id="114" name="Picture 113"/>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268972" y="3823213"/>
            <a:ext cx="141899" cy="199785"/>
          </a:xfrm>
          <a:prstGeom prst="rect">
            <a:avLst/>
          </a:prstGeom>
        </p:spPr>
      </p:pic>
      <p:pic>
        <p:nvPicPr>
          <p:cNvPr id="115" name="Picture 114"/>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168733" y="3519905"/>
            <a:ext cx="141899" cy="199785"/>
          </a:xfrm>
          <a:prstGeom prst="rect">
            <a:avLst/>
          </a:prstGeom>
        </p:spPr>
      </p:pic>
      <p:pic>
        <p:nvPicPr>
          <p:cNvPr id="116" name="Picture 115"/>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482624" y="3519905"/>
            <a:ext cx="141899" cy="199785"/>
          </a:xfrm>
          <a:prstGeom prst="rect">
            <a:avLst/>
          </a:prstGeom>
        </p:spPr>
      </p:pic>
      <p:pic>
        <p:nvPicPr>
          <p:cNvPr id="117" name="Picture 116"/>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869922" y="3519905"/>
            <a:ext cx="141899" cy="199785"/>
          </a:xfrm>
          <a:prstGeom prst="rect">
            <a:avLst/>
          </a:prstGeom>
        </p:spPr>
      </p:pic>
      <p:pic>
        <p:nvPicPr>
          <p:cNvPr id="118" name="Picture 117"/>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282031" y="2464705"/>
            <a:ext cx="141899" cy="199785"/>
          </a:xfrm>
          <a:prstGeom prst="rect">
            <a:avLst/>
          </a:prstGeom>
        </p:spPr>
      </p:pic>
      <p:pic>
        <p:nvPicPr>
          <p:cNvPr id="119" name="Picture 118"/>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598114" y="2464705"/>
            <a:ext cx="141899" cy="199785"/>
          </a:xfrm>
          <a:prstGeom prst="rect">
            <a:avLst/>
          </a:prstGeom>
        </p:spPr>
      </p:pic>
      <p:pic>
        <p:nvPicPr>
          <p:cNvPr id="122" name="Picture 121"/>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6949333" y="2464705"/>
            <a:ext cx="141899" cy="199785"/>
          </a:xfrm>
          <a:prstGeom prst="rect">
            <a:avLst/>
          </a:prstGeom>
        </p:spPr>
      </p:pic>
      <p:pic>
        <p:nvPicPr>
          <p:cNvPr id="124" name="Picture 123"/>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6949333" y="2096831"/>
            <a:ext cx="141899" cy="199785"/>
          </a:xfrm>
          <a:prstGeom prst="rect">
            <a:avLst/>
          </a:prstGeom>
        </p:spPr>
      </p:pic>
      <p:pic>
        <p:nvPicPr>
          <p:cNvPr id="125" name="Picture 124"/>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7265416" y="2096831"/>
            <a:ext cx="141899" cy="199785"/>
          </a:xfrm>
          <a:prstGeom prst="rect">
            <a:avLst/>
          </a:prstGeom>
        </p:spPr>
      </p:pic>
      <p:sp>
        <p:nvSpPr>
          <p:cNvPr id="5" name="Rectangle 4"/>
          <p:cNvSpPr/>
          <p:nvPr/>
        </p:nvSpPr>
        <p:spPr>
          <a:xfrm>
            <a:off x="2087724" y="3420012"/>
            <a:ext cx="614186" cy="366176"/>
          </a:xfrm>
          <a:prstGeom prst="rect">
            <a:avLst/>
          </a:prstGeom>
          <a:noFill/>
          <a:ln w="12700">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BE">
              <a:solidFill>
                <a:prstClr val="white"/>
              </a:solidFill>
              <a:latin typeface="Calibri"/>
            </a:endParaRPr>
          </a:p>
        </p:txBody>
      </p:sp>
      <p:sp>
        <p:nvSpPr>
          <p:cNvPr id="126" name="Rectangle 125"/>
          <p:cNvSpPr/>
          <p:nvPr/>
        </p:nvSpPr>
        <p:spPr>
          <a:xfrm>
            <a:off x="3794226" y="3420012"/>
            <a:ext cx="284857" cy="366176"/>
          </a:xfrm>
          <a:prstGeom prst="rect">
            <a:avLst/>
          </a:prstGeom>
          <a:noFill/>
          <a:ln w="12700">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BE">
              <a:solidFill>
                <a:prstClr val="white"/>
              </a:solidFill>
              <a:latin typeface="Calibri"/>
            </a:endParaRPr>
          </a:p>
        </p:txBody>
      </p:sp>
      <p:sp>
        <p:nvSpPr>
          <p:cNvPr id="127" name="Rectangle 126"/>
          <p:cNvSpPr/>
          <p:nvPr/>
        </p:nvSpPr>
        <p:spPr>
          <a:xfrm>
            <a:off x="2087725" y="4464844"/>
            <a:ext cx="1819907" cy="742950"/>
          </a:xfrm>
          <a:prstGeom prst="rect">
            <a:avLst/>
          </a:prstGeom>
          <a:noFill/>
          <a:ln w="12700">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BE">
              <a:solidFill>
                <a:prstClr val="white"/>
              </a:solidFill>
              <a:latin typeface="Calibri"/>
            </a:endParaRPr>
          </a:p>
        </p:txBody>
      </p:sp>
      <p:sp>
        <p:nvSpPr>
          <p:cNvPr id="128" name="Rectangle 127"/>
          <p:cNvSpPr/>
          <p:nvPr/>
        </p:nvSpPr>
        <p:spPr>
          <a:xfrm>
            <a:off x="2873536" y="3193256"/>
            <a:ext cx="614186" cy="885825"/>
          </a:xfrm>
          <a:prstGeom prst="rect">
            <a:avLst/>
          </a:prstGeom>
          <a:noFill/>
          <a:ln w="12700">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BE">
              <a:solidFill>
                <a:prstClr val="white"/>
              </a:solidFill>
              <a:latin typeface="Calibri"/>
            </a:endParaRPr>
          </a:p>
        </p:txBody>
      </p:sp>
      <p:sp>
        <p:nvSpPr>
          <p:cNvPr id="132" name="Rectangle 131"/>
          <p:cNvSpPr/>
          <p:nvPr/>
        </p:nvSpPr>
        <p:spPr>
          <a:xfrm>
            <a:off x="5210553" y="4464844"/>
            <a:ext cx="284857" cy="735806"/>
          </a:xfrm>
          <a:prstGeom prst="rect">
            <a:avLst/>
          </a:prstGeom>
          <a:noFill/>
          <a:ln w="12700">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BE">
              <a:solidFill>
                <a:prstClr val="white"/>
              </a:solidFill>
              <a:latin typeface="Calibri"/>
            </a:endParaRPr>
          </a:p>
        </p:txBody>
      </p:sp>
      <p:sp>
        <p:nvSpPr>
          <p:cNvPr id="133" name="Rectangle 132"/>
          <p:cNvSpPr/>
          <p:nvPr/>
        </p:nvSpPr>
        <p:spPr>
          <a:xfrm>
            <a:off x="5195255" y="3698618"/>
            <a:ext cx="614186" cy="366176"/>
          </a:xfrm>
          <a:prstGeom prst="rect">
            <a:avLst/>
          </a:prstGeom>
          <a:noFill/>
          <a:ln w="12700">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BE">
              <a:solidFill>
                <a:prstClr val="white"/>
              </a:solidFill>
              <a:latin typeface="Calibri"/>
            </a:endParaRPr>
          </a:p>
        </p:txBody>
      </p:sp>
      <p:sp>
        <p:nvSpPr>
          <p:cNvPr id="134" name="Rectangle 133"/>
          <p:cNvSpPr/>
          <p:nvPr/>
        </p:nvSpPr>
        <p:spPr>
          <a:xfrm>
            <a:off x="5195255" y="3219987"/>
            <a:ext cx="614186" cy="366176"/>
          </a:xfrm>
          <a:prstGeom prst="rect">
            <a:avLst/>
          </a:prstGeom>
          <a:noFill/>
          <a:ln w="12700">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BE">
              <a:solidFill>
                <a:prstClr val="white"/>
              </a:solidFill>
              <a:latin typeface="Calibri"/>
            </a:endParaRPr>
          </a:p>
        </p:txBody>
      </p:sp>
      <p:sp>
        <p:nvSpPr>
          <p:cNvPr id="135" name="Rectangle 134"/>
          <p:cNvSpPr/>
          <p:nvPr/>
        </p:nvSpPr>
        <p:spPr>
          <a:xfrm>
            <a:off x="5195255" y="2369881"/>
            <a:ext cx="614186" cy="366176"/>
          </a:xfrm>
          <a:prstGeom prst="rect">
            <a:avLst/>
          </a:prstGeom>
          <a:noFill/>
          <a:ln w="12700">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BE">
              <a:solidFill>
                <a:prstClr val="white"/>
              </a:solidFill>
              <a:latin typeface="Calibri"/>
            </a:endParaRPr>
          </a:p>
        </p:txBody>
      </p:sp>
      <p:sp>
        <p:nvSpPr>
          <p:cNvPr id="136" name="Rectangle 135"/>
          <p:cNvSpPr/>
          <p:nvPr/>
        </p:nvSpPr>
        <p:spPr>
          <a:xfrm>
            <a:off x="6866893" y="1991262"/>
            <a:ext cx="614186" cy="366176"/>
          </a:xfrm>
          <a:prstGeom prst="rect">
            <a:avLst/>
          </a:prstGeom>
          <a:noFill/>
          <a:ln w="12700">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BE">
              <a:solidFill>
                <a:prstClr val="white"/>
              </a:solidFill>
              <a:latin typeface="Calibri"/>
            </a:endParaRPr>
          </a:p>
        </p:txBody>
      </p:sp>
      <p:cxnSp>
        <p:nvCxnSpPr>
          <p:cNvPr id="137" name="Straight Arrow Connector 136"/>
          <p:cNvCxnSpPr/>
          <p:nvPr/>
        </p:nvCxnSpPr>
        <p:spPr>
          <a:xfrm flipV="1">
            <a:off x="2703915" y="3525441"/>
            <a:ext cx="214309" cy="77487"/>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38" name="Straight Arrow Connector 137"/>
          <p:cNvCxnSpPr/>
          <p:nvPr/>
        </p:nvCxnSpPr>
        <p:spPr>
          <a:xfrm flipH="1" flipV="1">
            <a:off x="3457575" y="3482578"/>
            <a:ext cx="339662" cy="12035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39" name="Straight Arrow Connector 138"/>
          <p:cNvCxnSpPr/>
          <p:nvPr/>
        </p:nvCxnSpPr>
        <p:spPr>
          <a:xfrm flipH="1" flipV="1">
            <a:off x="3268974" y="3636169"/>
            <a:ext cx="49432" cy="14341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40" name="Straight Arrow Connector 139"/>
          <p:cNvCxnSpPr/>
          <p:nvPr/>
        </p:nvCxnSpPr>
        <p:spPr>
          <a:xfrm flipV="1">
            <a:off x="2336010" y="4918472"/>
            <a:ext cx="232169" cy="59628"/>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41" name="Straight Arrow Connector 140"/>
          <p:cNvCxnSpPr/>
          <p:nvPr/>
        </p:nvCxnSpPr>
        <p:spPr>
          <a:xfrm>
            <a:off x="2336011" y="4735213"/>
            <a:ext cx="242884" cy="43956"/>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42" name="Straight Arrow Connector 141"/>
          <p:cNvCxnSpPr/>
          <p:nvPr/>
        </p:nvCxnSpPr>
        <p:spPr>
          <a:xfrm flipH="1" flipV="1">
            <a:off x="3383868" y="4918472"/>
            <a:ext cx="236396" cy="59628"/>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43" name="Straight Arrow Connector 142"/>
          <p:cNvCxnSpPr/>
          <p:nvPr/>
        </p:nvCxnSpPr>
        <p:spPr>
          <a:xfrm flipH="1">
            <a:off x="3375424" y="4745930"/>
            <a:ext cx="244841" cy="40384"/>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44" name="Straight Arrow Connector 143"/>
          <p:cNvCxnSpPr/>
          <p:nvPr/>
        </p:nvCxnSpPr>
        <p:spPr>
          <a:xfrm>
            <a:off x="5495008" y="4853506"/>
            <a:ext cx="1302272" cy="11388"/>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45" name="Straight Arrow Connector 144"/>
          <p:cNvCxnSpPr/>
          <p:nvPr/>
        </p:nvCxnSpPr>
        <p:spPr>
          <a:xfrm>
            <a:off x="5806557" y="3420012"/>
            <a:ext cx="1008581" cy="166151"/>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46" name="Straight Arrow Connector 145"/>
          <p:cNvCxnSpPr/>
          <p:nvPr/>
        </p:nvCxnSpPr>
        <p:spPr>
          <a:xfrm flipV="1">
            <a:off x="5806558" y="3661173"/>
            <a:ext cx="1015724" cy="220534"/>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47" name="Straight Arrow Connector 146"/>
          <p:cNvCxnSpPr/>
          <p:nvPr/>
        </p:nvCxnSpPr>
        <p:spPr>
          <a:xfrm flipV="1">
            <a:off x="5806558" y="2443163"/>
            <a:ext cx="129899" cy="111654"/>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48" name="Straight Arrow Connector 147"/>
          <p:cNvCxnSpPr/>
          <p:nvPr/>
        </p:nvCxnSpPr>
        <p:spPr>
          <a:xfrm flipH="1">
            <a:off x="6650831" y="2184684"/>
            <a:ext cx="216062" cy="4059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49" name="Straight Arrow Connector 148"/>
          <p:cNvCxnSpPr/>
          <p:nvPr/>
        </p:nvCxnSpPr>
        <p:spPr>
          <a:xfrm flipH="1" flipV="1">
            <a:off x="6665119" y="2475311"/>
            <a:ext cx="255353" cy="105853"/>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sp>
        <p:nvSpPr>
          <p:cNvPr id="151" name="Rectangle 150"/>
          <p:cNvSpPr/>
          <p:nvPr/>
        </p:nvSpPr>
        <p:spPr>
          <a:xfrm>
            <a:off x="4379119" y="2245493"/>
            <a:ext cx="347663" cy="2619401"/>
          </a:xfrm>
          <a:prstGeom prst="rect">
            <a:avLst/>
          </a:prstGeom>
          <a:solidFill>
            <a:schemeClr val="bg1"/>
          </a:solidFill>
          <a:ln w="12700">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BE">
              <a:solidFill>
                <a:prstClr val="white"/>
              </a:solidFill>
              <a:latin typeface="Calibri"/>
            </a:endParaRPr>
          </a:p>
        </p:txBody>
      </p:sp>
      <p:sp>
        <p:nvSpPr>
          <p:cNvPr id="150" name="TextBox 149"/>
          <p:cNvSpPr txBox="1"/>
          <p:nvPr/>
        </p:nvSpPr>
        <p:spPr>
          <a:xfrm rot="16200000">
            <a:off x="3479540" y="3381914"/>
            <a:ext cx="2146821" cy="369332"/>
          </a:xfrm>
          <a:prstGeom prst="rect">
            <a:avLst/>
          </a:prstGeom>
          <a:noFill/>
        </p:spPr>
        <p:txBody>
          <a:bodyPr wrap="square" rtlCol="0">
            <a:spAutoFit/>
          </a:bodyPr>
          <a:lstStyle/>
          <a:p>
            <a:pPr algn="ctr">
              <a:defRPr/>
            </a:pPr>
            <a:r>
              <a:rPr lang="nl-BE" b="1" dirty="0" err="1">
                <a:solidFill>
                  <a:prstClr val="black">
                    <a:lumMod val="50000"/>
                  </a:prstClr>
                </a:solidFill>
                <a:latin typeface="Arial" panose="020B0604020202020204" pitchFamily="34" charset="0"/>
                <a:cs typeface="Arial" panose="020B0604020202020204" pitchFamily="34" charset="0"/>
              </a:rPr>
              <a:t>Hybrid</a:t>
            </a:r>
            <a:endParaRPr lang="en-US" b="1" dirty="0">
              <a:solidFill>
                <a:prstClr val="black">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38485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Basic principles</a:t>
            </a:r>
            <a:endParaRPr lang="en-GB" noProof="0" dirty="0"/>
          </a:p>
        </p:txBody>
      </p:sp>
      <p:sp>
        <p:nvSpPr>
          <p:cNvPr id="4" name="Text Placeholder 3"/>
          <p:cNvSpPr>
            <a:spLocks noGrp="1"/>
          </p:cNvSpPr>
          <p:nvPr>
            <p:ph idx="1"/>
          </p:nvPr>
        </p:nvSpPr>
        <p:spPr/>
        <p:txBody>
          <a:bodyPr>
            <a:normAutofit/>
          </a:bodyPr>
          <a:lstStyle/>
          <a:p>
            <a:r>
              <a:rPr lang="en-GB" sz="1800" dirty="0" smtClean="0"/>
              <a:t>maximize </a:t>
            </a:r>
            <a:r>
              <a:rPr lang="en-GB" sz="1800" dirty="0" smtClean="0"/>
              <a:t>synergy where possible, generate efficiency gains and/or savings, while maintaining or improving service quality to citizens / enterprises / public institutions</a:t>
            </a:r>
          </a:p>
          <a:p>
            <a:r>
              <a:rPr lang="en-GB" sz="1800" dirty="0" smtClean="0"/>
              <a:t>in </a:t>
            </a:r>
            <a:r>
              <a:rPr lang="en-GB" sz="1800" dirty="0" smtClean="0"/>
              <a:t>line with overall synergy programme: assign services to the most capable one or propose shared services </a:t>
            </a:r>
          </a:p>
          <a:p>
            <a:r>
              <a:rPr lang="en-GB" sz="1800" dirty="0" smtClean="0"/>
              <a:t>synergy </a:t>
            </a:r>
            <a:r>
              <a:rPr lang="en-GB" sz="1800" dirty="0" smtClean="0"/>
              <a:t>based on result orientation, sense of responsibility and mutual trust</a:t>
            </a:r>
            <a:endParaRPr lang="en-GB" sz="1800" dirty="0"/>
          </a:p>
        </p:txBody>
      </p:sp>
      <p:sp>
        <p:nvSpPr>
          <p:cNvPr id="9" name="Slide Number Placeholder 8"/>
          <p:cNvSpPr>
            <a:spLocks noGrp="1"/>
          </p:cNvSpPr>
          <p:nvPr>
            <p:ph type="sldNum" sz="quarter" idx="4294967295"/>
          </p:nvPr>
        </p:nvSpPr>
        <p:spPr>
          <a:xfrm>
            <a:off x="7010400" y="6453188"/>
            <a:ext cx="2133600" cy="365125"/>
          </a:xfrm>
        </p:spPr>
        <p:txBody>
          <a:bodyPr/>
          <a:lstStyle/>
          <a:p>
            <a:r>
              <a:rPr lang="fr-BE" smtClean="0"/>
              <a:t> </a:t>
            </a:r>
            <a:fld id="{30A9230E-FFBB-4CCB-ABD7-198084EDE768}" type="slidenum">
              <a:rPr lang="fr-BE" smtClean="0"/>
              <a:pPr/>
              <a:t>59</a:t>
            </a:fld>
            <a:r>
              <a:rPr lang="fr-BE" smtClean="0"/>
              <a:t> </a:t>
            </a:r>
            <a:endParaRPr lang="fr-BE" dirty="0"/>
          </a:p>
        </p:txBody>
      </p:sp>
      <p:pic>
        <p:nvPicPr>
          <p:cNvPr id="5" name="Picture 3" descr="X:\PROJECTS\G-Cloud Communicatie\LOGO\071-15-logo-mediu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9433" y="300665"/>
            <a:ext cx="1437367" cy="81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592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altLang="en-US" smtClean="0"/>
              <a:t>Gaining support</a:t>
            </a:r>
            <a:endParaRPr lang="en-US" altLang="en-US" smtClean="0"/>
          </a:p>
        </p:txBody>
      </p:sp>
      <p:sp>
        <p:nvSpPr>
          <p:cNvPr id="3" name="Content Placeholder 2"/>
          <p:cNvSpPr>
            <a:spLocks noGrp="1"/>
          </p:cNvSpPr>
          <p:nvPr>
            <p:ph idx="1"/>
          </p:nvPr>
        </p:nvSpPr>
        <p:spPr/>
        <p:txBody>
          <a:bodyPr rtlCol="0">
            <a:normAutofit/>
          </a:bodyPr>
          <a:lstStyle/>
          <a:p>
            <a:pPr algn="just" eaLnBrk="1" fontAlgn="auto" hangingPunct="1">
              <a:spcAft>
                <a:spcPts val="0"/>
              </a:spcAft>
              <a:defRPr/>
            </a:pPr>
            <a:r>
              <a:rPr lang="en-GB" sz="1900"/>
              <a:t>small team in direct support of the federal Minister of Social Affairs</a:t>
            </a:r>
          </a:p>
          <a:p>
            <a:pPr lvl="1" algn="just" eaLnBrk="1" fontAlgn="auto" hangingPunct="1">
              <a:spcAft>
                <a:spcPts val="0"/>
              </a:spcAft>
              <a:defRPr/>
            </a:pPr>
            <a:r>
              <a:rPr lang="en-GB" sz="1700"/>
              <a:t>consisting of</a:t>
            </a:r>
          </a:p>
          <a:p>
            <a:pPr lvl="2" algn="just" eaLnBrk="1" fontAlgn="auto" hangingPunct="1">
              <a:spcAft>
                <a:spcPts val="0"/>
              </a:spcAft>
              <a:defRPr/>
            </a:pPr>
            <a:r>
              <a:rPr lang="en-GB" sz="1700"/>
              <a:t>experienced civil servants with a sound human network within all levels of the social sector</a:t>
            </a:r>
          </a:p>
          <a:p>
            <a:pPr lvl="2" algn="just" eaLnBrk="1" fontAlgn="auto" hangingPunct="1">
              <a:spcAft>
                <a:spcPts val="0"/>
              </a:spcAft>
              <a:defRPr/>
            </a:pPr>
            <a:r>
              <a:rPr lang="en-GB" sz="1700"/>
              <a:t>scientific experts</a:t>
            </a:r>
          </a:p>
          <a:p>
            <a:pPr lvl="2" algn="just" eaLnBrk="1" fontAlgn="auto" hangingPunct="1">
              <a:spcAft>
                <a:spcPts val="0"/>
              </a:spcAft>
              <a:defRPr/>
            </a:pPr>
            <a:r>
              <a:rPr lang="en-GB" sz="1700"/>
              <a:t>political advisors</a:t>
            </a:r>
          </a:p>
          <a:p>
            <a:pPr lvl="1" algn="just" eaLnBrk="1" fontAlgn="auto" hangingPunct="1">
              <a:spcAft>
                <a:spcPts val="0"/>
              </a:spcAft>
              <a:defRPr/>
            </a:pPr>
            <a:r>
              <a:rPr lang="en-GB" sz="1700"/>
              <a:t>with multidisciplinary skills</a:t>
            </a:r>
          </a:p>
          <a:p>
            <a:pPr lvl="2" algn="just" eaLnBrk="1" fontAlgn="auto" hangingPunct="1">
              <a:spcAft>
                <a:spcPts val="0"/>
              </a:spcAft>
              <a:defRPr/>
            </a:pPr>
            <a:r>
              <a:rPr lang="en-GB" sz="1700"/>
              <a:t>business process re-engineering</a:t>
            </a:r>
          </a:p>
          <a:p>
            <a:pPr lvl="2" algn="just" eaLnBrk="1" fontAlgn="auto" hangingPunct="1">
              <a:spcAft>
                <a:spcPts val="0"/>
              </a:spcAft>
              <a:defRPr/>
            </a:pPr>
            <a:r>
              <a:rPr lang="en-GB" sz="1700"/>
              <a:t>change management</a:t>
            </a:r>
          </a:p>
          <a:p>
            <a:pPr lvl="2" algn="just" eaLnBrk="1" fontAlgn="auto" hangingPunct="1">
              <a:spcAft>
                <a:spcPts val="0"/>
              </a:spcAft>
              <a:defRPr/>
            </a:pPr>
            <a:r>
              <a:rPr lang="en-GB" sz="1700"/>
              <a:t>legal</a:t>
            </a:r>
          </a:p>
          <a:p>
            <a:pPr lvl="2" algn="just" eaLnBrk="1" fontAlgn="auto" hangingPunct="1">
              <a:spcAft>
                <a:spcPts val="0"/>
              </a:spcAft>
              <a:defRPr/>
            </a:pPr>
            <a:r>
              <a:rPr lang="en-GB" sz="1700"/>
              <a:t>ICT</a:t>
            </a:r>
          </a:p>
          <a:p>
            <a:pPr lvl="2" algn="just" eaLnBrk="1" fontAlgn="auto" hangingPunct="1">
              <a:spcAft>
                <a:spcPts val="0"/>
              </a:spcAft>
              <a:defRPr/>
            </a:pPr>
            <a:r>
              <a:rPr lang="en-GB" sz="1700"/>
              <a:t>information security and privacy protection</a:t>
            </a:r>
          </a:p>
          <a:p>
            <a:pPr lvl="2" algn="just" eaLnBrk="1" fontAlgn="auto" hangingPunct="1">
              <a:spcAft>
                <a:spcPts val="0"/>
              </a:spcAft>
              <a:defRPr/>
            </a:pPr>
            <a:r>
              <a:rPr lang="en-GB" sz="1700"/>
              <a:t>communication</a:t>
            </a:r>
          </a:p>
          <a:p>
            <a:pPr lvl="2" algn="just" eaLnBrk="1" fontAlgn="auto" hangingPunct="1">
              <a:spcAft>
                <a:spcPts val="0"/>
              </a:spcAft>
              <a:defRPr/>
            </a:pPr>
            <a:r>
              <a:rPr lang="en-GB" sz="1700"/>
              <a:t>program and project management</a:t>
            </a:r>
          </a:p>
          <a:p>
            <a:pPr algn="just" eaLnBrk="1" fontAlgn="auto" hangingPunct="1">
              <a:spcAft>
                <a:spcPts val="0"/>
              </a:spcAft>
              <a:defRPr/>
            </a:pPr>
            <a:r>
              <a:rPr lang="en-GB" sz="1900"/>
              <a:t>gradually, co-operation agreements with other government levels (regions, local authorities, …)</a:t>
            </a:r>
          </a:p>
          <a:p>
            <a:pPr marL="0" indent="0" eaLnBrk="1" fontAlgn="auto" hangingPunct="1">
              <a:spcAft>
                <a:spcPts val="0"/>
              </a:spcAft>
              <a:buFont typeface="Arial" pitchFamily="34" charset="0"/>
              <a:buNone/>
              <a:defRPr/>
            </a:pPr>
            <a:endParaRPr lang="en-US"/>
          </a:p>
        </p:txBody>
      </p:sp>
      <p:sp>
        <p:nvSpPr>
          <p:cNvPr id="4" name="Slide Number Placeholder 3"/>
          <p:cNvSpPr>
            <a:spLocks noGrp="1"/>
          </p:cNvSpPr>
          <p:nvPr>
            <p:ph type="sldNum" sz="quarter" idx="10"/>
          </p:nvPr>
        </p:nvSpPr>
        <p:spPr/>
        <p:txBody>
          <a:bodyPr/>
          <a:lstStyle/>
          <a:p>
            <a:pPr>
              <a:defRPr/>
            </a:pPr>
            <a:fld id="{18446AA8-0F90-4A30-B3AC-76E0E24015DC}" type="slidenum">
              <a:rPr lang="en-US"/>
              <a:pPr>
                <a:defRPr/>
              </a:pPr>
              <a:t>6</a:t>
            </a:fld>
            <a:endParaRPr lang="en-US"/>
          </a:p>
        </p:txBody>
      </p:sp>
    </p:spTree>
    <p:extLst>
      <p:ext uri="{BB962C8B-B14F-4D97-AF65-F5344CB8AC3E}">
        <p14:creationId xmlns:p14="http://schemas.microsoft.com/office/powerpoint/2010/main" val="39686329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fr-BE" altLang="en-US" smtClean="0"/>
              <a:t>Awards</a:t>
            </a:r>
            <a:endParaRPr lang="en-US" altLang="en-US" smtClean="0"/>
          </a:p>
        </p:txBody>
      </p:sp>
      <p:sp>
        <p:nvSpPr>
          <p:cNvPr id="4" name="Slide Number Placeholder 3"/>
          <p:cNvSpPr>
            <a:spLocks noGrp="1"/>
          </p:cNvSpPr>
          <p:nvPr>
            <p:ph type="sldNum" sz="quarter" idx="10"/>
          </p:nvPr>
        </p:nvSpPr>
        <p:spPr/>
        <p:txBody>
          <a:bodyPr/>
          <a:lstStyle/>
          <a:p>
            <a:pPr>
              <a:defRPr/>
            </a:pPr>
            <a:fld id="{95D8DD81-E266-482D-989C-791020CE9BA2}" type="slidenum">
              <a:rPr lang="en-US" smtClean="0"/>
              <a:pPr>
                <a:defRPr/>
              </a:pPr>
              <a:t>60</a:t>
            </a:fld>
            <a:endParaRPr lang="en-US"/>
          </a:p>
        </p:txBody>
      </p:sp>
      <p:sp>
        <p:nvSpPr>
          <p:cNvPr id="5" name="Oval 4"/>
          <p:cNvSpPr/>
          <p:nvPr/>
        </p:nvSpPr>
        <p:spPr>
          <a:xfrm>
            <a:off x="683568" y="1362075"/>
            <a:ext cx="7718425" cy="4443413"/>
          </a:xfrm>
          <a:prstGeom prst="ellips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235" y="4226397"/>
            <a:ext cx="1892300"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31085" y="2456334"/>
            <a:ext cx="1443038"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4798" y="4742334"/>
            <a:ext cx="2195512"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6198" y="1756247"/>
            <a:ext cx="153035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1560" y="2235672"/>
            <a:ext cx="2363788"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10210" y="2734147"/>
            <a:ext cx="1557338"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www.hierodiction.at/images/epractice_logo.jpg"/>
          <p:cNvPicPr>
            <a:picLocks noChangeAspect="1" noChangeArrowheads="1"/>
          </p:cNvPicPr>
          <p:nvPr/>
        </p:nvPicPr>
        <p:blipFill>
          <a:blip r:embed="rId8">
            <a:clrChange>
              <a:clrFrom>
                <a:srgbClr val="F8F9F4"/>
              </a:clrFrom>
              <a:clrTo>
                <a:srgbClr val="F8F9F4">
                  <a:alpha val="0"/>
                </a:srgbClr>
              </a:clrTo>
            </a:clrChange>
            <a:extLst>
              <a:ext uri="{28A0092B-C50C-407E-A947-70E740481C1C}">
                <a14:useLocalDpi xmlns:a14="http://schemas.microsoft.com/office/drawing/2010/main" val="0"/>
              </a:ext>
            </a:extLst>
          </a:blip>
          <a:srcRect/>
          <a:stretch>
            <a:fillRect/>
          </a:stretch>
        </p:blipFill>
        <p:spPr bwMode="auto">
          <a:xfrm>
            <a:off x="3180135" y="1484784"/>
            <a:ext cx="1952625"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Grp="1" noChangeAspect="1" noChangeArrowheads="1"/>
          </p:cNvPicPr>
          <p:nvPr>
            <p:ph idx="1"/>
          </p:nvPr>
        </p:nvPicPr>
        <p:blipFill>
          <a:blip r:embed="rId9" cstate="print">
            <a:extLst>
              <a:ext uri="{28A0092B-C50C-407E-A947-70E740481C1C}">
                <a14:useLocalDpi xmlns:a14="http://schemas.microsoft.com/office/drawing/2010/main" val="0"/>
              </a:ext>
            </a:extLst>
          </a:blip>
          <a:srcRect/>
          <a:stretch>
            <a:fillRect/>
          </a:stretch>
        </p:blipFill>
        <p:spPr>
          <a:xfrm>
            <a:off x="6005453" y="3966049"/>
            <a:ext cx="1876024" cy="140659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4033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9725"/>
            <a:ext cx="9144000" cy="685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852" b="5861"/>
          <a:stretch/>
        </p:blipFill>
        <p:spPr>
          <a:xfrm>
            <a:off x="4283968" y="-27384"/>
            <a:ext cx="4840751" cy="6912768"/>
          </a:xfrm>
          <a:ln w="28575">
            <a:noFill/>
            <a:bevel/>
          </a:ln>
        </p:spPr>
      </p:pic>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61</a:t>
            </a:fld>
            <a:endParaRPr lang="en-GB" dirty="0"/>
          </a:p>
        </p:txBody>
      </p:sp>
      <p:grpSp>
        <p:nvGrpSpPr>
          <p:cNvPr id="7" name="Group 6"/>
          <p:cNvGrpSpPr>
            <a:grpSpLocks noChangeAspect="1"/>
          </p:cNvGrpSpPr>
          <p:nvPr/>
        </p:nvGrpSpPr>
        <p:grpSpPr>
          <a:xfrm rot="16200000">
            <a:off x="-1338227" y="1248676"/>
            <a:ext cx="6938424" cy="4334992"/>
            <a:chOff x="1116330" y="1566227"/>
            <a:chExt cx="6911344" cy="3725543"/>
          </a:xfrm>
        </p:grpSpPr>
        <p:sp>
          <p:nvSpPr>
            <p:cNvPr id="8" name="Shape 276"/>
            <p:cNvSpPr/>
            <p:nvPr/>
          </p:nvSpPr>
          <p:spPr>
            <a:xfrm>
              <a:off x="1116330" y="1566227"/>
              <a:ext cx="6911340" cy="2227603"/>
            </a:xfrm>
            <a:custGeom>
              <a:avLst/>
              <a:gdLst/>
              <a:ahLst/>
              <a:cxnLst/>
              <a:rect l="0" t="0" r="0" b="0"/>
              <a:pathLst>
                <a:path w="6911518" h="2227656">
                  <a:moveTo>
                    <a:pt x="0" y="0"/>
                  </a:moveTo>
                  <a:lnTo>
                    <a:pt x="6911518" y="0"/>
                  </a:lnTo>
                  <a:lnTo>
                    <a:pt x="6911518" y="2227656"/>
                  </a:lnTo>
                  <a:lnTo>
                    <a:pt x="0" y="2227656"/>
                  </a:lnTo>
                  <a:lnTo>
                    <a:pt x="0" y="0"/>
                  </a:lnTo>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9" name="Shape 277"/>
            <p:cNvSpPr>
              <a:spLocks noChangeAspect="1"/>
            </p:cNvSpPr>
            <p:nvPr/>
          </p:nvSpPr>
          <p:spPr>
            <a:xfrm>
              <a:off x="1116334" y="3793829"/>
              <a:ext cx="6911340" cy="1497941"/>
            </a:xfrm>
            <a:custGeom>
              <a:avLst/>
              <a:gdLst/>
              <a:ahLst/>
              <a:cxnLst/>
              <a:rect l="0" t="0" r="0" b="0"/>
              <a:pathLst>
                <a:path w="6911518" h="1497978">
                  <a:moveTo>
                    <a:pt x="0" y="0"/>
                  </a:moveTo>
                  <a:lnTo>
                    <a:pt x="6911518" y="0"/>
                  </a:lnTo>
                  <a:lnTo>
                    <a:pt x="6911518" y="1497978"/>
                  </a:lnTo>
                  <a:lnTo>
                    <a:pt x="0" y="1497978"/>
                  </a:lnTo>
                  <a:lnTo>
                    <a:pt x="0" y="0"/>
                  </a:lnTo>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10" name="Shape 8"/>
            <p:cNvSpPr/>
            <p:nvPr/>
          </p:nvSpPr>
          <p:spPr>
            <a:xfrm>
              <a:off x="2122964" y="1881573"/>
              <a:ext cx="227019" cy="224010"/>
            </a:xfrm>
            <a:custGeom>
              <a:avLst/>
              <a:gdLst/>
              <a:ahLst/>
              <a:cxnLst/>
              <a:rect l="0" t="0" r="0" b="0"/>
              <a:pathLst>
                <a:path w="227025" h="224015">
                  <a:moveTo>
                    <a:pt x="113487" y="0"/>
                  </a:moveTo>
                  <a:lnTo>
                    <a:pt x="140018" y="84074"/>
                  </a:lnTo>
                  <a:lnTo>
                    <a:pt x="227025" y="84074"/>
                  </a:lnTo>
                  <a:lnTo>
                    <a:pt x="155931" y="138290"/>
                  </a:lnTo>
                  <a:lnTo>
                    <a:pt x="183502" y="224015"/>
                  </a:lnTo>
                  <a:lnTo>
                    <a:pt x="113487" y="171818"/>
                  </a:lnTo>
                  <a:lnTo>
                    <a:pt x="42786" y="224015"/>
                  </a:lnTo>
                  <a:lnTo>
                    <a:pt x="70015" y="138100"/>
                  </a:lnTo>
                  <a:lnTo>
                    <a:pt x="0" y="84074"/>
                  </a:lnTo>
                  <a:lnTo>
                    <a:pt x="87338" y="84074"/>
                  </a:lnTo>
                  <a:lnTo>
                    <a:pt x="113487"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11" name="Shape 9"/>
            <p:cNvSpPr/>
            <p:nvPr/>
          </p:nvSpPr>
          <p:spPr>
            <a:xfrm>
              <a:off x="2462056" y="1865574"/>
              <a:ext cx="202611" cy="200020"/>
            </a:xfrm>
            <a:custGeom>
              <a:avLst/>
              <a:gdLst/>
              <a:ahLst/>
              <a:cxnLst/>
              <a:rect l="0" t="0" r="0" b="0"/>
              <a:pathLst>
                <a:path w="202616" h="200025">
                  <a:moveTo>
                    <a:pt x="101460" y="0"/>
                  </a:moveTo>
                  <a:lnTo>
                    <a:pt x="124816" y="75108"/>
                  </a:lnTo>
                  <a:lnTo>
                    <a:pt x="202616" y="75108"/>
                  </a:lnTo>
                  <a:lnTo>
                    <a:pt x="139332" y="123495"/>
                  </a:lnTo>
                  <a:lnTo>
                    <a:pt x="163728" y="200025"/>
                  </a:lnTo>
                  <a:lnTo>
                    <a:pt x="101460" y="153454"/>
                  </a:lnTo>
                  <a:lnTo>
                    <a:pt x="38202" y="200025"/>
                  </a:lnTo>
                  <a:lnTo>
                    <a:pt x="62586" y="123266"/>
                  </a:lnTo>
                  <a:lnTo>
                    <a:pt x="0" y="75108"/>
                  </a:lnTo>
                  <a:lnTo>
                    <a:pt x="77788" y="75108"/>
                  </a:lnTo>
                  <a:lnTo>
                    <a:pt x="101460"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12" name="Shape 10"/>
            <p:cNvSpPr/>
            <p:nvPr/>
          </p:nvSpPr>
          <p:spPr>
            <a:xfrm>
              <a:off x="2738918" y="1996225"/>
              <a:ext cx="165121" cy="162683"/>
            </a:xfrm>
            <a:custGeom>
              <a:avLst/>
              <a:gdLst/>
              <a:ahLst/>
              <a:cxnLst/>
              <a:rect l="0" t="0" r="0" b="0"/>
              <a:pathLst>
                <a:path w="165125" h="162687">
                  <a:moveTo>
                    <a:pt x="82740" y="0"/>
                  </a:moveTo>
                  <a:lnTo>
                    <a:pt x="101854" y="61049"/>
                  </a:lnTo>
                  <a:lnTo>
                    <a:pt x="165125" y="61049"/>
                  </a:lnTo>
                  <a:lnTo>
                    <a:pt x="113500" y="100444"/>
                  </a:lnTo>
                  <a:lnTo>
                    <a:pt x="133299" y="162687"/>
                  </a:lnTo>
                  <a:lnTo>
                    <a:pt x="82740" y="124854"/>
                  </a:lnTo>
                  <a:lnTo>
                    <a:pt x="31496" y="162687"/>
                  </a:lnTo>
                  <a:lnTo>
                    <a:pt x="51295" y="100292"/>
                  </a:lnTo>
                  <a:lnTo>
                    <a:pt x="0" y="61049"/>
                  </a:lnTo>
                  <a:lnTo>
                    <a:pt x="63665" y="61049"/>
                  </a:lnTo>
                  <a:lnTo>
                    <a:pt x="82740"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13" name="Shape 11"/>
            <p:cNvSpPr/>
            <p:nvPr/>
          </p:nvSpPr>
          <p:spPr>
            <a:xfrm>
              <a:off x="1768328" y="2009560"/>
              <a:ext cx="296639" cy="292588"/>
            </a:xfrm>
            <a:custGeom>
              <a:avLst/>
              <a:gdLst/>
              <a:ahLst/>
              <a:cxnLst/>
              <a:rect l="0" t="0" r="0" b="0"/>
              <a:pathLst>
                <a:path w="296647" h="292595">
                  <a:moveTo>
                    <a:pt x="148146" y="0"/>
                  </a:moveTo>
                  <a:lnTo>
                    <a:pt x="182791" y="109830"/>
                  </a:lnTo>
                  <a:lnTo>
                    <a:pt x="296647" y="109830"/>
                  </a:lnTo>
                  <a:lnTo>
                    <a:pt x="204026" y="180645"/>
                  </a:lnTo>
                  <a:lnTo>
                    <a:pt x="239738" y="292595"/>
                  </a:lnTo>
                  <a:lnTo>
                    <a:pt x="148146" y="224434"/>
                  </a:lnTo>
                  <a:lnTo>
                    <a:pt x="56172" y="292595"/>
                  </a:lnTo>
                  <a:lnTo>
                    <a:pt x="91224" y="180353"/>
                  </a:lnTo>
                  <a:lnTo>
                    <a:pt x="0" y="109830"/>
                  </a:lnTo>
                  <a:lnTo>
                    <a:pt x="113843" y="109830"/>
                  </a:lnTo>
                  <a:lnTo>
                    <a:pt x="148146"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14" name="Shape 12"/>
            <p:cNvSpPr/>
            <p:nvPr/>
          </p:nvSpPr>
          <p:spPr>
            <a:xfrm>
              <a:off x="1530331" y="2315462"/>
              <a:ext cx="318940" cy="314533"/>
            </a:xfrm>
            <a:custGeom>
              <a:avLst/>
              <a:gdLst/>
              <a:ahLst/>
              <a:cxnLst/>
              <a:rect l="0" t="0" r="0" b="0"/>
              <a:pathLst>
                <a:path w="318948" h="314541">
                  <a:moveTo>
                    <a:pt x="159512" y="0"/>
                  </a:moveTo>
                  <a:lnTo>
                    <a:pt x="196266" y="118085"/>
                  </a:lnTo>
                  <a:lnTo>
                    <a:pt x="318948" y="118085"/>
                  </a:lnTo>
                  <a:lnTo>
                    <a:pt x="219240" y="194183"/>
                  </a:lnTo>
                  <a:lnTo>
                    <a:pt x="257442" y="314541"/>
                  </a:lnTo>
                  <a:lnTo>
                    <a:pt x="159512" y="241287"/>
                  </a:lnTo>
                  <a:lnTo>
                    <a:pt x="60477" y="314541"/>
                  </a:lnTo>
                  <a:lnTo>
                    <a:pt x="98298" y="193904"/>
                  </a:lnTo>
                  <a:lnTo>
                    <a:pt x="0" y="118085"/>
                  </a:lnTo>
                  <a:lnTo>
                    <a:pt x="122364" y="118085"/>
                  </a:lnTo>
                  <a:lnTo>
                    <a:pt x="159512"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15" name="Shape 13"/>
            <p:cNvSpPr/>
            <p:nvPr/>
          </p:nvSpPr>
          <p:spPr>
            <a:xfrm>
              <a:off x="1503455" y="2696572"/>
              <a:ext cx="356798" cy="351884"/>
            </a:xfrm>
            <a:custGeom>
              <a:avLst/>
              <a:gdLst/>
              <a:ahLst/>
              <a:cxnLst/>
              <a:rect l="0" t="0" r="0" b="0"/>
              <a:pathLst>
                <a:path w="356807" h="351892">
                  <a:moveTo>
                    <a:pt x="178232" y="0"/>
                  </a:moveTo>
                  <a:lnTo>
                    <a:pt x="219608" y="132042"/>
                  </a:lnTo>
                  <a:lnTo>
                    <a:pt x="356807" y="132042"/>
                  </a:lnTo>
                  <a:lnTo>
                    <a:pt x="245085" y="217284"/>
                  </a:lnTo>
                  <a:lnTo>
                    <a:pt x="288214" y="351892"/>
                  </a:lnTo>
                  <a:lnTo>
                    <a:pt x="178562" y="269926"/>
                  </a:lnTo>
                  <a:lnTo>
                    <a:pt x="67551" y="351892"/>
                  </a:lnTo>
                  <a:lnTo>
                    <a:pt x="109982" y="216865"/>
                  </a:lnTo>
                  <a:lnTo>
                    <a:pt x="0" y="132042"/>
                  </a:lnTo>
                  <a:lnTo>
                    <a:pt x="137223" y="132042"/>
                  </a:lnTo>
                  <a:lnTo>
                    <a:pt x="178232"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16" name="Shape 14"/>
            <p:cNvSpPr/>
            <p:nvPr/>
          </p:nvSpPr>
          <p:spPr>
            <a:xfrm>
              <a:off x="1717048" y="3064395"/>
              <a:ext cx="373027" cy="367808"/>
            </a:xfrm>
            <a:custGeom>
              <a:avLst/>
              <a:gdLst/>
              <a:ahLst/>
              <a:cxnLst/>
              <a:rect l="0" t="0" r="0" b="0"/>
              <a:pathLst>
                <a:path w="373037" h="367817">
                  <a:moveTo>
                    <a:pt x="186334" y="0"/>
                  </a:moveTo>
                  <a:lnTo>
                    <a:pt x="229845" y="138024"/>
                  </a:lnTo>
                  <a:lnTo>
                    <a:pt x="373037" y="138024"/>
                  </a:lnTo>
                  <a:lnTo>
                    <a:pt x="256350" y="227050"/>
                  </a:lnTo>
                  <a:lnTo>
                    <a:pt x="301257" y="367817"/>
                  </a:lnTo>
                  <a:lnTo>
                    <a:pt x="186334" y="282143"/>
                  </a:lnTo>
                  <a:lnTo>
                    <a:pt x="70714" y="367817"/>
                  </a:lnTo>
                  <a:lnTo>
                    <a:pt x="114897" y="226758"/>
                  </a:lnTo>
                  <a:lnTo>
                    <a:pt x="0" y="138024"/>
                  </a:lnTo>
                  <a:lnTo>
                    <a:pt x="143205" y="138024"/>
                  </a:lnTo>
                  <a:lnTo>
                    <a:pt x="186334"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17" name="Shape 15"/>
            <p:cNvSpPr/>
            <p:nvPr/>
          </p:nvSpPr>
          <p:spPr>
            <a:xfrm>
              <a:off x="2147605" y="2136294"/>
              <a:ext cx="532484" cy="632166"/>
            </a:xfrm>
            <a:custGeom>
              <a:avLst/>
              <a:gdLst/>
              <a:ahLst/>
              <a:cxnLst/>
              <a:rect l="0" t="0" r="0" b="0"/>
              <a:pathLst>
                <a:path w="532498" h="632181">
                  <a:moveTo>
                    <a:pt x="286055" y="0"/>
                  </a:moveTo>
                  <a:cubicBezTo>
                    <a:pt x="360845" y="0"/>
                    <a:pt x="421577" y="22085"/>
                    <a:pt x="468287" y="66281"/>
                  </a:cubicBezTo>
                  <a:cubicBezTo>
                    <a:pt x="496087" y="92443"/>
                    <a:pt x="516928" y="129946"/>
                    <a:pt x="530847" y="178892"/>
                  </a:cubicBezTo>
                  <a:lnTo>
                    <a:pt x="408648" y="208077"/>
                  </a:lnTo>
                  <a:cubicBezTo>
                    <a:pt x="401422" y="176390"/>
                    <a:pt x="386347" y="151359"/>
                    <a:pt x="363398" y="133007"/>
                  </a:cubicBezTo>
                  <a:cubicBezTo>
                    <a:pt x="340474" y="114668"/>
                    <a:pt x="312585" y="105499"/>
                    <a:pt x="279794" y="105499"/>
                  </a:cubicBezTo>
                  <a:cubicBezTo>
                    <a:pt x="234480" y="105499"/>
                    <a:pt x="197714" y="121768"/>
                    <a:pt x="169507" y="154280"/>
                  </a:cubicBezTo>
                  <a:cubicBezTo>
                    <a:pt x="141275" y="186817"/>
                    <a:pt x="127178" y="239497"/>
                    <a:pt x="127178" y="312318"/>
                  </a:cubicBezTo>
                  <a:cubicBezTo>
                    <a:pt x="127178" y="389623"/>
                    <a:pt x="141072" y="444652"/>
                    <a:pt x="168885" y="477456"/>
                  </a:cubicBezTo>
                  <a:cubicBezTo>
                    <a:pt x="196660" y="510261"/>
                    <a:pt x="232816" y="526669"/>
                    <a:pt x="277292" y="526669"/>
                  </a:cubicBezTo>
                  <a:cubicBezTo>
                    <a:pt x="310096" y="526669"/>
                    <a:pt x="338328" y="516242"/>
                    <a:pt x="361950" y="495402"/>
                  </a:cubicBezTo>
                  <a:cubicBezTo>
                    <a:pt x="385572" y="474561"/>
                    <a:pt x="402539" y="441744"/>
                    <a:pt x="412826" y="396977"/>
                  </a:cubicBezTo>
                  <a:lnTo>
                    <a:pt x="532498" y="434937"/>
                  </a:lnTo>
                  <a:cubicBezTo>
                    <a:pt x="514160" y="501663"/>
                    <a:pt x="483641" y="551218"/>
                    <a:pt x="440970" y="583603"/>
                  </a:cubicBezTo>
                  <a:cubicBezTo>
                    <a:pt x="398298" y="615988"/>
                    <a:pt x="344145" y="632181"/>
                    <a:pt x="278537" y="632181"/>
                  </a:cubicBezTo>
                  <a:cubicBezTo>
                    <a:pt x="197371" y="632181"/>
                    <a:pt x="130632" y="604444"/>
                    <a:pt x="78384" y="548996"/>
                  </a:cubicBezTo>
                  <a:cubicBezTo>
                    <a:pt x="26124" y="493522"/>
                    <a:pt x="0" y="417690"/>
                    <a:pt x="0" y="321500"/>
                  </a:cubicBezTo>
                  <a:cubicBezTo>
                    <a:pt x="0" y="219761"/>
                    <a:pt x="26264" y="140729"/>
                    <a:pt x="78791" y="84430"/>
                  </a:cubicBezTo>
                  <a:cubicBezTo>
                    <a:pt x="131343" y="28143"/>
                    <a:pt x="200431" y="0"/>
                    <a:pt x="286055" y="0"/>
                  </a:cubicBez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18" name="Shape 16"/>
            <p:cNvSpPr/>
            <p:nvPr/>
          </p:nvSpPr>
          <p:spPr>
            <a:xfrm>
              <a:off x="2742695" y="2305171"/>
              <a:ext cx="228327" cy="462807"/>
            </a:xfrm>
            <a:custGeom>
              <a:avLst/>
              <a:gdLst/>
              <a:ahLst/>
              <a:cxnLst/>
              <a:rect l="0" t="0" r="0" b="0"/>
              <a:pathLst>
                <a:path w="228333" h="462818">
                  <a:moveTo>
                    <a:pt x="228105" y="0"/>
                  </a:moveTo>
                  <a:lnTo>
                    <a:pt x="228333" y="19"/>
                  </a:lnTo>
                  <a:lnTo>
                    <a:pt x="228333" y="95533"/>
                  </a:lnTo>
                  <a:lnTo>
                    <a:pt x="186307" y="104249"/>
                  </a:lnTo>
                  <a:cubicBezTo>
                    <a:pt x="173450" y="110087"/>
                    <a:pt x="161811" y="118840"/>
                    <a:pt x="151384" y="130505"/>
                  </a:cubicBezTo>
                  <a:cubicBezTo>
                    <a:pt x="130556" y="153886"/>
                    <a:pt x="120117" y="187516"/>
                    <a:pt x="120117" y="231445"/>
                  </a:cubicBezTo>
                  <a:cubicBezTo>
                    <a:pt x="120117" y="275361"/>
                    <a:pt x="130556" y="309004"/>
                    <a:pt x="151384" y="332346"/>
                  </a:cubicBezTo>
                  <a:cubicBezTo>
                    <a:pt x="161811" y="344030"/>
                    <a:pt x="173450" y="352790"/>
                    <a:pt x="186307" y="358629"/>
                  </a:cubicBezTo>
                  <a:lnTo>
                    <a:pt x="228333" y="367343"/>
                  </a:lnTo>
                  <a:lnTo>
                    <a:pt x="228333" y="462818"/>
                  </a:lnTo>
                  <a:lnTo>
                    <a:pt x="169472" y="456000"/>
                  </a:lnTo>
                  <a:cubicBezTo>
                    <a:pt x="150114" y="451409"/>
                    <a:pt x="131229" y="444525"/>
                    <a:pt x="112827" y="435356"/>
                  </a:cubicBezTo>
                  <a:cubicBezTo>
                    <a:pt x="75971" y="417005"/>
                    <a:pt x="47968" y="390106"/>
                    <a:pt x="28803" y="354660"/>
                  </a:cubicBezTo>
                  <a:cubicBezTo>
                    <a:pt x="9601" y="319202"/>
                    <a:pt x="0" y="276060"/>
                    <a:pt x="0" y="225171"/>
                  </a:cubicBezTo>
                  <a:cubicBezTo>
                    <a:pt x="0" y="186258"/>
                    <a:pt x="9601" y="148590"/>
                    <a:pt x="28803" y="112179"/>
                  </a:cubicBezTo>
                  <a:cubicBezTo>
                    <a:pt x="47968" y="75755"/>
                    <a:pt x="75133" y="47942"/>
                    <a:pt x="110312" y="28765"/>
                  </a:cubicBezTo>
                  <a:cubicBezTo>
                    <a:pt x="145478" y="9588"/>
                    <a:pt x="184747" y="0"/>
                    <a:pt x="228105" y="0"/>
                  </a:cubicBez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19" name="Shape 17"/>
            <p:cNvSpPr/>
            <p:nvPr/>
          </p:nvSpPr>
          <p:spPr>
            <a:xfrm>
              <a:off x="2971022" y="2305191"/>
              <a:ext cx="228708" cy="462859"/>
            </a:xfrm>
            <a:custGeom>
              <a:avLst/>
              <a:gdLst/>
              <a:ahLst/>
              <a:cxnLst/>
              <a:rect l="0" t="0" r="0" b="0"/>
              <a:pathLst>
                <a:path w="228714" h="462870">
                  <a:moveTo>
                    <a:pt x="0" y="0"/>
                  </a:moveTo>
                  <a:lnTo>
                    <a:pt x="47763" y="4059"/>
                  </a:lnTo>
                  <a:cubicBezTo>
                    <a:pt x="93485" y="12217"/>
                    <a:pt x="132394" y="32610"/>
                    <a:pt x="164503" y="65233"/>
                  </a:cubicBezTo>
                  <a:cubicBezTo>
                    <a:pt x="207315" y="108756"/>
                    <a:pt x="228714" y="163734"/>
                    <a:pt x="228714" y="230168"/>
                  </a:cubicBezTo>
                  <a:cubicBezTo>
                    <a:pt x="228714" y="297173"/>
                    <a:pt x="207111" y="352698"/>
                    <a:pt x="163868" y="396767"/>
                  </a:cubicBezTo>
                  <a:cubicBezTo>
                    <a:pt x="120650" y="440823"/>
                    <a:pt x="66230" y="462870"/>
                    <a:pt x="622" y="462870"/>
                  </a:cubicBezTo>
                  <a:lnTo>
                    <a:pt x="0" y="462798"/>
                  </a:lnTo>
                  <a:lnTo>
                    <a:pt x="0" y="367324"/>
                  </a:lnTo>
                  <a:lnTo>
                    <a:pt x="203" y="367366"/>
                  </a:lnTo>
                  <a:cubicBezTo>
                    <a:pt x="30772" y="367366"/>
                    <a:pt x="56439" y="355695"/>
                    <a:pt x="77140" y="332327"/>
                  </a:cubicBezTo>
                  <a:cubicBezTo>
                    <a:pt x="97853" y="308984"/>
                    <a:pt x="108217" y="275063"/>
                    <a:pt x="108217" y="230587"/>
                  </a:cubicBezTo>
                  <a:cubicBezTo>
                    <a:pt x="108217" y="187229"/>
                    <a:pt x="97853" y="153866"/>
                    <a:pt x="77140" y="130486"/>
                  </a:cubicBezTo>
                  <a:cubicBezTo>
                    <a:pt x="56439" y="107156"/>
                    <a:pt x="30772" y="95472"/>
                    <a:pt x="203" y="95472"/>
                  </a:cubicBezTo>
                  <a:lnTo>
                    <a:pt x="0" y="95514"/>
                  </a:lnTo>
                  <a:lnTo>
                    <a:pt x="0"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20" name="Shape 18"/>
            <p:cNvSpPr/>
            <p:nvPr/>
          </p:nvSpPr>
          <p:spPr>
            <a:xfrm>
              <a:off x="3271102" y="2305179"/>
              <a:ext cx="286886" cy="452858"/>
            </a:xfrm>
            <a:custGeom>
              <a:avLst/>
              <a:gdLst/>
              <a:ahLst/>
              <a:cxnLst/>
              <a:rect l="0" t="0" r="0" b="0"/>
              <a:pathLst>
                <a:path w="286893" h="452869">
                  <a:moveTo>
                    <a:pt x="209766" y="0"/>
                  </a:moveTo>
                  <a:cubicBezTo>
                    <a:pt x="236436" y="0"/>
                    <a:pt x="262166" y="7366"/>
                    <a:pt x="286893" y="22098"/>
                  </a:cubicBezTo>
                  <a:lnTo>
                    <a:pt x="250635" y="124257"/>
                  </a:lnTo>
                  <a:cubicBezTo>
                    <a:pt x="230886" y="111481"/>
                    <a:pt x="212535" y="105080"/>
                    <a:pt x="195593" y="105080"/>
                  </a:cubicBezTo>
                  <a:cubicBezTo>
                    <a:pt x="179172" y="105080"/>
                    <a:pt x="165265" y="109588"/>
                    <a:pt x="153873" y="118631"/>
                  </a:cubicBezTo>
                  <a:cubicBezTo>
                    <a:pt x="142481" y="127660"/>
                    <a:pt x="133502" y="144005"/>
                    <a:pt x="126987" y="167627"/>
                  </a:cubicBezTo>
                  <a:cubicBezTo>
                    <a:pt x="120447" y="191249"/>
                    <a:pt x="117196" y="240754"/>
                    <a:pt x="117196" y="316090"/>
                  </a:cubicBezTo>
                  <a:lnTo>
                    <a:pt x="117196" y="452869"/>
                  </a:lnTo>
                  <a:lnTo>
                    <a:pt x="0" y="452869"/>
                  </a:lnTo>
                  <a:lnTo>
                    <a:pt x="0" y="9995"/>
                  </a:lnTo>
                  <a:lnTo>
                    <a:pt x="108839" y="9995"/>
                  </a:lnTo>
                  <a:lnTo>
                    <a:pt x="108839" y="72961"/>
                  </a:lnTo>
                  <a:cubicBezTo>
                    <a:pt x="127483" y="43218"/>
                    <a:pt x="144221" y="23622"/>
                    <a:pt x="159093" y="14161"/>
                  </a:cubicBezTo>
                  <a:cubicBezTo>
                    <a:pt x="173965" y="4712"/>
                    <a:pt x="190843" y="0"/>
                    <a:pt x="209766" y="0"/>
                  </a:cubicBez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21" name="Shape 19"/>
            <p:cNvSpPr/>
            <p:nvPr/>
          </p:nvSpPr>
          <p:spPr>
            <a:xfrm>
              <a:off x="3589758" y="2309239"/>
              <a:ext cx="214338" cy="617267"/>
            </a:xfrm>
            <a:custGeom>
              <a:avLst/>
              <a:gdLst/>
              <a:ahLst/>
              <a:cxnLst/>
              <a:rect l="0" t="0" r="0" b="0"/>
              <a:pathLst>
                <a:path w="214344" h="617282">
                  <a:moveTo>
                    <a:pt x="214344" y="0"/>
                  </a:moveTo>
                  <a:lnTo>
                    <a:pt x="214344" y="88771"/>
                  </a:lnTo>
                  <a:lnTo>
                    <a:pt x="176289" y="96793"/>
                  </a:lnTo>
                  <a:cubicBezTo>
                    <a:pt x="164401" y="102319"/>
                    <a:pt x="153733" y="110609"/>
                    <a:pt x="144285" y="121664"/>
                  </a:cubicBezTo>
                  <a:cubicBezTo>
                    <a:pt x="125387" y="143750"/>
                    <a:pt x="115938" y="176490"/>
                    <a:pt x="115938" y="219874"/>
                  </a:cubicBezTo>
                  <a:cubicBezTo>
                    <a:pt x="115938" y="269619"/>
                    <a:pt x="125793" y="306386"/>
                    <a:pt x="145529" y="330160"/>
                  </a:cubicBezTo>
                  <a:cubicBezTo>
                    <a:pt x="155404" y="342047"/>
                    <a:pt x="166354" y="350960"/>
                    <a:pt x="178379" y="356900"/>
                  </a:cubicBezTo>
                  <a:lnTo>
                    <a:pt x="214344" y="365053"/>
                  </a:lnTo>
                  <a:lnTo>
                    <a:pt x="214344" y="455463"/>
                  </a:lnTo>
                  <a:lnTo>
                    <a:pt x="211471" y="455163"/>
                  </a:lnTo>
                  <a:cubicBezTo>
                    <a:pt x="200384" y="452731"/>
                    <a:pt x="189871" y="449083"/>
                    <a:pt x="179934" y="444219"/>
                  </a:cubicBezTo>
                  <a:cubicBezTo>
                    <a:pt x="160058" y="434491"/>
                    <a:pt x="139141" y="417803"/>
                    <a:pt x="117183" y="394181"/>
                  </a:cubicBezTo>
                  <a:lnTo>
                    <a:pt x="117183" y="617282"/>
                  </a:lnTo>
                  <a:lnTo>
                    <a:pt x="0" y="617282"/>
                  </a:lnTo>
                  <a:lnTo>
                    <a:pt x="0" y="5942"/>
                  </a:lnTo>
                  <a:lnTo>
                    <a:pt x="109245" y="5942"/>
                  </a:lnTo>
                  <a:lnTo>
                    <a:pt x="109245" y="71004"/>
                  </a:lnTo>
                  <a:cubicBezTo>
                    <a:pt x="123431" y="48741"/>
                    <a:pt x="142608" y="30682"/>
                    <a:pt x="166802" y="16775"/>
                  </a:cubicBezTo>
                  <a:cubicBezTo>
                    <a:pt x="178899" y="9828"/>
                    <a:pt x="191652" y="4618"/>
                    <a:pt x="205067" y="1145"/>
                  </a:cubicBezTo>
                  <a:lnTo>
                    <a:pt x="214344"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22" name="Shape 20"/>
            <p:cNvSpPr/>
            <p:nvPr/>
          </p:nvSpPr>
          <p:spPr>
            <a:xfrm>
              <a:off x="3804097" y="2305174"/>
              <a:ext cx="217666" cy="462866"/>
            </a:xfrm>
            <a:custGeom>
              <a:avLst/>
              <a:gdLst/>
              <a:ahLst/>
              <a:cxnLst/>
              <a:rect l="0" t="0" r="0" b="0"/>
              <a:pathLst>
                <a:path w="217672" h="462877">
                  <a:moveTo>
                    <a:pt x="32950" y="0"/>
                  </a:moveTo>
                  <a:cubicBezTo>
                    <a:pt x="84373" y="0"/>
                    <a:pt x="128035" y="20155"/>
                    <a:pt x="163887" y="60465"/>
                  </a:cubicBezTo>
                  <a:cubicBezTo>
                    <a:pt x="199752" y="100775"/>
                    <a:pt x="217672" y="156934"/>
                    <a:pt x="217672" y="228943"/>
                  </a:cubicBezTo>
                  <a:cubicBezTo>
                    <a:pt x="217672" y="302895"/>
                    <a:pt x="199612" y="360362"/>
                    <a:pt x="163468" y="401371"/>
                  </a:cubicBezTo>
                  <a:cubicBezTo>
                    <a:pt x="127324" y="442366"/>
                    <a:pt x="83534" y="462877"/>
                    <a:pt x="32112" y="462877"/>
                  </a:cubicBezTo>
                  <a:lnTo>
                    <a:pt x="0" y="459528"/>
                  </a:lnTo>
                  <a:lnTo>
                    <a:pt x="0" y="369119"/>
                  </a:lnTo>
                  <a:lnTo>
                    <a:pt x="3334" y="369875"/>
                  </a:lnTo>
                  <a:cubicBezTo>
                    <a:pt x="30588" y="369875"/>
                    <a:pt x="53232" y="358978"/>
                    <a:pt x="71292" y="337160"/>
                  </a:cubicBezTo>
                  <a:cubicBezTo>
                    <a:pt x="89376" y="315328"/>
                    <a:pt x="98406" y="279540"/>
                    <a:pt x="98406" y="229756"/>
                  </a:cubicBezTo>
                  <a:cubicBezTo>
                    <a:pt x="98406" y="183350"/>
                    <a:pt x="89097" y="148869"/>
                    <a:pt x="70479" y="126352"/>
                  </a:cubicBezTo>
                  <a:cubicBezTo>
                    <a:pt x="51848" y="103835"/>
                    <a:pt x="28772" y="92570"/>
                    <a:pt x="1264" y="92570"/>
                  </a:cubicBezTo>
                  <a:lnTo>
                    <a:pt x="0" y="92837"/>
                  </a:lnTo>
                  <a:lnTo>
                    <a:pt x="0" y="4066"/>
                  </a:lnTo>
                  <a:lnTo>
                    <a:pt x="32950"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23" name="Shape 21"/>
            <p:cNvSpPr/>
            <p:nvPr/>
          </p:nvSpPr>
          <p:spPr>
            <a:xfrm>
              <a:off x="4072266" y="2305171"/>
              <a:ext cx="228321" cy="462806"/>
            </a:xfrm>
            <a:custGeom>
              <a:avLst/>
              <a:gdLst/>
              <a:ahLst/>
              <a:cxnLst/>
              <a:rect l="0" t="0" r="0" b="0"/>
              <a:pathLst>
                <a:path w="228327" h="462817">
                  <a:moveTo>
                    <a:pt x="228117" y="0"/>
                  </a:moveTo>
                  <a:lnTo>
                    <a:pt x="228327" y="18"/>
                  </a:lnTo>
                  <a:lnTo>
                    <a:pt x="228327" y="95535"/>
                  </a:lnTo>
                  <a:lnTo>
                    <a:pt x="186312" y="104249"/>
                  </a:lnTo>
                  <a:cubicBezTo>
                    <a:pt x="173453" y="110087"/>
                    <a:pt x="161811" y="118840"/>
                    <a:pt x="151384" y="130505"/>
                  </a:cubicBezTo>
                  <a:cubicBezTo>
                    <a:pt x="130531" y="153886"/>
                    <a:pt x="120117" y="187516"/>
                    <a:pt x="120117" y="231445"/>
                  </a:cubicBezTo>
                  <a:cubicBezTo>
                    <a:pt x="120117" y="275361"/>
                    <a:pt x="130531" y="309004"/>
                    <a:pt x="151384" y="332346"/>
                  </a:cubicBezTo>
                  <a:cubicBezTo>
                    <a:pt x="161811" y="344030"/>
                    <a:pt x="173453" y="352790"/>
                    <a:pt x="186312" y="358629"/>
                  </a:cubicBezTo>
                  <a:lnTo>
                    <a:pt x="228327" y="367342"/>
                  </a:lnTo>
                  <a:lnTo>
                    <a:pt x="228327" y="462817"/>
                  </a:lnTo>
                  <a:lnTo>
                    <a:pt x="169472" y="456000"/>
                  </a:lnTo>
                  <a:cubicBezTo>
                    <a:pt x="150114" y="451409"/>
                    <a:pt x="131229" y="444525"/>
                    <a:pt x="112827" y="435356"/>
                  </a:cubicBezTo>
                  <a:cubicBezTo>
                    <a:pt x="75971" y="417005"/>
                    <a:pt x="47968" y="390106"/>
                    <a:pt x="28778" y="354660"/>
                  </a:cubicBezTo>
                  <a:cubicBezTo>
                    <a:pt x="9614" y="319202"/>
                    <a:pt x="0" y="276060"/>
                    <a:pt x="0" y="225171"/>
                  </a:cubicBezTo>
                  <a:cubicBezTo>
                    <a:pt x="0" y="186258"/>
                    <a:pt x="9614" y="148590"/>
                    <a:pt x="28778" y="112179"/>
                  </a:cubicBezTo>
                  <a:cubicBezTo>
                    <a:pt x="47968" y="75755"/>
                    <a:pt x="75133" y="47942"/>
                    <a:pt x="110312" y="28765"/>
                  </a:cubicBezTo>
                  <a:cubicBezTo>
                    <a:pt x="145491" y="9588"/>
                    <a:pt x="184747" y="0"/>
                    <a:pt x="228117" y="0"/>
                  </a:cubicBez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24" name="Shape 22"/>
            <p:cNvSpPr/>
            <p:nvPr/>
          </p:nvSpPr>
          <p:spPr>
            <a:xfrm>
              <a:off x="4300586" y="2305189"/>
              <a:ext cx="228715" cy="462861"/>
            </a:xfrm>
            <a:custGeom>
              <a:avLst/>
              <a:gdLst/>
              <a:ahLst/>
              <a:cxnLst/>
              <a:rect l="0" t="0" r="0" b="0"/>
              <a:pathLst>
                <a:path w="228721" h="462872">
                  <a:moveTo>
                    <a:pt x="0" y="0"/>
                  </a:moveTo>
                  <a:lnTo>
                    <a:pt x="47775" y="4061"/>
                  </a:lnTo>
                  <a:cubicBezTo>
                    <a:pt x="93491" y="12219"/>
                    <a:pt x="132401" y="32612"/>
                    <a:pt x="164510" y="65235"/>
                  </a:cubicBezTo>
                  <a:cubicBezTo>
                    <a:pt x="207321" y="108758"/>
                    <a:pt x="228721" y="163736"/>
                    <a:pt x="228721" y="230170"/>
                  </a:cubicBezTo>
                  <a:cubicBezTo>
                    <a:pt x="228721" y="297175"/>
                    <a:pt x="207118" y="352699"/>
                    <a:pt x="163887" y="396768"/>
                  </a:cubicBezTo>
                  <a:cubicBezTo>
                    <a:pt x="120657" y="440825"/>
                    <a:pt x="66237" y="462872"/>
                    <a:pt x="629" y="462872"/>
                  </a:cubicBezTo>
                  <a:lnTo>
                    <a:pt x="0" y="462799"/>
                  </a:lnTo>
                  <a:lnTo>
                    <a:pt x="0" y="367324"/>
                  </a:lnTo>
                  <a:lnTo>
                    <a:pt x="210" y="367368"/>
                  </a:lnTo>
                  <a:cubicBezTo>
                    <a:pt x="30779" y="367368"/>
                    <a:pt x="56445" y="355697"/>
                    <a:pt x="77146" y="332328"/>
                  </a:cubicBezTo>
                  <a:cubicBezTo>
                    <a:pt x="97860" y="308986"/>
                    <a:pt x="108210" y="275064"/>
                    <a:pt x="108210" y="230589"/>
                  </a:cubicBezTo>
                  <a:cubicBezTo>
                    <a:pt x="108210" y="187231"/>
                    <a:pt x="97860" y="153868"/>
                    <a:pt x="77146" y="130487"/>
                  </a:cubicBezTo>
                  <a:cubicBezTo>
                    <a:pt x="56445" y="107157"/>
                    <a:pt x="30779" y="95473"/>
                    <a:pt x="210" y="95473"/>
                  </a:cubicBezTo>
                  <a:lnTo>
                    <a:pt x="0" y="95517"/>
                  </a:lnTo>
                  <a:lnTo>
                    <a:pt x="0"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25" name="Shape 23"/>
            <p:cNvSpPr/>
            <p:nvPr/>
          </p:nvSpPr>
          <p:spPr>
            <a:xfrm>
              <a:off x="4600686" y="2305179"/>
              <a:ext cx="286886" cy="452858"/>
            </a:xfrm>
            <a:custGeom>
              <a:avLst/>
              <a:gdLst/>
              <a:ahLst/>
              <a:cxnLst/>
              <a:rect l="0" t="0" r="0" b="0"/>
              <a:pathLst>
                <a:path w="286893" h="452869">
                  <a:moveTo>
                    <a:pt x="209753" y="0"/>
                  </a:moveTo>
                  <a:cubicBezTo>
                    <a:pt x="236436" y="0"/>
                    <a:pt x="262154" y="7366"/>
                    <a:pt x="286893" y="22098"/>
                  </a:cubicBezTo>
                  <a:lnTo>
                    <a:pt x="250622" y="124257"/>
                  </a:lnTo>
                  <a:cubicBezTo>
                    <a:pt x="230886" y="111481"/>
                    <a:pt x="212522" y="105080"/>
                    <a:pt x="195568" y="105080"/>
                  </a:cubicBezTo>
                  <a:cubicBezTo>
                    <a:pt x="179159" y="105080"/>
                    <a:pt x="165253" y="109588"/>
                    <a:pt x="153874" y="118631"/>
                  </a:cubicBezTo>
                  <a:cubicBezTo>
                    <a:pt x="142469" y="127660"/>
                    <a:pt x="133503" y="144005"/>
                    <a:pt x="126975" y="167627"/>
                  </a:cubicBezTo>
                  <a:cubicBezTo>
                    <a:pt x="120434" y="191249"/>
                    <a:pt x="117170" y="240754"/>
                    <a:pt x="117170" y="316090"/>
                  </a:cubicBezTo>
                  <a:lnTo>
                    <a:pt x="117170" y="452869"/>
                  </a:lnTo>
                  <a:lnTo>
                    <a:pt x="0" y="452869"/>
                  </a:lnTo>
                  <a:lnTo>
                    <a:pt x="0" y="9995"/>
                  </a:lnTo>
                  <a:lnTo>
                    <a:pt x="108839" y="9995"/>
                  </a:lnTo>
                  <a:lnTo>
                    <a:pt x="108839" y="72961"/>
                  </a:lnTo>
                  <a:cubicBezTo>
                    <a:pt x="127457" y="43218"/>
                    <a:pt x="144209" y="23622"/>
                    <a:pt x="159093" y="14161"/>
                  </a:cubicBezTo>
                  <a:cubicBezTo>
                    <a:pt x="173965" y="4712"/>
                    <a:pt x="190843" y="0"/>
                    <a:pt x="209753" y="0"/>
                  </a:cubicBez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26" name="Shape 24"/>
            <p:cNvSpPr/>
            <p:nvPr/>
          </p:nvSpPr>
          <p:spPr>
            <a:xfrm>
              <a:off x="4891791" y="2490862"/>
              <a:ext cx="196210" cy="277181"/>
            </a:xfrm>
            <a:custGeom>
              <a:avLst/>
              <a:gdLst/>
              <a:ahLst/>
              <a:cxnLst/>
              <a:rect l="0" t="0" r="0" b="0"/>
              <a:pathLst>
                <a:path w="196215" h="277188">
                  <a:moveTo>
                    <a:pt x="196215" y="0"/>
                  </a:moveTo>
                  <a:lnTo>
                    <a:pt x="196215" y="74403"/>
                  </a:lnTo>
                  <a:lnTo>
                    <a:pt x="163582" y="82759"/>
                  </a:lnTo>
                  <a:cubicBezTo>
                    <a:pt x="152952" y="86167"/>
                    <a:pt x="145142" y="89539"/>
                    <a:pt x="140145" y="92873"/>
                  </a:cubicBezTo>
                  <a:cubicBezTo>
                    <a:pt x="124828" y="103693"/>
                    <a:pt x="117196" y="117473"/>
                    <a:pt x="117196" y="134148"/>
                  </a:cubicBezTo>
                  <a:cubicBezTo>
                    <a:pt x="117196" y="150544"/>
                    <a:pt x="123304" y="164730"/>
                    <a:pt x="135547" y="176693"/>
                  </a:cubicBezTo>
                  <a:cubicBezTo>
                    <a:pt x="147777" y="188644"/>
                    <a:pt x="163335" y="194613"/>
                    <a:pt x="182257" y="194613"/>
                  </a:cubicBezTo>
                  <a:lnTo>
                    <a:pt x="196215" y="192262"/>
                  </a:lnTo>
                  <a:lnTo>
                    <a:pt x="196215" y="270017"/>
                  </a:lnTo>
                  <a:lnTo>
                    <a:pt x="184845" y="273535"/>
                  </a:lnTo>
                  <a:cubicBezTo>
                    <a:pt x="172685" y="275969"/>
                    <a:pt x="160147" y="277188"/>
                    <a:pt x="147231" y="277188"/>
                  </a:cubicBezTo>
                  <a:cubicBezTo>
                    <a:pt x="101625" y="277188"/>
                    <a:pt x="65710" y="264831"/>
                    <a:pt x="39421" y="240066"/>
                  </a:cubicBezTo>
                  <a:cubicBezTo>
                    <a:pt x="13145" y="215326"/>
                    <a:pt x="0" y="184059"/>
                    <a:pt x="0" y="146238"/>
                  </a:cubicBezTo>
                  <a:cubicBezTo>
                    <a:pt x="0" y="121219"/>
                    <a:pt x="5982" y="98905"/>
                    <a:pt x="17945" y="79309"/>
                  </a:cubicBezTo>
                  <a:cubicBezTo>
                    <a:pt x="29896" y="59713"/>
                    <a:pt x="46647" y="44689"/>
                    <a:pt x="68199" y="34262"/>
                  </a:cubicBezTo>
                  <a:cubicBezTo>
                    <a:pt x="89738" y="23836"/>
                    <a:pt x="120802" y="14755"/>
                    <a:pt x="161392" y="6958"/>
                  </a:cubicBezTo>
                  <a:lnTo>
                    <a:pt x="196215"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27" name="Shape 25"/>
            <p:cNvSpPr/>
            <p:nvPr/>
          </p:nvSpPr>
          <p:spPr>
            <a:xfrm>
              <a:off x="4903893" y="2305533"/>
              <a:ext cx="184107" cy="144752"/>
            </a:xfrm>
            <a:custGeom>
              <a:avLst/>
              <a:gdLst/>
              <a:ahLst/>
              <a:cxnLst/>
              <a:rect l="0" t="0" r="0" b="0"/>
              <a:pathLst>
                <a:path w="184112" h="144755">
                  <a:moveTo>
                    <a:pt x="184112" y="0"/>
                  </a:moveTo>
                  <a:lnTo>
                    <a:pt x="184112" y="89352"/>
                  </a:lnTo>
                  <a:lnTo>
                    <a:pt x="183490" y="89294"/>
                  </a:lnTo>
                  <a:cubicBezTo>
                    <a:pt x="162636" y="89294"/>
                    <a:pt x="146380" y="93396"/>
                    <a:pt x="134696" y="101601"/>
                  </a:cubicBezTo>
                  <a:cubicBezTo>
                    <a:pt x="123025" y="109792"/>
                    <a:pt x="113576" y="124181"/>
                    <a:pt x="106337" y="144755"/>
                  </a:cubicBezTo>
                  <a:lnTo>
                    <a:pt x="0" y="125565"/>
                  </a:lnTo>
                  <a:cubicBezTo>
                    <a:pt x="11951" y="82767"/>
                    <a:pt x="32537" y="51080"/>
                    <a:pt x="61722" y="30493"/>
                  </a:cubicBezTo>
                  <a:cubicBezTo>
                    <a:pt x="83620" y="15063"/>
                    <a:pt x="113483" y="5419"/>
                    <a:pt x="151328" y="1561"/>
                  </a:cubicBezTo>
                  <a:lnTo>
                    <a:pt x="184112"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28" name="Shape 26"/>
            <p:cNvSpPr/>
            <p:nvPr/>
          </p:nvSpPr>
          <p:spPr>
            <a:xfrm>
              <a:off x="5088000" y="2305165"/>
              <a:ext cx="219552" cy="455707"/>
            </a:xfrm>
            <a:custGeom>
              <a:avLst/>
              <a:gdLst/>
              <a:ahLst/>
              <a:cxnLst/>
              <a:rect l="0" t="0" r="0" b="0"/>
              <a:pathLst>
                <a:path w="219558" h="455718">
                  <a:moveTo>
                    <a:pt x="7722" y="0"/>
                  </a:moveTo>
                  <a:cubicBezTo>
                    <a:pt x="59982" y="0"/>
                    <a:pt x="98895" y="6198"/>
                    <a:pt x="124473" y="18567"/>
                  </a:cubicBezTo>
                  <a:cubicBezTo>
                    <a:pt x="150051" y="30925"/>
                    <a:pt x="168059" y="46647"/>
                    <a:pt x="178486" y="65672"/>
                  </a:cubicBezTo>
                  <a:cubicBezTo>
                    <a:pt x="188900" y="84734"/>
                    <a:pt x="194120" y="119685"/>
                    <a:pt x="194120" y="170561"/>
                  </a:cubicBezTo>
                  <a:lnTo>
                    <a:pt x="192875" y="307340"/>
                  </a:lnTo>
                  <a:cubicBezTo>
                    <a:pt x="192875" y="346266"/>
                    <a:pt x="194755" y="374968"/>
                    <a:pt x="198489" y="393446"/>
                  </a:cubicBezTo>
                  <a:cubicBezTo>
                    <a:pt x="202261" y="411950"/>
                    <a:pt x="209258" y="431749"/>
                    <a:pt x="219558" y="452882"/>
                  </a:cubicBezTo>
                  <a:lnTo>
                    <a:pt x="103620" y="452882"/>
                  </a:lnTo>
                  <a:cubicBezTo>
                    <a:pt x="100546" y="445097"/>
                    <a:pt x="96800" y="433553"/>
                    <a:pt x="92380" y="418262"/>
                  </a:cubicBezTo>
                  <a:cubicBezTo>
                    <a:pt x="90412" y="411315"/>
                    <a:pt x="89040" y="406730"/>
                    <a:pt x="88189" y="404508"/>
                  </a:cubicBezTo>
                  <a:cubicBezTo>
                    <a:pt x="68187" y="423964"/>
                    <a:pt x="46774" y="438569"/>
                    <a:pt x="23978" y="448297"/>
                  </a:cubicBezTo>
                  <a:lnTo>
                    <a:pt x="0" y="455718"/>
                  </a:lnTo>
                  <a:lnTo>
                    <a:pt x="0" y="377964"/>
                  </a:lnTo>
                  <a:lnTo>
                    <a:pt x="16988" y="375102"/>
                  </a:lnTo>
                  <a:cubicBezTo>
                    <a:pt x="27064" y="371627"/>
                    <a:pt x="36900" y="366414"/>
                    <a:pt x="46495" y="359461"/>
                  </a:cubicBezTo>
                  <a:cubicBezTo>
                    <a:pt x="60681" y="348907"/>
                    <a:pt x="69990" y="335966"/>
                    <a:pt x="74448" y="320688"/>
                  </a:cubicBezTo>
                  <a:cubicBezTo>
                    <a:pt x="77496" y="310680"/>
                    <a:pt x="79020" y="291643"/>
                    <a:pt x="79020" y="263563"/>
                  </a:cubicBezTo>
                  <a:lnTo>
                    <a:pt x="79020" y="240195"/>
                  </a:lnTo>
                  <a:cubicBezTo>
                    <a:pt x="63995" y="245199"/>
                    <a:pt x="40246" y="251181"/>
                    <a:pt x="7722" y="258128"/>
                  </a:cubicBezTo>
                  <a:lnTo>
                    <a:pt x="0" y="260105"/>
                  </a:lnTo>
                  <a:lnTo>
                    <a:pt x="0" y="185702"/>
                  </a:lnTo>
                  <a:lnTo>
                    <a:pt x="3101" y="185082"/>
                  </a:lnTo>
                  <a:cubicBezTo>
                    <a:pt x="37869" y="177633"/>
                    <a:pt x="63170" y="170571"/>
                    <a:pt x="79020" y="163893"/>
                  </a:cubicBezTo>
                  <a:lnTo>
                    <a:pt x="79020" y="152197"/>
                  </a:lnTo>
                  <a:cubicBezTo>
                    <a:pt x="79020" y="129705"/>
                    <a:pt x="73470" y="113640"/>
                    <a:pt x="62345" y="104038"/>
                  </a:cubicBezTo>
                  <a:cubicBezTo>
                    <a:pt x="56788" y="99251"/>
                    <a:pt x="48762" y="95656"/>
                    <a:pt x="38267" y="93259"/>
                  </a:cubicBezTo>
                  <a:lnTo>
                    <a:pt x="0" y="89720"/>
                  </a:lnTo>
                  <a:lnTo>
                    <a:pt x="0" y="368"/>
                  </a:lnTo>
                  <a:lnTo>
                    <a:pt x="7722"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29" name="Shape 27"/>
            <p:cNvSpPr/>
            <p:nvPr/>
          </p:nvSpPr>
          <p:spPr>
            <a:xfrm>
              <a:off x="5333884" y="2158814"/>
              <a:ext cx="261041" cy="609229"/>
            </a:xfrm>
            <a:custGeom>
              <a:avLst/>
              <a:gdLst/>
              <a:ahLst/>
              <a:cxnLst/>
              <a:rect l="0" t="0" r="0" b="0"/>
              <a:pathLst>
                <a:path w="261048" h="609244">
                  <a:moveTo>
                    <a:pt x="171386" y="0"/>
                  </a:moveTo>
                  <a:lnTo>
                    <a:pt x="171386" y="156375"/>
                  </a:lnTo>
                  <a:lnTo>
                    <a:pt x="251460" y="156375"/>
                  </a:lnTo>
                  <a:lnTo>
                    <a:pt x="251460" y="249771"/>
                  </a:lnTo>
                  <a:lnTo>
                    <a:pt x="171386" y="249771"/>
                  </a:lnTo>
                  <a:lnTo>
                    <a:pt x="171386" y="428244"/>
                  </a:lnTo>
                  <a:cubicBezTo>
                    <a:pt x="171386" y="464401"/>
                    <a:pt x="172136" y="485458"/>
                    <a:pt x="173685" y="491439"/>
                  </a:cubicBezTo>
                  <a:cubicBezTo>
                    <a:pt x="175196" y="497421"/>
                    <a:pt x="178689" y="502336"/>
                    <a:pt x="184099" y="506247"/>
                  </a:cubicBezTo>
                  <a:cubicBezTo>
                    <a:pt x="189522" y="510134"/>
                    <a:pt x="196126" y="512077"/>
                    <a:pt x="203911" y="512077"/>
                  </a:cubicBezTo>
                  <a:cubicBezTo>
                    <a:pt x="214769" y="512077"/>
                    <a:pt x="230467" y="508317"/>
                    <a:pt x="251028" y="500812"/>
                  </a:cubicBezTo>
                  <a:lnTo>
                    <a:pt x="261048" y="591731"/>
                  </a:lnTo>
                  <a:cubicBezTo>
                    <a:pt x="233781" y="603415"/>
                    <a:pt x="202946" y="609244"/>
                    <a:pt x="168465" y="609244"/>
                  </a:cubicBezTo>
                  <a:cubicBezTo>
                    <a:pt x="147332" y="609244"/>
                    <a:pt x="128270" y="605701"/>
                    <a:pt x="111341" y="598615"/>
                  </a:cubicBezTo>
                  <a:cubicBezTo>
                    <a:pt x="94374" y="591515"/>
                    <a:pt x="81940" y="582359"/>
                    <a:pt x="74003" y="571094"/>
                  </a:cubicBezTo>
                  <a:cubicBezTo>
                    <a:pt x="66078" y="559841"/>
                    <a:pt x="60592" y="544601"/>
                    <a:pt x="57518" y="525412"/>
                  </a:cubicBezTo>
                  <a:cubicBezTo>
                    <a:pt x="55029" y="511797"/>
                    <a:pt x="53772" y="484276"/>
                    <a:pt x="53772" y="442862"/>
                  </a:cubicBezTo>
                  <a:lnTo>
                    <a:pt x="53772" y="249771"/>
                  </a:lnTo>
                  <a:lnTo>
                    <a:pt x="0" y="249771"/>
                  </a:lnTo>
                  <a:lnTo>
                    <a:pt x="0" y="156375"/>
                  </a:lnTo>
                  <a:lnTo>
                    <a:pt x="53772" y="156375"/>
                  </a:lnTo>
                  <a:lnTo>
                    <a:pt x="53772" y="68364"/>
                  </a:lnTo>
                  <a:lnTo>
                    <a:pt x="171386"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30" name="Shape 28"/>
            <p:cNvSpPr/>
            <p:nvPr/>
          </p:nvSpPr>
          <p:spPr>
            <a:xfrm>
              <a:off x="5617075" y="2305167"/>
              <a:ext cx="209764" cy="462443"/>
            </a:xfrm>
            <a:custGeom>
              <a:avLst/>
              <a:gdLst/>
              <a:ahLst/>
              <a:cxnLst/>
              <a:rect l="0" t="0" r="0" b="0"/>
              <a:pathLst>
                <a:path w="209769" h="462454">
                  <a:moveTo>
                    <a:pt x="203098" y="0"/>
                  </a:moveTo>
                  <a:lnTo>
                    <a:pt x="209769" y="582"/>
                  </a:lnTo>
                  <a:lnTo>
                    <a:pt x="209769" y="89745"/>
                  </a:lnTo>
                  <a:lnTo>
                    <a:pt x="175158" y="96649"/>
                  </a:lnTo>
                  <a:cubicBezTo>
                    <a:pt x="164595" y="101305"/>
                    <a:pt x="155143" y="108287"/>
                    <a:pt x="146799" y="117589"/>
                  </a:cubicBezTo>
                  <a:cubicBezTo>
                    <a:pt x="130111" y="136246"/>
                    <a:pt x="121920" y="161519"/>
                    <a:pt x="122200" y="193497"/>
                  </a:cubicBezTo>
                  <a:lnTo>
                    <a:pt x="209769" y="193497"/>
                  </a:lnTo>
                  <a:lnTo>
                    <a:pt x="209769" y="265214"/>
                  </a:lnTo>
                  <a:lnTo>
                    <a:pt x="120091" y="265214"/>
                  </a:lnTo>
                  <a:cubicBezTo>
                    <a:pt x="120955" y="299974"/>
                    <a:pt x="130391" y="327012"/>
                    <a:pt x="148463" y="346329"/>
                  </a:cubicBezTo>
                  <a:cubicBezTo>
                    <a:pt x="157499" y="355987"/>
                    <a:pt x="167646" y="363229"/>
                    <a:pt x="178907" y="368057"/>
                  </a:cubicBezTo>
                  <a:lnTo>
                    <a:pt x="209769" y="374077"/>
                  </a:lnTo>
                  <a:lnTo>
                    <a:pt x="209769" y="462454"/>
                  </a:lnTo>
                  <a:lnTo>
                    <a:pt x="160758" y="458172"/>
                  </a:lnTo>
                  <a:cubicBezTo>
                    <a:pt x="110509" y="448737"/>
                    <a:pt x="71514" y="425148"/>
                    <a:pt x="43777" y="387401"/>
                  </a:cubicBezTo>
                  <a:cubicBezTo>
                    <a:pt x="14592" y="347091"/>
                    <a:pt x="0" y="296215"/>
                    <a:pt x="0" y="234772"/>
                  </a:cubicBezTo>
                  <a:cubicBezTo>
                    <a:pt x="0" y="161379"/>
                    <a:pt x="19202" y="103911"/>
                    <a:pt x="57569" y="62344"/>
                  </a:cubicBezTo>
                  <a:cubicBezTo>
                    <a:pt x="95923" y="20790"/>
                    <a:pt x="144437" y="0"/>
                    <a:pt x="203098" y="0"/>
                  </a:cubicBez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31" name="Shape 29"/>
            <p:cNvSpPr/>
            <p:nvPr/>
          </p:nvSpPr>
          <p:spPr>
            <a:xfrm>
              <a:off x="5826839" y="2617085"/>
              <a:ext cx="197655" cy="150961"/>
            </a:xfrm>
            <a:custGeom>
              <a:avLst/>
              <a:gdLst/>
              <a:ahLst/>
              <a:cxnLst/>
              <a:rect l="0" t="0" r="0" b="0"/>
              <a:pathLst>
                <a:path w="197660" h="150965">
                  <a:moveTo>
                    <a:pt x="80896" y="0"/>
                  </a:moveTo>
                  <a:lnTo>
                    <a:pt x="197660" y="19596"/>
                  </a:lnTo>
                  <a:cubicBezTo>
                    <a:pt x="182635" y="62421"/>
                    <a:pt x="158937" y="95009"/>
                    <a:pt x="126552" y="117386"/>
                  </a:cubicBezTo>
                  <a:cubicBezTo>
                    <a:pt x="94180" y="139776"/>
                    <a:pt x="53654" y="150965"/>
                    <a:pt x="4988" y="150965"/>
                  </a:cubicBezTo>
                  <a:lnTo>
                    <a:pt x="0" y="150529"/>
                  </a:lnTo>
                  <a:lnTo>
                    <a:pt x="0" y="62152"/>
                  </a:lnTo>
                  <a:lnTo>
                    <a:pt x="6258" y="63373"/>
                  </a:lnTo>
                  <a:cubicBezTo>
                    <a:pt x="24584" y="63373"/>
                    <a:pt x="40040" y="58382"/>
                    <a:pt x="52537" y="48387"/>
                  </a:cubicBezTo>
                  <a:cubicBezTo>
                    <a:pt x="65059" y="38367"/>
                    <a:pt x="74508" y="22250"/>
                    <a:pt x="80896" y="0"/>
                  </a:cubicBez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32" name="Shape 30"/>
            <p:cNvSpPr/>
            <p:nvPr/>
          </p:nvSpPr>
          <p:spPr>
            <a:xfrm>
              <a:off x="5826839" y="2305749"/>
              <a:ext cx="205579" cy="264627"/>
            </a:xfrm>
            <a:custGeom>
              <a:avLst/>
              <a:gdLst/>
              <a:ahLst/>
              <a:cxnLst/>
              <a:rect l="0" t="0" r="0" b="0"/>
              <a:pathLst>
                <a:path w="205584" h="264633">
                  <a:moveTo>
                    <a:pt x="0" y="0"/>
                  </a:moveTo>
                  <a:lnTo>
                    <a:pt x="40137" y="3499"/>
                  </a:lnTo>
                  <a:cubicBezTo>
                    <a:pt x="84338" y="11660"/>
                    <a:pt x="120717" y="32057"/>
                    <a:pt x="149273" y="64671"/>
                  </a:cubicBezTo>
                  <a:cubicBezTo>
                    <a:pt x="187360" y="108194"/>
                    <a:pt x="205584" y="174844"/>
                    <a:pt x="203921" y="264633"/>
                  </a:cubicBezTo>
                  <a:lnTo>
                    <a:pt x="0" y="264633"/>
                  </a:lnTo>
                  <a:lnTo>
                    <a:pt x="0" y="192916"/>
                  </a:lnTo>
                  <a:lnTo>
                    <a:pt x="87576" y="192916"/>
                  </a:lnTo>
                  <a:cubicBezTo>
                    <a:pt x="86725" y="158981"/>
                    <a:pt x="77975" y="133213"/>
                    <a:pt x="61300" y="115547"/>
                  </a:cubicBezTo>
                  <a:cubicBezTo>
                    <a:pt x="44612" y="97907"/>
                    <a:pt x="24318" y="89080"/>
                    <a:pt x="416" y="89080"/>
                  </a:cubicBezTo>
                  <a:lnTo>
                    <a:pt x="0" y="89163"/>
                  </a:lnTo>
                  <a:lnTo>
                    <a:pt x="0"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33" name="Shape 31"/>
            <p:cNvSpPr/>
            <p:nvPr/>
          </p:nvSpPr>
          <p:spPr>
            <a:xfrm>
              <a:off x="2149344" y="2856733"/>
              <a:ext cx="248939" cy="575575"/>
            </a:xfrm>
            <a:custGeom>
              <a:avLst/>
              <a:gdLst/>
              <a:ahLst/>
              <a:cxnLst/>
              <a:rect l="0" t="0" r="0" b="0"/>
              <a:pathLst>
                <a:path w="248945" h="575589">
                  <a:moveTo>
                    <a:pt x="184455" y="0"/>
                  </a:moveTo>
                  <a:lnTo>
                    <a:pt x="248945" y="0"/>
                  </a:lnTo>
                  <a:lnTo>
                    <a:pt x="248945" y="85435"/>
                  </a:lnTo>
                  <a:lnTo>
                    <a:pt x="248501" y="83693"/>
                  </a:lnTo>
                  <a:lnTo>
                    <a:pt x="246799" y="83693"/>
                  </a:lnTo>
                  <a:cubicBezTo>
                    <a:pt x="238252" y="117005"/>
                    <a:pt x="229718" y="157150"/>
                    <a:pt x="219494" y="191300"/>
                  </a:cubicBezTo>
                  <a:lnTo>
                    <a:pt x="175082" y="333057"/>
                  </a:lnTo>
                  <a:lnTo>
                    <a:pt x="248945" y="333057"/>
                  </a:lnTo>
                  <a:lnTo>
                    <a:pt x="248945" y="412483"/>
                  </a:lnTo>
                  <a:lnTo>
                    <a:pt x="157975" y="412483"/>
                  </a:lnTo>
                  <a:lnTo>
                    <a:pt x="108458" y="575589"/>
                  </a:lnTo>
                  <a:lnTo>
                    <a:pt x="0" y="575589"/>
                  </a:lnTo>
                  <a:lnTo>
                    <a:pt x="184455"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34" name="Shape 32"/>
            <p:cNvSpPr/>
            <p:nvPr/>
          </p:nvSpPr>
          <p:spPr>
            <a:xfrm>
              <a:off x="2398283" y="2856733"/>
              <a:ext cx="256597" cy="575575"/>
            </a:xfrm>
            <a:custGeom>
              <a:avLst/>
              <a:gdLst/>
              <a:ahLst/>
              <a:cxnLst/>
              <a:rect l="0" t="0" r="0" b="0"/>
              <a:pathLst>
                <a:path w="256604" h="575589">
                  <a:moveTo>
                    <a:pt x="0" y="0"/>
                  </a:moveTo>
                  <a:lnTo>
                    <a:pt x="69596" y="0"/>
                  </a:lnTo>
                  <a:lnTo>
                    <a:pt x="256604" y="575589"/>
                  </a:lnTo>
                  <a:lnTo>
                    <a:pt x="143891" y="575589"/>
                  </a:lnTo>
                  <a:lnTo>
                    <a:pt x="91796" y="412483"/>
                  </a:lnTo>
                  <a:lnTo>
                    <a:pt x="0" y="412483"/>
                  </a:lnTo>
                  <a:lnTo>
                    <a:pt x="0" y="333057"/>
                  </a:lnTo>
                  <a:lnTo>
                    <a:pt x="73863" y="333057"/>
                  </a:lnTo>
                  <a:lnTo>
                    <a:pt x="28600" y="191300"/>
                  </a:lnTo>
                  <a:cubicBezTo>
                    <a:pt x="23051" y="173793"/>
                    <a:pt x="17926" y="155219"/>
                    <a:pt x="13121" y="136858"/>
                  </a:cubicBezTo>
                  <a:lnTo>
                    <a:pt x="0" y="85435"/>
                  </a:lnTo>
                  <a:lnTo>
                    <a:pt x="0"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35" name="Shape 33"/>
            <p:cNvSpPr/>
            <p:nvPr/>
          </p:nvSpPr>
          <p:spPr>
            <a:xfrm>
              <a:off x="2640398" y="3016433"/>
              <a:ext cx="616582" cy="415877"/>
            </a:xfrm>
            <a:custGeom>
              <a:avLst/>
              <a:gdLst/>
              <a:ahLst/>
              <a:cxnLst/>
              <a:rect l="0" t="0" r="0" b="0"/>
              <a:pathLst>
                <a:path w="616598" h="415887">
                  <a:moveTo>
                    <a:pt x="0" y="0"/>
                  </a:moveTo>
                  <a:lnTo>
                    <a:pt x="107607" y="0"/>
                  </a:lnTo>
                  <a:lnTo>
                    <a:pt x="151168" y="188735"/>
                  </a:lnTo>
                  <a:cubicBezTo>
                    <a:pt x="160553" y="233134"/>
                    <a:pt x="169939" y="278397"/>
                    <a:pt x="177648" y="323660"/>
                  </a:cubicBezTo>
                  <a:lnTo>
                    <a:pt x="179349" y="323660"/>
                  </a:lnTo>
                  <a:cubicBezTo>
                    <a:pt x="187884" y="278397"/>
                    <a:pt x="201549" y="232283"/>
                    <a:pt x="213500" y="189573"/>
                  </a:cubicBezTo>
                  <a:lnTo>
                    <a:pt x="267297" y="0"/>
                  </a:lnTo>
                  <a:lnTo>
                    <a:pt x="352704" y="0"/>
                  </a:lnTo>
                  <a:lnTo>
                    <a:pt x="404787" y="184455"/>
                  </a:lnTo>
                  <a:cubicBezTo>
                    <a:pt x="417601" y="233134"/>
                    <a:pt x="428714" y="278397"/>
                    <a:pt x="438087" y="323660"/>
                  </a:cubicBezTo>
                  <a:lnTo>
                    <a:pt x="439814" y="323660"/>
                  </a:lnTo>
                  <a:cubicBezTo>
                    <a:pt x="446646" y="278397"/>
                    <a:pt x="456032" y="233134"/>
                    <a:pt x="467144" y="184455"/>
                  </a:cubicBezTo>
                  <a:lnTo>
                    <a:pt x="513245" y="0"/>
                  </a:lnTo>
                  <a:lnTo>
                    <a:pt x="616598" y="0"/>
                  </a:lnTo>
                  <a:lnTo>
                    <a:pt x="485927" y="415887"/>
                  </a:lnTo>
                  <a:lnTo>
                    <a:pt x="388569" y="415887"/>
                  </a:lnTo>
                  <a:lnTo>
                    <a:pt x="339052" y="246799"/>
                  </a:lnTo>
                  <a:cubicBezTo>
                    <a:pt x="326212" y="203238"/>
                    <a:pt x="316840" y="163970"/>
                    <a:pt x="307429" y="113576"/>
                  </a:cubicBezTo>
                  <a:lnTo>
                    <a:pt x="305727" y="113576"/>
                  </a:lnTo>
                  <a:cubicBezTo>
                    <a:pt x="297193" y="164821"/>
                    <a:pt x="286093" y="205804"/>
                    <a:pt x="274130" y="246799"/>
                  </a:cubicBezTo>
                  <a:lnTo>
                    <a:pt x="221183" y="415887"/>
                  </a:lnTo>
                  <a:lnTo>
                    <a:pt x="122987" y="415887"/>
                  </a:lnTo>
                  <a:lnTo>
                    <a:pt x="0"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36" name="Shape 34"/>
            <p:cNvSpPr/>
            <p:nvPr/>
          </p:nvSpPr>
          <p:spPr>
            <a:xfrm>
              <a:off x="3267235" y="3165229"/>
              <a:ext cx="176785" cy="276469"/>
            </a:xfrm>
            <a:custGeom>
              <a:avLst/>
              <a:gdLst/>
              <a:ahLst/>
              <a:cxnLst/>
              <a:rect l="0" t="0" r="0" b="0"/>
              <a:pathLst>
                <a:path w="176790" h="276476">
                  <a:moveTo>
                    <a:pt x="176790" y="0"/>
                  </a:moveTo>
                  <a:lnTo>
                    <a:pt x="176790" y="71168"/>
                  </a:lnTo>
                  <a:lnTo>
                    <a:pt x="148935" y="78361"/>
                  </a:lnTo>
                  <a:cubicBezTo>
                    <a:pt x="121926" y="90107"/>
                    <a:pt x="104204" y="109966"/>
                    <a:pt x="104204" y="141564"/>
                  </a:cubicBezTo>
                  <a:cubicBezTo>
                    <a:pt x="104204" y="182547"/>
                    <a:pt x="130683" y="201330"/>
                    <a:pt x="163970" y="201330"/>
                  </a:cubicBezTo>
                  <a:lnTo>
                    <a:pt x="176790" y="199246"/>
                  </a:lnTo>
                  <a:lnTo>
                    <a:pt x="176790" y="269717"/>
                  </a:lnTo>
                  <a:lnTo>
                    <a:pt x="168989" y="272369"/>
                  </a:lnTo>
                  <a:cubicBezTo>
                    <a:pt x="156941" y="275036"/>
                    <a:pt x="144132" y="276476"/>
                    <a:pt x="130683" y="276476"/>
                  </a:cubicBezTo>
                  <a:cubicBezTo>
                    <a:pt x="46990" y="276476"/>
                    <a:pt x="0" y="215846"/>
                    <a:pt x="0" y="152664"/>
                  </a:cubicBezTo>
                  <a:cubicBezTo>
                    <a:pt x="0" y="73873"/>
                    <a:pt x="52364" y="24400"/>
                    <a:pt x="143396" y="4952"/>
                  </a:cubicBezTo>
                  <a:lnTo>
                    <a:pt x="176790"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37" name="Shape 35"/>
            <p:cNvSpPr/>
            <p:nvPr/>
          </p:nvSpPr>
          <p:spPr>
            <a:xfrm>
              <a:off x="3297142" y="3007264"/>
              <a:ext cx="146878" cy="104826"/>
            </a:xfrm>
            <a:custGeom>
              <a:avLst/>
              <a:gdLst/>
              <a:ahLst/>
              <a:cxnLst/>
              <a:rect l="0" t="0" r="0" b="0"/>
              <a:pathLst>
                <a:path w="146882" h="104829">
                  <a:moveTo>
                    <a:pt x="146882" y="0"/>
                  </a:moveTo>
                  <a:lnTo>
                    <a:pt x="146882" y="75243"/>
                  </a:lnTo>
                  <a:lnTo>
                    <a:pt x="132372" y="74070"/>
                  </a:lnTo>
                  <a:cubicBezTo>
                    <a:pt x="91377" y="74070"/>
                    <a:pt x="48666" y="86884"/>
                    <a:pt x="20498" y="104829"/>
                  </a:cubicBezTo>
                  <a:lnTo>
                    <a:pt x="0" y="36491"/>
                  </a:lnTo>
                  <a:cubicBezTo>
                    <a:pt x="23051" y="22413"/>
                    <a:pt x="59081" y="8799"/>
                    <a:pt x="103393" y="2872"/>
                  </a:cubicBezTo>
                  <a:lnTo>
                    <a:pt x="146882"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38" name="Shape 36"/>
            <p:cNvSpPr/>
            <p:nvPr/>
          </p:nvSpPr>
          <p:spPr>
            <a:xfrm>
              <a:off x="3444020" y="3007038"/>
              <a:ext cx="181040" cy="427902"/>
            </a:xfrm>
            <a:custGeom>
              <a:avLst/>
              <a:gdLst/>
              <a:ahLst/>
              <a:cxnLst/>
              <a:rect l="0" t="0" r="0" b="0"/>
              <a:pathLst>
                <a:path w="181045" h="427912">
                  <a:moveTo>
                    <a:pt x="3410" y="0"/>
                  </a:moveTo>
                  <a:cubicBezTo>
                    <a:pt x="136646" y="0"/>
                    <a:pt x="175076" y="84544"/>
                    <a:pt x="175076" y="175070"/>
                  </a:cubicBezTo>
                  <a:lnTo>
                    <a:pt x="175076" y="325361"/>
                  </a:lnTo>
                  <a:cubicBezTo>
                    <a:pt x="175076" y="362941"/>
                    <a:pt x="176778" y="399682"/>
                    <a:pt x="181045" y="425285"/>
                  </a:cubicBezTo>
                  <a:lnTo>
                    <a:pt x="86252" y="425285"/>
                  </a:lnTo>
                  <a:lnTo>
                    <a:pt x="79419" y="379171"/>
                  </a:lnTo>
                  <a:lnTo>
                    <a:pt x="76854" y="379171"/>
                  </a:lnTo>
                  <a:cubicBezTo>
                    <a:pt x="64046" y="395402"/>
                    <a:pt x="46755" y="409277"/>
                    <a:pt x="25941" y="419094"/>
                  </a:cubicBezTo>
                  <a:lnTo>
                    <a:pt x="0" y="427912"/>
                  </a:lnTo>
                  <a:lnTo>
                    <a:pt x="0" y="357441"/>
                  </a:lnTo>
                  <a:lnTo>
                    <a:pt x="16328" y="354787"/>
                  </a:lnTo>
                  <a:cubicBezTo>
                    <a:pt x="43072" y="345700"/>
                    <a:pt x="62122" y="324723"/>
                    <a:pt x="69171" y="302311"/>
                  </a:cubicBezTo>
                  <a:cubicBezTo>
                    <a:pt x="71736" y="294627"/>
                    <a:pt x="72587" y="286080"/>
                    <a:pt x="72587" y="279248"/>
                  </a:cubicBezTo>
                  <a:lnTo>
                    <a:pt x="72587" y="222034"/>
                  </a:lnTo>
                  <a:cubicBezTo>
                    <a:pt x="54016" y="221605"/>
                    <a:pt x="35658" y="222299"/>
                    <a:pt x="18566" y="224568"/>
                  </a:cubicBezTo>
                  <a:lnTo>
                    <a:pt x="0" y="229362"/>
                  </a:lnTo>
                  <a:lnTo>
                    <a:pt x="0" y="158194"/>
                  </a:lnTo>
                  <a:lnTo>
                    <a:pt x="15282" y="155928"/>
                  </a:lnTo>
                  <a:cubicBezTo>
                    <a:pt x="32539" y="154358"/>
                    <a:pt x="50806" y="153626"/>
                    <a:pt x="70022" y="153734"/>
                  </a:cubicBezTo>
                  <a:lnTo>
                    <a:pt x="70022" y="146888"/>
                  </a:lnTo>
                  <a:cubicBezTo>
                    <a:pt x="70022" y="122974"/>
                    <a:pt x="61533" y="85330"/>
                    <a:pt x="10209" y="76293"/>
                  </a:cubicBezTo>
                  <a:lnTo>
                    <a:pt x="0" y="75468"/>
                  </a:lnTo>
                  <a:lnTo>
                    <a:pt x="0" y="225"/>
                  </a:lnTo>
                  <a:lnTo>
                    <a:pt x="3410"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39" name="Shape 37"/>
            <p:cNvSpPr/>
            <p:nvPr/>
          </p:nvSpPr>
          <p:spPr>
            <a:xfrm>
              <a:off x="3703634" y="3007045"/>
              <a:ext cx="236557" cy="425262"/>
            </a:xfrm>
            <a:custGeom>
              <a:avLst/>
              <a:gdLst/>
              <a:ahLst/>
              <a:cxnLst/>
              <a:rect l="0" t="0" r="0" b="0"/>
              <a:pathLst>
                <a:path w="236563" h="425272">
                  <a:moveTo>
                    <a:pt x="211811" y="0"/>
                  </a:moveTo>
                  <a:cubicBezTo>
                    <a:pt x="222047" y="0"/>
                    <a:pt x="228041" y="864"/>
                    <a:pt x="236563" y="2553"/>
                  </a:cubicBezTo>
                  <a:lnTo>
                    <a:pt x="236563" y="101613"/>
                  </a:lnTo>
                  <a:cubicBezTo>
                    <a:pt x="228041" y="99911"/>
                    <a:pt x="218631" y="98209"/>
                    <a:pt x="205829" y="98209"/>
                  </a:cubicBezTo>
                  <a:cubicBezTo>
                    <a:pt x="155435" y="98209"/>
                    <a:pt x="121272" y="130658"/>
                    <a:pt x="111887" y="177610"/>
                  </a:cubicBezTo>
                  <a:cubicBezTo>
                    <a:pt x="110173" y="187033"/>
                    <a:pt x="108471" y="198120"/>
                    <a:pt x="108471" y="210071"/>
                  </a:cubicBezTo>
                  <a:lnTo>
                    <a:pt x="108471" y="425272"/>
                  </a:lnTo>
                  <a:lnTo>
                    <a:pt x="3429" y="425272"/>
                  </a:lnTo>
                  <a:lnTo>
                    <a:pt x="3429" y="143472"/>
                  </a:lnTo>
                  <a:cubicBezTo>
                    <a:pt x="3429" y="87109"/>
                    <a:pt x="2566" y="46965"/>
                    <a:pt x="0" y="9385"/>
                  </a:cubicBezTo>
                  <a:lnTo>
                    <a:pt x="91389" y="9385"/>
                  </a:lnTo>
                  <a:lnTo>
                    <a:pt x="94806" y="88811"/>
                  </a:lnTo>
                  <a:lnTo>
                    <a:pt x="98209" y="88811"/>
                  </a:lnTo>
                  <a:cubicBezTo>
                    <a:pt x="118720" y="29870"/>
                    <a:pt x="167399" y="0"/>
                    <a:pt x="211811" y="0"/>
                  </a:cubicBez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40" name="Shape 38"/>
            <p:cNvSpPr/>
            <p:nvPr/>
          </p:nvSpPr>
          <p:spPr>
            <a:xfrm>
              <a:off x="3953023" y="3007035"/>
              <a:ext cx="206656" cy="434660"/>
            </a:xfrm>
            <a:custGeom>
              <a:avLst/>
              <a:gdLst/>
              <a:ahLst/>
              <a:cxnLst/>
              <a:rect l="0" t="0" r="0" b="0"/>
              <a:pathLst>
                <a:path w="206661" h="434670">
                  <a:moveTo>
                    <a:pt x="187008" y="0"/>
                  </a:moveTo>
                  <a:lnTo>
                    <a:pt x="206661" y="2084"/>
                  </a:lnTo>
                  <a:lnTo>
                    <a:pt x="206661" y="81808"/>
                  </a:lnTo>
                  <a:lnTo>
                    <a:pt x="188750" y="83848"/>
                  </a:lnTo>
                  <a:cubicBezTo>
                    <a:pt x="136356" y="96353"/>
                    <a:pt x="107594" y="150622"/>
                    <a:pt x="107594" y="218630"/>
                  </a:cubicBezTo>
                  <a:cubicBezTo>
                    <a:pt x="107594" y="285128"/>
                    <a:pt x="136356" y="335941"/>
                    <a:pt x="188180" y="347605"/>
                  </a:cubicBezTo>
                  <a:lnTo>
                    <a:pt x="206661" y="349589"/>
                  </a:lnTo>
                  <a:lnTo>
                    <a:pt x="206661" y="431249"/>
                  </a:lnTo>
                  <a:lnTo>
                    <a:pt x="178460" y="434670"/>
                  </a:lnTo>
                  <a:cubicBezTo>
                    <a:pt x="79413" y="434670"/>
                    <a:pt x="864" y="350139"/>
                    <a:pt x="864" y="222034"/>
                  </a:cubicBezTo>
                  <a:cubicBezTo>
                    <a:pt x="0" y="82842"/>
                    <a:pt x="87097" y="0"/>
                    <a:pt x="187008" y="0"/>
                  </a:cubicBez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41" name="Shape 39"/>
            <p:cNvSpPr/>
            <p:nvPr/>
          </p:nvSpPr>
          <p:spPr>
            <a:xfrm>
              <a:off x="4159679" y="2826000"/>
              <a:ext cx="207507" cy="612273"/>
            </a:xfrm>
            <a:custGeom>
              <a:avLst/>
              <a:gdLst/>
              <a:ahLst/>
              <a:cxnLst/>
              <a:rect l="0" t="0" r="0" b="0"/>
              <a:pathLst>
                <a:path w="207512" h="612288">
                  <a:moveTo>
                    <a:pt x="99066" y="0"/>
                  </a:moveTo>
                  <a:lnTo>
                    <a:pt x="204108" y="0"/>
                  </a:lnTo>
                  <a:lnTo>
                    <a:pt x="204108" y="489331"/>
                  </a:lnTo>
                  <a:cubicBezTo>
                    <a:pt x="204108" y="532041"/>
                    <a:pt x="205810" y="578142"/>
                    <a:pt x="207512" y="606323"/>
                  </a:cubicBezTo>
                  <a:lnTo>
                    <a:pt x="113570" y="606323"/>
                  </a:lnTo>
                  <a:lnTo>
                    <a:pt x="109303" y="540563"/>
                  </a:lnTo>
                  <a:lnTo>
                    <a:pt x="107588" y="540563"/>
                  </a:lnTo>
                  <a:cubicBezTo>
                    <a:pt x="89024" y="575158"/>
                    <a:pt x="56037" y="600130"/>
                    <a:pt x="15119" y="610454"/>
                  </a:cubicBezTo>
                  <a:lnTo>
                    <a:pt x="0" y="612288"/>
                  </a:lnTo>
                  <a:lnTo>
                    <a:pt x="0" y="530628"/>
                  </a:lnTo>
                  <a:lnTo>
                    <a:pt x="5124" y="531177"/>
                  </a:lnTo>
                  <a:cubicBezTo>
                    <a:pt x="47822" y="531177"/>
                    <a:pt x="85389" y="502145"/>
                    <a:pt x="95637" y="456870"/>
                  </a:cubicBezTo>
                  <a:cubicBezTo>
                    <a:pt x="98203" y="447485"/>
                    <a:pt x="99066" y="437236"/>
                    <a:pt x="99066" y="426136"/>
                  </a:cubicBezTo>
                  <a:lnTo>
                    <a:pt x="99066" y="363792"/>
                  </a:lnTo>
                  <a:cubicBezTo>
                    <a:pt x="99066" y="355257"/>
                    <a:pt x="98203" y="345008"/>
                    <a:pt x="96488" y="336461"/>
                  </a:cubicBezTo>
                  <a:cubicBezTo>
                    <a:pt x="87103" y="295478"/>
                    <a:pt x="53804" y="262166"/>
                    <a:pt x="5975" y="262166"/>
                  </a:cubicBezTo>
                  <a:lnTo>
                    <a:pt x="0" y="262847"/>
                  </a:lnTo>
                  <a:lnTo>
                    <a:pt x="0" y="183122"/>
                  </a:lnTo>
                  <a:lnTo>
                    <a:pt x="20123" y="185256"/>
                  </a:lnTo>
                  <a:cubicBezTo>
                    <a:pt x="56671" y="193423"/>
                    <a:pt x="83255" y="212639"/>
                    <a:pt x="97352" y="235699"/>
                  </a:cubicBezTo>
                  <a:lnTo>
                    <a:pt x="99066" y="235699"/>
                  </a:lnTo>
                  <a:lnTo>
                    <a:pt x="99066"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42" name="Shape 40"/>
            <p:cNvSpPr/>
            <p:nvPr/>
          </p:nvSpPr>
          <p:spPr>
            <a:xfrm>
              <a:off x="4427848" y="3007041"/>
              <a:ext cx="295470" cy="433809"/>
            </a:xfrm>
            <a:custGeom>
              <a:avLst/>
              <a:gdLst/>
              <a:ahLst/>
              <a:cxnLst/>
              <a:rect l="0" t="0" r="0" b="0"/>
              <a:pathLst>
                <a:path w="295478" h="433819">
                  <a:moveTo>
                    <a:pt x="168237" y="0"/>
                  </a:moveTo>
                  <a:cubicBezTo>
                    <a:pt x="214350" y="0"/>
                    <a:pt x="254495" y="11951"/>
                    <a:pt x="278397" y="24765"/>
                  </a:cubicBezTo>
                  <a:lnTo>
                    <a:pt x="257899" y="99060"/>
                  </a:lnTo>
                  <a:cubicBezTo>
                    <a:pt x="239954" y="88811"/>
                    <a:pt x="206680" y="75146"/>
                    <a:pt x="169938" y="75146"/>
                  </a:cubicBezTo>
                  <a:cubicBezTo>
                    <a:pt x="132372" y="75146"/>
                    <a:pt x="111887" y="93078"/>
                    <a:pt x="111887" y="118707"/>
                  </a:cubicBezTo>
                  <a:cubicBezTo>
                    <a:pt x="111887" y="145174"/>
                    <a:pt x="131508" y="158001"/>
                    <a:pt x="184467" y="176759"/>
                  </a:cubicBezTo>
                  <a:cubicBezTo>
                    <a:pt x="259613" y="204089"/>
                    <a:pt x="294627" y="242532"/>
                    <a:pt x="295478" y="304013"/>
                  </a:cubicBezTo>
                  <a:cubicBezTo>
                    <a:pt x="295478" y="379159"/>
                    <a:pt x="236563" y="433819"/>
                    <a:pt x="126378" y="433819"/>
                  </a:cubicBezTo>
                  <a:cubicBezTo>
                    <a:pt x="75997" y="433819"/>
                    <a:pt x="30759" y="421881"/>
                    <a:pt x="0" y="404787"/>
                  </a:cubicBezTo>
                  <a:lnTo>
                    <a:pt x="20510" y="328790"/>
                  </a:lnTo>
                  <a:cubicBezTo>
                    <a:pt x="44412" y="343306"/>
                    <a:pt x="89675" y="358673"/>
                    <a:pt x="127241" y="358673"/>
                  </a:cubicBezTo>
                  <a:cubicBezTo>
                    <a:pt x="173368" y="358673"/>
                    <a:pt x="193853" y="339890"/>
                    <a:pt x="193853" y="312560"/>
                  </a:cubicBezTo>
                  <a:cubicBezTo>
                    <a:pt x="193853" y="284378"/>
                    <a:pt x="176771" y="269850"/>
                    <a:pt x="125527" y="251930"/>
                  </a:cubicBezTo>
                  <a:cubicBezTo>
                    <a:pt x="44412" y="223749"/>
                    <a:pt x="10236" y="179337"/>
                    <a:pt x="11113" y="130658"/>
                  </a:cubicBezTo>
                  <a:cubicBezTo>
                    <a:pt x="11113" y="57213"/>
                    <a:pt x="71729" y="0"/>
                    <a:pt x="168237" y="0"/>
                  </a:cubicBez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43" name="Shape 41"/>
            <p:cNvSpPr/>
            <p:nvPr/>
          </p:nvSpPr>
          <p:spPr>
            <a:xfrm>
              <a:off x="4876345" y="3021025"/>
              <a:ext cx="299445" cy="419281"/>
            </a:xfrm>
            <a:custGeom>
              <a:avLst/>
              <a:gdLst/>
              <a:ahLst/>
              <a:cxnLst/>
              <a:rect l="0" t="0" r="0" b="0"/>
              <a:pathLst>
                <a:path w="299453" h="419291">
                  <a:moveTo>
                    <a:pt x="207721" y="0"/>
                  </a:moveTo>
                  <a:cubicBezTo>
                    <a:pt x="236322" y="0"/>
                    <a:pt x="258775" y="8242"/>
                    <a:pt x="275044" y="24714"/>
                  </a:cubicBezTo>
                  <a:cubicBezTo>
                    <a:pt x="291312" y="41186"/>
                    <a:pt x="299453" y="61646"/>
                    <a:pt x="299453" y="86119"/>
                  </a:cubicBezTo>
                  <a:cubicBezTo>
                    <a:pt x="299453" y="104064"/>
                    <a:pt x="295999" y="121818"/>
                    <a:pt x="289090" y="139370"/>
                  </a:cubicBezTo>
                  <a:cubicBezTo>
                    <a:pt x="282181" y="156934"/>
                    <a:pt x="270701" y="176111"/>
                    <a:pt x="254622" y="196926"/>
                  </a:cubicBezTo>
                  <a:cubicBezTo>
                    <a:pt x="238544" y="217741"/>
                    <a:pt x="216941" y="241414"/>
                    <a:pt x="189827" y="267932"/>
                  </a:cubicBezTo>
                  <a:cubicBezTo>
                    <a:pt x="162687" y="294475"/>
                    <a:pt x="127927" y="326377"/>
                    <a:pt x="85522" y="363665"/>
                  </a:cubicBezTo>
                  <a:lnTo>
                    <a:pt x="70129" y="376390"/>
                  </a:lnTo>
                  <a:lnTo>
                    <a:pt x="167183" y="376390"/>
                  </a:lnTo>
                  <a:cubicBezTo>
                    <a:pt x="183159" y="376390"/>
                    <a:pt x="194843" y="375641"/>
                    <a:pt x="202247" y="374167"/>
                  </a:cubicBezTo>
                  <a:cubicBezTo>
                    <a:pt x="209639" y="372694"/>
                    <a:pt x="215900" y="369532"/>
                    <a:pt x="221043" y="364693"/>
                  </a:cubicBezTo>
                  <a:cubicBezTo>
                    <a:pt x="226161" y="359867"/>
                    <a:pt x="232473" y="351231"/>
                    <a:pt x="239979" y="338811"/>
                  </a:cubicBezTo>
                  <a:cubicBezTo>
                    <a:pt x="241757" y="335255"/>
                    <a:pt x="243129" y="332994"/>
                    <a:pt x="244119" y="332003"/>
                  </a:cubicBezTo>
                  <a:lnTo>
                    <a:pt x="265417" y="332003"/>
                  </a:lnTo>
                  <a:cubicBezTo>
                    <a:pt x="264046" y="336144"/>
                    <a:pt x="261963" y="340385"/>
                    <a:pt x="259207" y="344729"/>
                  </a:cubicBezTo>
                  <a:cubicBezTo>
                    <a:pt x="258420" y="347091"/>
                    <a:pt x="254813" y="355727"/>
                    <a:pt x="248412" y="370611"/>
                  </a:cubicBezTo>
                  <a:cubicBezTo>
                    <a:pt x="241986" y="385509"/>
                    <a:pt x="236918" y="397205"/>
                    <a:pt x="233172" y="405676"/>
                  </a:cubicBezTo>
                  <a:cubicBezTo>
                    <a:pt x="229413" y="414160"/>
                    <a:pt x="227444" y="418706"/>
                    <a:pt x="227254" y="419291"/>
                  </a:cubicBezTo>
                  <a:cubicBezTo>
                    <a:pt x="215011" y="418706"/>
                    <a:pt x="200914" y="418109"/>
                    <a:pt x="184937" y="417513"/>
                  </a:cubicBezTo>
                  <a:cubicBezTo>
                    <a:pt x="160477" y="416725"/>
                    <a:pt x="136601" y="416331"/>
                    <a:pt x="113322" y="416331"/>
                  </a:cubicBezTo>
                  <a:cubicBezTo>
                    <a:pt x="94590" y="416331"/>
                    <a:pt x="81178" y="416369"/>
                    <a:pt x="73088" y="416484"/>
                  </a:cubicBezTo>
                  <a:cubicBezTo>
                    <a:pt x="64998" y="416585"/>
                    <a:pt x="55182" y="416827"/>
                    <a:pt x="43650" y="417220"/>
                  </a:cubicBezTo>
                  <a:cubicBezTo>
                    <a:pt x="32105" y="417614"/>
                    <a:pt x="23368" y="418008"/>
                    <a:pt x="17463" y="418402"/>
                  </a:cubicBezTo>
                  <a:cubicBezTo>
                    <a:pt x="11544" y="418795"/>
                    <a:pt x="5728" y="419087"/>
                    <a:pt x="0" y="419291"/>
                  </a:cubicBezTo>
                  <a:lnTo>
                    <a:pt x="4737" y="403022"/>
                  </a:lnTo>
                  <a:cubicBezTo>
                    <a:pt x="83058" y="335356"/>
                    <a:pt x="145288" y="274993"/>
                    <a:pt x="191452" y="221920"/>
                  </a:cubicBezTo>
                  <a:cubicBezTo>
                    <a:pt x="229514" y="177940"/>
                    <a:pt x="248552" y="137300"/>
                    <a:pt x="248552" y="100013"/>
                  </a:cubicBezTo>
                  <a:cubicBezTo>
                    <a:pt x="248552" y="82067"/>
                    <a:pt x="243522" y="68059"/>
                    <a:pt x="233464" y="58001"/>
                  </a:cubicBezTo>
                  <a:cubicBezTo>
                    <a:pt x="223393" y="47943"/>
                    <a:pt x="210388" y="42913"/>
                    <a:pt x="194399" y="42913"/>
                  </a:cubicBezTo>
                  <a:cubicBezTo>
                    <a:pt x="164617" y="42913"/>
                    <a:pt x="138176" y="60757"/>
                    <a:pt x="115100" y="96469"/>
                  </a:cubicBezTo>
                  <a:lnTo>
                    <a:pt x="95580" y="96469"/>
                  </a:lnTo>
                  <a:cubicBezTo>
                    <a:pt x="102273" y="77724"/>
                    <a:pt x="109182" y="56921"/>
                    <a:pt x="116294" y="34023"/>
                  </a:cubicBezTo>
                  <a:cubicBezTo>
                    <a:pt x="130289" y="24168"/>
                    <a:pt x="144297" y="16040"/>
                    <a:pt x="158305" y="9627"/>
                  </a:cubicBezTo>
                  <a:cubicBezTo>
                    <a:pt x="172314" y="3213"/>
                    <a:pt x="188785" y="0"/>
                    <a:pt x="207721" y="0"/>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44" name="Shape 42"/>
            <p:cNvSpPr/>
            <p:nvPr/>
          </p:nvSpPr>
          <p:spPr>
            <a:xfrm>
              <a:off x="5205374" y="3035279"/>
              <a:ext cx="132267" cy="412428"/>
            </a:xfrm>
            <a:custGeom>
              <a:avLst/>
              <a:gdLst/>
              <a:ahLst/>
              <a:cxnLst/>
              <a:rect l="0" t="0" r="0" b="0"/>
              <a:pathLst>
                <a:path w="132270" h="412438">
                  <a:moveTo>
                    <a:pt x="132270" y="0"/>
                  </a:moveTo>
                  <a:lnTo>
                    <a:pt x="132270" y="33414"/>
                  </a:lnTo>
                  <a:lnTo>
                    <a:pt x="124130" y="41827"/>
                  </a:lnTo>
                  <a:cubicBezTo>
                    <a:pt x="116738" y="52177"/>
                    <a:pt x="108598" y="66439"/>
                    <a:pt x="99720" y="84575"/>
                  </a:cubicBezTo>
                  <a:cubicBezTo>
                    <a:pt x="80785" y="124224"/>
                    <a:pt x="68008" y="162947"/>
                    <a:pt x="61392" y="200716"/>
                  </a:cubicBezTo>
                  <a:cubicBezTo>
                    <a:pt x="54788" y="238499"/>
                    <a:pt x="51486" y="267645"/>
                    <a:pt x="51486" y="288156"/>
                  </a:cubicBezTo>
                  <a:cubicBezTo>
                    <a:pt x="51486" y="316172"/>
                    <a:pt x="55283" y="338905"/>
                    <a:pt x="62878" y="356368"/>
                  </a:cubicBezTo>
                  <a:cubicBezTo>
                    <a:pt x="70472" y="373817"/>
                    <a:pt x="81381" y="382555"/>
                    <a:pt x="95580" y="382555"/>
                  </a:cubicBezTo>
                  <a:cubicBezTo>
                    <a:pt x="106819" y="382555"/>
                    <a:pt x="117767" y="377767"/>
                    <a:pt x="128422" y="368191"/>
                  </a:cubicBezTo>
                  <a:lnTo>
                    <a:pt x="132270" y="363196"/>
                  </a:lnTo>
                  <a:lnTo>
                    <a:pt x="132270" y="395688"/>
                  </a:lnTo>
                  <a:lnTo>
                    <a:pt x="118062" y="405001"/>
                  </a:lnTo>
                  <a:cubicBezTo>
                    <a:pt x="106423" y="409958"/>
                    <a:pt x="94488" y="412438"/>
                    <a:pt x="82258" y="412438"/>
                  </a:cubicBezTo>
                  <a:cubicBezTo>
                    <a:pt x="68453" y="412438"/>
                    <a:pt x="55334" y="408831"/>
                    <a:pt x="42900" y="401630"/>
                  </a:cubicBezTo>
                  <a:cubicBezTo>
                    <a:pt x="30480" y="394442"/>
                    <a:pt x="20218" y="382098"/>
                    <a:pt x="12128" y="364648"/>
                  </a:cubicBezTo>
                  <a:cubicBezTo>
                    <a:pt x="4051" y="347185"/>
                    <a:pt x="0" y="324363"/>
                    <a:pt x="0" y="296144"/>
                  </a:cubicBezTo>
                  <a:cubicBezTo>
                    <a:pt x="0" y="282339"/>
                    <a:pt x="1130" y="265474"/>
                    <a:pt x="3403" y="245547"/>
                  </a:cubicBezTo>
                  <a:cubicBezTo>
                    <a:pt x="5677" y="225621"/>
                    <a:pt x="11290" y="200475"/>
                    <a:pt x="20269" y="170097"/>
                  </a:cubicBezTo>
                  <a:cubicBezTo>
                    <a:pt x="29248" y="139718"/>
                    <a:pt x="42608" y="109543"/>
                    <a:pt x="60363" y="79546"/>
                  </a:cubicBezTo>
                  <a:cubicBezTo>
                    <a:pt x="82258" y="42462"/>
                    <a:pt x="103111" y="17468"/>
                    <a:pt x="122949" y="4539"/>
                  </a:cubicBezTo>
                  <a:lnTo>
                    <a:pt x="132270" y="0"/>
                  </a:ln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45" name="Shape 43"/>
            <p:cNvSpPr/>
            <p:nvPr/>
          </p:nvSpPr>
          <p:spPr>
            <a:xfrm>
              <a:off x="5337640" y="3020439"/>
              <a:ext cx="131671" cy="410519"/>
            </a:xfrm>
            <a:custGeom>
              <a:avLst/>
              <a:gdLst/>
              <a:ahLst/>
              <a:cxnLst/>
              <a:rect l="0" t="0" r="0" b="0"/>
              <a:pathLst>
                <a:path w="131674" h="410529">
                  <a:moveTo>
                    <a:pt x="50597" y="0"/>
                  </a:moveTo>
                  <a:cubicBezTo>
                    <a:pt x="68542" y="0"/>
                    <a:pt x="82995" y="4293"/>
                    <a:pt x="93942" y="12865"/>
                  </a:cubicBezTo>
                  <a:cubicBezTo>
                    <a:pt x="104889" y="21450"/>
                    <a:pt x="113030" y="31915"/>
                    <a:pt x="118364" y="44234"/>
                  </a:cubicBezTo>
                  <a:cubicBezTo>
                    <a:pt x="123685" y="56566"/>
                    <a:pt x="127229" y="68847"/>
                    <a:pt x="129007" y="81077"/>
                  </a:cubicBezTo>
                  <a:cubicBezTo>
                    <a:pt x="130785" y="93307"/>
                    <a:pt x="131674" y="104457"/>
                    <a:pt x="131674" y="114516"/>
                  </a:cubicBezTo>
                  <a:cubicBezTo>
                    <a:pt x="131674" y="145288"/>
                    <a:pt x="126924" y="179172"/>
                    <a:pt x="117462" y="216154"/>
                  </a:cubicBezTo>
                  <a:cubicBezTo>
                    <a:pt x="108001" y="253136"/>
                    <a:pt x="94882" y="287655"/>
                    <a:pt x="78118" y="319710"/>
                  </a:cubicBezTo>
                  <a:cubicBezTo>
                    <a:pt x="61341" y="351777"/>
                    <a:pt x="41910" y="377711"/>
                    <a:pt x="19825" y="397535"/>
                  </a:cubicBezTo>
                  <a:lnTo>
                    <a:pt x="0" y="410529"/>
                  </a:lnTo>
                  <a:lnTo>
                    <a:pt x="0" y="378036"/>
                  </a:lnTo>
                  <a:lnTo>
                    <a:pt x="20422" y="351523"/>
                  </a:lnTo>
                  <a:cubicBezTo>
                    <a:pt x="35001" y="323317"/>
                    <a:pt x="48717" y="287464"/>
                    <a:pt x="61544" y="243967"/>
                  </a:cubicBezTo>
                  <a:cubicBezTo>
                    <a:pt x="74371" y="200470"/>
                    <a:pt x="80785" y="157315"/>
                    <a:pt x="80785" y="114516"/>
                  </a:cubicBezTo>
                  <a:cubicBezTo>
                    <a:pt x="80785" y="89256"/>
                    <a:pt x="77521" y="68313"/>
                    <a:pt x="71006" y="51638"/>
                  </a:cubicBezTo>
                  <a:cubicBezTo>
                    <a:pt x="64491" y="34963"/>
                    <a:pt x="53061" y="26632"/>
                    <a:pt x="36690" y="26632"/>
                  </a:cubicBezTo>
                  <a:cubicBezTo>
                    <a:pt x="28791" y="26632"/>
                    <a:pt x="21196" y="29045"/>
                    <a:pt x="13907" y="33884"/>
                  </a:cubicBezTo>
                  <a:lnTo>
                    <a:pt x="0" y="48255"/>
                  </a:lnTo>
                  <a:lnTo>
                    <a:pt x="0" y="14841"/>
                  </a:lnTo>
                  <a:lnTo>
                    <a:pt x="20523" y="4847"/>
                  </a:lnTo>
                  <a:cubicBezTo>
                    <a:pt x="30512" y="1616"/>
                    <a:pt x="40539" y="0"/>
                    <a:pt x="50597" y="0"/>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46" name="Shape 44"/>
            <p:cNvSpPr/>
            <p:nvPr/>
          </p:nvSpPr>
          <p:spPr>
            <a:xfrm>
              <a:off x="5491199" y="3021025"/>
              <a:ext cx="222219" cy="419281"/>
            </a:xfrm>
            <a:custGeom>
              <a:avLst/>
              <a:gdLst/>
              <a:ahLst/>
              <a:cxnLst/>
              <a:rect l="0" t="0" r="0" b="0"/>
              <a:pathLst>
                <a:path w="222225" h="419291">
                  <a:moveTo>
                    <a:pt x="213932" y="0"/>
                  </a:moveTo>
                  <a:lnTo>
                    <a:pt x="222225" y="6807"/>
                  </a:lnTo>
                  <a:cubicBezTo>
                    <a:pt x="215900" y="23177"/>
                    <a:pt x="210680" y="37287"/>
                    <a:pt x="206540" y="49124"/>
                  </a:cubicBezTo>
                  <a:cubicBezTo>
                    <a:pt x="202400" y="60960"/>
                    <a:pt x="196520" y="79007"/>
                    <a:pt x="188925" y="103276"/>
                  </a:cubicBezTo>
                  <a:cubicBezTo>
                    <a:pt x="181343" y="127533"/>
                    <a:pt x="173584" y="153124"/>
                    <a:pt x="165697" y="180061"/>
                  </a:cubicBezTo>
                  <a:cubicBezTo>
                    <a:pt x="157810" y="206985"/>
                    <a:pt x="147155" y="243535"/>
                    <a:pt x="133744" y="289687"/>
                  </a:cubicBezTo>
                  <a:cubicBezTo>
                    <a:pt x="117564" y="346304"/>
                    <a:pt x="109487" y="377380"/>
                    <a:pt x="109487" y="382892"/>
                  </a:cubicBezTo>
                  <a:cubicBezTo>
                    <a:pt x="109487" y="385267"/>
                    <a:pt x="110071" y="387185"/>
                    <a:pt x="111252" y="388671"/>
                  </a:cubicBezTo>
                  <a:cubicBezTo>
                    <a:pt x="112446" y="390144"/>
                    <a:pt x="114516" y="391681"/>
                    <a:pt x="117475" y="393255"/>
                  </a:cubicBezTo>
                  <a:cubicBezTo>
                    <a:pt x="121615" y="395427"/>
                    <a:pt x="136411" y="398678"/>
                    <a:pt x="161861" y="403022"/>
                  </a:cubicBezTo>
                  <a:lnTo>
                    <a:pt x="156235" y="419291"/>
                  </a:lnTo>
                  <a:cubicBezTo>
                    <a:pt x="149530" y="418706"/>
                    <a:pt x="140056" y="418109"/>
                    <a:pt x="127826" y="417513"/>
                  </a:cubicBezTo>
                  <a:cubicBezTo>
                    <a:pt x="111646" y="416725"/>
                    <a:pt x="97256" y="416331"/>
                    <a:pt x="84633" y="416331"/>
                  </a:cubicBezTo>
                  <a:cubicBezTo>
                    <a:pt x="75552" y="416331"/>
                    <a:pt x="47346" y="417322"/>
                    <a:pt x="0" y="419291"/>
                  </a:cubicBezTo>
                  <a:lnTo>
                    <a:pt x="4737" y="403022"/>
                  </a:lnTo>
                  <a:cubicBezTo>
                    <a:pt x="5321" y="403022"/>
                    <a:pt x="7988" y="402425"/>
                    <a:pt x="12713" y="401244"/>
                  </a:cubicBezTo>
                  <a:cubicBezTo>
                    <a:pt x="22974" y="399072"/>
                    <a:pt x="30963" y="397205"/>
                    <a:pt x="36690" y="395618"/>
                  </a:cubicBezTo>
                  <a:cubicBezTo>
                    <a:pt x="42405" y="394043"/>
                    <a:pt x="46456" y="392316"/>
                    <a:pt x="48819" y="390436"/>
                  </a:cubicBezTo>
                  <a:cubicBezTo>
                    <a:pt x="51194" y="388569"/>
                    <a:pt x="53454" y="385661"/>
                    <a:pt x="55626" y="381711"/>
                  </a:cubicBezTo>
                  <a:cubicBezTo>
                    <a:pt x="59970" y="373037"/>
                    <a:pt x="66091" y="356857"/>
                    <a:pt x="73978" y="333185"/>
                  </a:cubicBezTo>
                  <a:cubicBezTo>
                    <a:pt x="81864" y="309512"/>
                    <a:pt x="89548" y="284950"/>
                    <a:pt x="97053" y="259499"/>
                  </a:cubicBezTo>
                  <a:cubicBezTo>
                    <a:pt x="104546" y="234061"/>
                    <a:pt x="110960" y="211569"/>
                    <a:pt x="116294" y="192037"/>
                  </a:cubicBezTo>
                  <a:lnTo>
                    <a:pt x="147650" y="82563"/>
                  </a:lnTo>
                  <a:cubicBezTo>
                    <a:pt x="149428" y="76251"/>
                    <a:pt x="150317" y="72403"/>
                    <a:pt x="150317" y="71018"/>
                  </a:cubicBezTo>
                  <a:cubicBezTo>
                    <a:pt x="150317" y="68263"/>
                    <a:pt x="149428" y="65837"/>
                    <a:pt x="147650" y="63767"/>
                  </a:cubicBezTo>
                  <a:cubicBezTo>
                    <a:pt x="145885" y="61697"/>
                    <a:pt x="143510" y="60668"/>
                    <a:pt x="140551" y="60668"/>
                  </a:cubicBezTo>
                  <a:cubicBezTo>
                    <a:pt x="135814" y="60668"/>
                    <a:pt x="123876" y="62636"/>
                    <a:pt x="104750" y="66573"/>
                  </a:cubicBezTo>
                  <a:cubicBezTo>
                    <a:pt x="99225" y="67767"/>
                    <a:pt x="95961" y="68555"/>
                    <a:pt x="94983" y="68948"/>
                  </a:cubicBezTo>
                  <a:lnTo>
                    <a:pt x="99428" y="50902"/>
                  </a:lnTo>
                  <a:cubicBezTo>
                    <a:pt x="149733" y="33147"/>
                    <a:pt x="187897" y="16180"/>
                    <a:pt x="213932" y="0"/>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47" name="Shape 45"/>
            <p:cNvSpPr/>
            <p:nvPr/>
          </p:nvSpPr>
          <p:spPr>
            <a:xfrm>
              <a:off x="5762528" y="3217973"/>
              <a:ext cx="114068" cy="229729"/>
            </a:xfrm>
            <a:custGeom>
              <a:avLst/>
              <a:gdLst/>
              <a:ahLst/>
              <a:cxnLst/>
              <a:rect l="0" t="0" r="0" b="0"/>
              <a:pathLst>
                <a:path w="114071" h="229734">
                  <a:moveTo>
                    <a:pt x="114071" y="0"/>
                  </a:moveTo>
                  <a:lnTo>
                    <a:pt x="114071" y="29781"/>
                  </a:lnTo>
                  <a:lnTo>
                    <a:pt x="98019" y="42321"/>
                  </a:lnTo>
                  <a:cubicBezTo>
                    <a:pt x="87712" y="51321"/>
                    <a:pt x="78416" y="60481"/>
                    <a:pt x="70129" y="69803"/>
                  </a:cubicBezTo>
                  <a:cubicBezTo>
                    <a:pt x="53556" y="88446"/>
                    <a:pt x="45276" y="110785"/>
                    <a:pt x="45276" y="136821"/>
                  </a:cubicBezTo>
                  <a:cubicBezTo>
                    <a:pt x="45276" y="152403"/>
                    <a:pt x="50648" y="167148"/>
                    <a:pt x="61405" y="181067"/>
                  </a:cubicBezTo>
                  <a:cubicBezTo>
                    <a:pt x="72149" y="194961"/>
                    <a:pt x="86995" y="201921"/>
                    <a:pt x="105944" y="201921"/>
                  </a:cubicBezTo>
                  <a:lnTo>
                    <a:pt x="114071" y="200836"/>
                  </a:lnTo>
                  <a:lnTo>
                    <a:pt x="114071" y="227357"/>
                  </a:lnTo>
                  <a:lnTo>
                    <a:pt x="89065" y="229734"/>
                  </a:lnTo>
                  <a:cubicBezTo>
                    <a:pt x="72682" y="229734"/>
                    <a:pt x="57747" y="226228"/>
                    <a:pt x="44234" y="219231"/>
                  </a:cubicBezTo>
                  <a:cubicBezTo>
                    <a:pt x="30734" y="212233"/>
                    <a:pt x="19977" y="202124"/>
                    <a:pt x="11989" y="188903"/>
                  </a:cubicBezTo>
                  <a:cubicBezTo>
                    <a:pt x="3988" y="175683"/>
                    <a:pt x="0" y="160201"/>
                    <a:pt x="0" y="142447"/>
                  </a:cubicBezTo>
                  <a:cubicBezTo>
                    <a:pt x="0" y="120946"/>
                    <a:pt x="5626" y="101311"/>
                    <a:pt x="16866" y="83557"/>
                  </a:cubicBezTo>
                  <a:cubicBezTo>
                    <a:pt x="28118" y="65802"/>
                    <a:pt x="41720" y="50664"/>
                    <a:pt x="57709" y="38141"/>
                  </a:cubicBezTo>
                  <a:cubicBezTo>
                    <a:pt x="65691" y="31880"/>
                    <a:pt x="74711" y="25359"/>
                    <a:pt x="84771" y="18579"/>
                  </a:cubicBezTo>
                  <a:lnTo>
                    <a:pt x="114071" y="0"/>
                  </a:ln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48" name="Shape 46"/>
            <p:cNvSpPr/>
            <p:nvPr/>
          </p:nvSpPr>
          <p:spPr>
            <a:xfrm>
              <a:off x="5838282" y="3047152"/>
              <a:ext cx="38315" cy="162665"/>
            </a:xfrm>
            <a:custGeom>
              <a:avLst/>
              <a:gdLst/>
              <a:ahLst/>
              <a:cxnLst/>
              <a:rect l="0" t="0" r="0" b="0"/>
              <a:pathLst>
                <a:path w="38316" h="162669">
                  <a:moveTo>
                    <a:pt x="38316" y="0"/>
                  </a:moveTo>
                  <a:lnTo>
                    <a:pt x="38316" y="162669"/>
                  </a:lnTo>
                  <a:lnTo>
                    <a:pt x="23673" y="142101"/>
                  </a:lnTo>
                  <a:cubicBezTo>
                    <a:pt x="17945" y="133325"/>
                    <a:pt x="12573" y="122772"/>
                    <a:pt x="7531" y="110427"/>
                  </a:cubicBezTo>
                  <a:cubicBezTo>
                    <a:pt x="2515" y="98108"/>
                    <a:pt x="0" y="85535"/>
                    <a:pt x="0" y="72708"/>
                  </a:cubicBezTo>
                  <a:cubicBezTo>
                    <a:pt x="0" y="54763"/>
                    <a:pt x="5321" y="38139"/>
                    <a:pt x="15964" y="22848"/>
                  </a:cubicBezTo>
                  <a:cubicBezTo>
                    <a:pt x="21292" y="15203"/>
                    <a:pt x="27508" y="8386"/>
                    <a:pt x="34612" y="2395"/>
                  </a:cubicBezTo>
                  <a:lnTo>
                    <a:pt x="38316" y="0"/>
                  </a:ln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49" name="Shape 47"/>
            <p:cNvSpPr/>
            <p:nvPr/>
          </p:nvSpPr>
          <p:spPr>
            <a:xfrm>
              <a:off x="5876597" y="3367980"/>
              <a:ext cx="61841" cy="77344"/>
            </a:xfrm>
            <a:custGeom>
              <a:avLst/>
              <a:gdLst/>
              <a:ahLst/>
              <a:cxnLst/>
              <a:rect l="0" t="0" r="0" b="0"/>
              <a:pathLst>
                <a:path w="61843" h="77346">
                  <a:moveTo>
                    <a:pt x="61843" y="0"/>
                  </a:moveTo>
                  <a:lnTo>
                    <a:pt x="61843" y="48861"/>
                  </a:lnTo>
                  <a:lnTo>
                    <a:pt x="27953" y="69512"/>
                  </a:lnTo>
                  <a:cubicBezTo>
                    <a:pt x="19380" y="72915"/>
                    <a:pt x="10678" y="75468"/>
                    <a:pt x="1849" y="77170"/>
                  </a:cubicBezTo>
                  <a:lnTo>
                    <a:pt x="0" y="77346"/>
                  </a:lnTo>
                  <a:lnTo>
                    <a:pt x="0" y="50825"/>
                  </a:lnTo>
                  <a:lnTo>
                    <a:pt x="14019" y="48954"/>
                  </a:lnTo>
                  <a:cubicBezTo>
                    <a:pt x="20898" y="46982"/>
                    <a:pt x="27274" y="44023"/>
                    <a:pt x="33147" y="40073"/>
                  </a:cubicBezTo>
                  <a:cubicBezTo>
                    <a:pt x="44869" y="32187"/>
                    <a:pt x="53759" y="21874"/>
                    <a:pt x="59767" y="9149"/>
                  </a:cubicBezTo>
                  <a:lnTo>
                    <a:pt x="61843" y="0"/>
                  </a:ln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50" name="Shape 48"/>
            <p:cNvSpPr/>
            <p:nvPr/>
          </p:nvSpPr>
          <p:spPr>
            <a:xfrm>
              <a:off x="5876597" y="3022661"/>
              <a:ext cx="61841" cy="280130"/>
            </a:xfrm>
            <a:custGeom>
              <a:avLst/>
              <a:gdLst/>
              <a:ahLst/>
              <a:cxnLst/>
              <a:rect l="0" t="0" r="0" b="0"/>
              <a:pathLst>
                <a:path w="61843" h="280137">
                  <a:moveTo>
                    <a:pt x="61843" y="0"/>
                  </a:moveTo>
                  <a:lnTo>
                    <a:pt x="61843" y="22191"/>
                  </a:lnTo>
                  <a:lnTo>
                    <a:pt x="43090" y="25700"/>
                  </a:lnTo>
                  <a:cubicBezTo>
                    <a:pt x="36211" y="28537"/>
                    <a:pt x="30036" y="32791"/>
                    <a:pt x="24562" y="38462"/>
                  </a:cubicBezTo>
                  <a:cubicBezTo>
                    <a:pt x="13602" y="49803"/>
                    <a:pt x="8141" y="64357"/>
                    <a:pt x="8141" y="82112"/>
                  </a:cubicBezTo>
                  <a:cubicBezTo>
                    <a:pt x="8141" y="95129"/>
                    <a:pt x="11138" y="107804"/>
                    <a:pt x="17171" y="120123"/>
                  </a:cubicBezTo>
                  <a:cubicBezTo>
                    <a:pt x="23165" y="132467"/>
                    <a:pt x="32296" y="147606"/>
                    <a:pt x="44526" y="165551"/>
                  </a:cubicBezTo>
                  <a:lnTo>
                    <a:pt x="61843" y="152349"/>
                  </a:lnTo>
                  <a:lnTo>
                    <a:pt x="61843" y="183667"/>
                  </a:lnTo>
                  <a:lnTo>
                    <a:pt x="60516" y="184487"/>
                  </a:lnTo>
                  <a:lnTo>
                    <a:pt x="61843" y="186179"/>
                  </a:lnTo>
                  <a:lnTo>
                    <a:pt x="61843" y="280137"/>
                  </a:lnTo>
                  <a:lnTo>
                    <a:pt x="57404" y="268523"/>
                  </a:lnTo>
                  <a:cubicBezTo>
                    <a:pt x="49809" y="254121"/>
                    <a:pt x="36640" y="234995"/>
                    <a:pt x="17895" y="211119"/>
                  </a:cubicBezTo>
                  <a:lnTo>
                    <a:pt x="0" y="225098"/>
                  </a:lnTo>
                  <a:lnTo>
                    <a:pt x="0" y="195316"/>
                  </a:lnTo>
                  <a:lnTo>
                    <a:pt x="4001" y="192780"/>
                  </a:lnTo>
                  <a:lnTo>
                    <a:pt x="0" y="187160"/>
                  </a:lnTo>
                  <a:lnTo>
                    <a:pt x="0" y="24491"/>
                  </a:lnTo>
                  <a:lnTo>
                    <a:pt x="20269" y="11386"/>
                  </a:lnTo>
                  <a:cubicBezTo>
                    <a:pt x="29147" y="7049"/>
                    <a:pt x="38246" y="3794"/>
                    <a:pt x="47566" y="1624"/>
                  </a:cubicBezTo>
                  <a:lnTo>
                    <a:pt x="61843" y="0"/>
                  </a:ln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51" name="Shape 49"/>
            <p:cNvSpPr/>
            <p:nvPr/>
          </p:nvSpPr>
          <p:spPr>
            <a:xfrm>
              <a:off x="5938438" y="3208835"/>
              <a:ext cx="56063" cy="208005"/>
            </a:xfrm>
            <a:custGeom>
              <a:avLst/>
              <a:gdLst/>
              <a:ahLst/>
              <a:cxnLst/>
              <a:rect l="0" t="0" r="0" b="0"/>
              <a:pathLst>
                <a:path w="56064" h="208010">
                  <a:moveTo>
                    <a:pt x="0" y="0"/>
                  </a:moveTo>
                  <a:lnTo>
                    <a:pt x="25076" y="31971"/>
                  </a:lnTo>
                  <a:cubicBezTo>
                    <a:pt x="32423" y="42082"/>
                    <a:pt x="38316" y="51083"/>
                    <a:pt x="42755" y="58976"/>
                  </a:cubicBezTo>
                  <a:cubicBezTo>
                    <a:pt x="51632" y="74749"/>
                    <a:pt x="56064" y="91221"/>
                    <a:pt x="56064" y="108379"/>
                  </a:cubicBezTo>
                  <a:cubicBezTo>
                    <a:pt x="56064" y="125943"/>
                    <a:pt x="52076" y="142758"/>
                    <a:pt x="44088" y="158836"/>
                  </a:cubicBezTo>
                  <a:cubicBezTo>
                    <a:pt x="36100" y="174914"/>
                    <a:pt x="25394" y="188872"/>
                    <a:pt x="11983" y="200708"/>
                  </a:cubicBezTo>
                  <a:lnTo>
                    <a:pt x="0" y="208010"/>
                  </a:lnTo>
                  <a:lnTo>
                    <a:pt x="0" y="159149"/>
                  </a:lnTo>
                  <a:lnTo>
                    <a:pt x="6953" y="128508"/>
                  </a:lnTo>
                  <a:cubicBezTo>
                    <a:pt x="6953" y="120323"/>
                    <a:pt x="6001" y="112383"/>
                    <a:pt x="4101" y="104688"/>
                  </a:cubicBezTo>
                  <a:lnTo>
                    <a:pt x="0" y="93958"/>
                  </a:lnTo>
                  <a:lnTo>
                    <a:pt x="0" y="0"/>
                  </a:ln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52" name="Shape 50"/>
            <p:cNvSpPr/>
            <p:nvPr/>
          </p:nvSpPr>
          <p:spPr>
            <a:xfrm>
              <a:off x="5938438" y="3021029"/>
              <a:ext cx="96017" cy="185295"/>
            </a:xfrm>
            <a:custGeom>
              <a:avLst/>
              <a:gdLst/>
              <a:ahLst/>
              <a:cxnLst/>
              <a:rect l="0" t="0" r="0" b="0"/>
              <a:pathLst>
                <a:path w="96019" h="185299">
                  <a:moveTo>
                    <a:pt x="14345" y="0"/>
                  </a:moveTo>
                  <a:cubicBezTo>
                    <a:pt x="31515" y="0"/>
                    <a:pt x="46158" y="3112"/>
                    <a:pt x="58287" y="9322"/>
                  </a:cubicBezTo>
                  <a:cubicBezTo>
                    <a:pt x="70415" y="15532"/>
                    <a:pt x="79750" y="24117"/>
                    <a:pt x="86252" y="35065"/>
                  </a:cubicBezTo>
                  <a:cubicBezTo>
                    <a:pt x="92767" y="46012"/>
                    <a:pt x="96019" y="58585"/>
                    <a:pt x="96019" y="72784"/>
                  </a:cubicBezTo>
                  <a:cubicBezTo>
                    <a:pt x="96019" y="98641"/>
                    <a:pt x="87433" y="119748"/>
                    <a:pt x="70263" y="136119"/>
                  </a:cubicBezTo>
                  <a:cubicBezTo>
                    <a:pt x="61690" y="144304"/>
                    <a:pt x="51435" y="152562"/>
                    <a:pt x="39502" y="160895"/>
                  </a:cubicBezTo>
                  <a:lnTo>
                    <a:pt x="0" y="185299"/>
                  </a:lnTo>
                  <a:lnTo>
                    <a:pt x="0" y="153981"/>
                  </a:lnTo>
                  <a:lnTo>
                    <a:pt x="33141" y="128715"/>
                  </a:lnTo>
                  <a:cubicBezTo>
                    <a:pt x="46857" y="114910"/>
                    <a:pt x="53702" y="96660"/>
                    <a:pt x="53702" y="73978"/>
                  </a:cubicBezTo>
                  <a:cubicBezTo>
                    <a:pt x="53702" y="54648"/>
                    <a:pt x="48482" y="41326"/>
                    <a:pt x="38017" y="34023"/>
                  </a:cubicBezTo>
                  <a:cubicBezTo>
                    <a:pt x="27565" y="26734"/>
                    <a:pt x="16224" y="23076"/>
                    <a:pt x="3994" y="23076"/>
                  </a:cubicBezTo>
                  <a:lnTo>
                    <a:pt x="0" y="23823"/>
                  </a:lnTo>
                  <a:lnTo>
                    <a:pt x="0" y="1632"/>
                  </a:lnTo>
                  <a:lnTo>
                    <a:pt x="14345" y="0"/>
                  </a:ln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53" name="Shape 51"/>
            <p:cNvSpPr/>
            <p:nvPr/>
          </p:nvSpPr>
          <p:spPr>
            <a:xfrm>
              <a:off x="1490658" y="4124916"/>
              <a:ext cx="322610" cy="723308"/>
            </a:xfrm>
            <a:custGeom>
              <a:avLst/>
              <a:gdLst/>
              <a:ahLst/>
              <a:cxnLst/>
              <a:rect l="0" t="0" r="0" b="0"/>
              <a:pathLst>
                <a:path w="322618" h="723325">
                  <a:moveTo>
                    <a:pt x="322618" y="0"/>
                  </a:moveTo>
                  <a:lnTo>
                    <a:pt x="322618" y="140116"/>
                  </a:lnTo>
                  <a:lnTo>
                    <a:pt x="322339" y="140116"/>
                  </a:lnTo>
                  <a:lnTo>
                    <a:pt x="220993" y="444738"/>
                  </a:lnTo>
                  <a:lnTo>
                    <a:pt x="322618" y="444738"/>
                  </a:lnTo>
                  <a:lnTo>
                    <a:pt x="322618" y="556613"/>
                  </a:lnTo>
                  <a:lnTo>
                    <a:pt x="188862" y="556613"/>
                  </a:lnTo>
                  <a:lnTo>
                    <a:pt x="143446" y="696745"/>
                  </a:lnTo>
                  <a:cubicBezTo>
                    <a:pt x="141961" y="701901"/>
                    <a:pt x="140030" y="706244"/>
                    <a:pt x="137643" y="709762"/>
                  </a:cubicBezTo>
                  <a:cubicBezTo>
                    <a:pt x="135230" y="713267"/>
                    <a:pt x="131343" y="716061"/>
                    <a:pt x="125997" y="718080"/>
                  </a:cubicBezTo>
                  <a:cubicBezTo>
                    <a:pt x="120637" y="720074"/>
                    <a:pt x="113081" y="721471"/>
                    <a:pt x="103289" y="722208"/>
                  </a:cubicBezTo>
                  <a:cubicBezTo>
                    <a:pt x="93497" y="722957"/>
                    <a:pt x="80670" y="723325"/>
                    <a:pt x="64795" y="723325"/>
                  </a:cubicBezTo>
                  <a:cubicBezTo>
                    <a:pt x="47803" y="723325"/>
                    <a:pt x="34506" y="722767"/>
                    <a:pt x="24917" y="721662"/>
                  </a:cubicBezTo>
                  <a:cubicBezTo>
                    <a:pt x="15316" y="720569"/>
                    <a:pt x="8661" y="717877"/>
                    <a:pt x="4978" y="713648"/>
                  </a:cubicBezTo>
                  <a:cubicBezTo>
                    <a:pt x="1283" y="709394"/>
                    <a:pt x="0" y="703386"/>
                    <a:pt x="1105" y="695627"/>
                  </a:cubicBezTo>
                  <a:cubicBezTo>
                    <a:pt x="2210" y="687893"/>
                    <a:pt x="4978" y="677542"/>
                    <a:pt x="9411" y="664626"/>
                  </a:cubicBezTo>
                  <a:lnTo>
                    <a:pt x="230391" y="28788"/>
                  </a:lnTo>
                  <a:cubicBezTo>
                    <a:pt x="232626" y="22514"/>
                    <a:pt x="235191" y="17434"/>
                    <a:pt x="238163" y="13561"/>
                  </a:cubicBezTo>
                  <a:cubicBezTo>
                    <a:pt x="241110" y="9674"/>
                    <a:pt x="245821" y="6715"/>
                    <a:pt x="252285" y="4709"/>
                  </a:cubicBezTo>
                  <a:cubicBezTo>
                    <a:pt x="258737" y="2702"/>
                    <a:pt x="267691" y="1369"/>
                    <a:pt x="279146" y="797"/>
                  </a:cubicBezTo>
                  <a:cubicBezTo>
                    <a:pt x="284867" y="530"/>
                    <a:pt x="291513" y="327"/>
                    <a:pt x="299082" y="191"/>
                  </a:cubicBezTo>
                  <a:lnTo>
                    <a:pt x="322618" y="0"/>
                  </a:ln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54" name="Shape 52"/>
            <p:cNvSpPr/>
            <p:nvPr/>
          </p:nvSpPr>
          <p:spPr>
            <a:xfrm>
              <a:off x="1813268" y="4124900"/>
              <a:ext cx="338675" cy="723324"/>
            </a:xfrm>
            <a:custGeom>
              <a:avLst/>
              <a:gdLst/>
              <a:ahLst/>
              <a:cxnLst/>
              <a:rect l="0" t="0" r="0" b="0"/>
              <a:pathLst>
                <a:path w="338684" h="723341">
                  <a:moveTo>
                    <a:pt x="1943" y="0"/>
                  </a:moveTo>
                  <a:cubicBezTo>
                    <a:pt x="23724" y="0"/>
                    <a:pt x="41072" y="279"/>
                    <a:pt x="54000" y="813"/>
                  </a:cubicBezTo>
                  <a:cubicBezTo>
                    <a:pt x="66916" y="1384"/>
                    <a:pt x="76987" y="2718"/>
                    <a:pt x="84188" y="4724"/>
                  </a:cubicBezTo>
                  <a:cubicBezTo>
                    <a:pt x="91389" y="6731"/>
                    <a:pt x="96558" y="9804"/>
                    <a:pt x="99695" y="13843"/>
                  </a:cubicBezTo>
                  <a:cubicBezTo>
                    <a:pt x="102832" y="17920"/>
                    <a:pt x="105512" y="23457"/>
                    <a:pt x="107721" y="30455"/>
                  </a:cubicBezTo>
                  <a:lnTo>
                    <a:pt x="329273" y="665734"/>
                  </a:lnTo>
                  <a:cubicBezTo>
                    <a:pt x="333705" y="679043"/>
                    <a:pt x="336474" y="689547"/>
                    <a:pt x="337579" y="697319"/>
                  </a:cubicBezTo>
                  <a:cubicBezTo>
                    <a:pt x="338684" y="705053"/>
                    <a:pt x="337210" y="710870"/>
                    <a:pt x="333134" y="714756"/>
                  </a:cubicBezTo>
                  <a:cubicBezTo>
                    <a:pt x="329082" y="718642"/>
                    <a:pt x="321882" y="721030"/>
                    <a:pt x="311544" y="721957"/>
                  </a:cubicBezTo>
                  <a:cubicBezTo>
                    <a:pt x="301193" y="722871"/>
                    <a:pt x="286995" y="723341"/>
                    <a:pt x="268884" y="723341"/>
                  </a:cubicBezTo>
                  <a:cubicBezTo>
                    <a:pt x="250063" y="723341"/>
                    <a:pt x="235395" y="723062"/>
                    <a:pt x="224866" y="722516"/>
                  </a:cubicBezTo>
                  <a:cubicBezTo>
                    <a:pt x="214338" y="721957"/>
                    <a:pt x="206312" y="720839"/>
                    <a:pt x="200774" y="719201"/>
                  </a:cubicBezTo>
                  <a:cubicBezTo>
                    <a:pt x="195237" y="717524"/>
                    <a:pt x="191364" y="715239"/>
                    <a:pt x="189141" y="712267"/>
                  </a:cubicBezTo>
                  <a:cubicBezTo>
                    <a:pt x="186931" y="709308"/>
                    <a:pt x="185077" y="705447"/>
                    <a:pt x="183604" y="700634"/>
                  </a:cubicBezTo>
                  <a:lnTo>
                    <a:pt x="135420" y="556628"/>
                  </a:lnTo>
                  <a:lnTo>
                    <a:pt x="0" y="556628"/>
                  </a:lnTo>
                  <a:lnTo>
                    <a:pt x="0" y="444754"/>
                  </a:lnTo>
                  <a:lnTo>
                    <a:pt x="101625" y="444754"/>
                  </a:lnTo>
                  <a:lnTo>
                    <a:pt x="279" y="140132"/>
                  </a:lnTo>
                  <a:lnTo>
                    <a:pt x="0" y="140132"/>
                  </a:lnTo>
                  <a:lnTo>
                    <a:pt x="0" y="16"/>
                  </a:lnTo>
                  <a:lnTo>
                    <a:pt x="1943" y="0"/>
                  </a:ln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55" name="Shape 53"/>
            <p:cNvSpPr/>
            <p:nvPr/>
          </p:nvSpPr>
          <p:spPr>
            <a:xfrm>
              <a:off x="2181829" y="4330613"/>
              <a:ext cx="699485" cy="516662"/>
            </a:xfrm>
            <a:custGeom>
              <a:avLst/>
              <a:gdLst/>
              <a:ahLst/>
              <a:cxnLst/>
              <a:rect l="0" t="0" r="0" b="0"/>
              <a:pathLst>
                <a:path w="699503" h="516674">
                  <a:moveTo>
                    <a:pt x="52489" y="0"/>
                  </a:moveTo>
                  <a:cubicBezTo>
                    <a:pt x="64872" y="0"/>
                    <a:pt x="74701" y="178"/>
                    <a:pt x="81953" y="610"/>
                  </a:cubicBezTo>
                  <a:cubicBezTo>
                    <a:pt x="89205" y="991"/>
                    <a:pt x="94679" y="1905"/>
                    <a:pt x="98374" y="3353"/>
                  </a:cubicBezTo>
                  <a:cubicBezTo>
                    <a:pt x="102057" y="4813"/>
                    <a:pt x="104572" y="6947"/>
                    <a:pt x="105893" y="9690"/>
                  </a:cubicBezTo>
                  <a:cubicBezTo>
                    <a:pt x="107213" y="12471"/>
                    <a:pt x="108268" y="16358"/>
                    <a:pt x="109055" y="21361"/>
                  </a:cubicBezTo>
                  <a:lnTo>
                    <a:pt x="198857" y="413410"/>
                  </a:lnTo>
                  <a:lnTo>
                    <a:pt x="199250" y="413410"/>
                  </a:lnTo>
                  <a:lnTo>
                    <a:pt x="292608" y="24130"/>
                  </a:lnTo>
                  <a:cubicBezTo>
                    <a:pt x="293675" y="19152"/>
                    <a:pt x="295046" y="15037"/>
                    <a:pt x="296774" y="11862"/>
                  </a:cubicBezTo>
                  <a:cubicBezTo>
                    <a:pt x="298488" y="8699"/>
                    <a:pt x="301384" y="6274"/>
                    <a:pt x="305460" y="4559"/>
                  </a:cubicBezTo>
                  <a:cubicBezTo>
                    <a:pt x="309563" y="2819"/>
                    <a:pt x="315163" y="1651"/>
                    <a:pt x="322288" y="991"/>
                  </a:cubicBezTo>
                  <a:cubicBezTo>
                    <a:pt x="329400" y="330"/>
                    <a:pt x="338912" y="0"/>
                    <a:pt x="350761" y="0"/>
                  </a:cubicBezTo>
                  <a:cubicBezTo>
                    <a:pt x="363436" y="0"/>
                    <a:pt x="373507" y="279"/>
                    <a:pt x="381038" y="787"/>
                  </a:cubicBezTo>
                  <a:cubicBezTo>
                    <a:pt x="388557" y="1308"/>
                    <a:pt x="394360" y="2426"/>
                    <a:pt x="398450" y="4153"/>
                  </a:cubicBezTo>
                  <a:cubicBezTo>
                    <a:pt x="402527" y="5867"/>
                    <a:pt x="405486" y="8306"/>
                    <a:pt x="407340" y="11481"/>
                  </a:cubicBezTo>
                  <a:cubicBezTo>
                    <a:pt x="409181" y="14643"/>
                    <a:pt x="410642" y="18872"/>
                    <a:pt x="411696" y="24130"/>
                  </a:cubicBezTo>
                  <a:lnTo>
                    <a:pt x="508216" y="413410"/>
                  </a:lnTo>
                  <a:lnTo>
                    <a:pt x="509016" y="413410"/>
                  </a:lnTo>
                  <a:lnTo>
                    <a:pt x="598818" y="22568"/>
                  </a:lnTo>
                  <a:cubicBezTo>
                    <a:pt x="599618" y="18326"/>
                    <a:pt x="600659" y="14681"/>
                    <a:pt x="601980" y="11684"/>
                  </a:cubicBezTo>
                  <a:cubicBezTo>
                    <a:pt x="603301" y="8649"/>
                    <a:pt x="605803" y="6274"/>
                    <a:pt x="609498" y="4559"/>
                  </a:cubicBezTo>
                  <a:cubicBezTo>
                    <a:pt x="613181" y="2819"/>
                    <a:pt x="618465" y="1651"/>
                    <a:pt x="625323" y="991"/>
                  </a:cubicBezTo>
                  <a:cubicBezTo>
                    <a:pt x="632181" y="330"/>
                    <a:pt x="641820" y="0"/>
                    <a:pt x="654202" y="0"/>
                  </a:cubicBezTo>
                  <a:cubicBezTo>
                    <a:pt x="665810" y="0"/>
                    <a:pt x="674840" y="330"/>
                    <a:pt x="681304" y="991"/>
                  </a:cubicBezTo>
                  <a:cubicBezTo>
                    <a:pt x="687769" y="1651"/>
                    <a:pt x="692455" y="3429"/>
                    <a:pt x="695351" y="6337"/>
                  </a:cubicBezTo>
                  <a:cubicBezTo>
                    <a:pt x="698246" y="9233"/>
                    <a:pt x="699503" y="13513"/>
                    <a:pt x="699110" y="19190"/>
                  </a:cubicBezTo>
                  <a:cubicBezTo>
                    <a:pt x="698716" y="24867"/>
                    <a:pt x="697319" y="32576"/>
                    <a:pt x="694957" y="42342"/>
                  </a:cubicBezTo>
                  <a:lnTo>
                    <a:pt x="577456" y="487794"/>
                  </a:lnTo>
                  <a:cubicBezTo>
                    <a:pt x="575869" y="494119"/>
                    <a:pt x="573697" y="499199"/>
                    <a:pt x="570928" y="503034"/>
                  </a:cubicBezTo>
                  <a:cubicBezTo>
                    <a:pt x="568160" y="506857"/>
                    <a:pt x="564007" y="509753"/>
                    <a:pt x="558470" y="511734"/>
                  </a:cubicBezTo>
                  <a:cubicBezTo>
                    <a:pt x="552933" y="513702"/>
                    <a:pt x="545808" y="515023"/>
                    <a:pt x="537096" y="515696"/>
                  </a:cubicBezTo>
                  <a:cubicBezTo>
                    <a:pt x="528396" y="516344"/>
                    <a:pt x="517322" y="516674"/>
                    <a:pt x="503873" y="516674"/>
                  </a:cubicBezTo>
                  <a:cubicBezTo>
                    <a:pt x="488836" y="516674"/>
                    <a:pt x="476771" y="516344"/>
                    <a:pt x="467678" y="515696"/>
                  </a:cubicBezTo>
                  <a:cubicBezTo>
                    <a:pt x="458572" y="515023"/>
                    <a:pt x="451383" y="513702"/>
                    <a:pt x="446113" y="511734"/>
                  </a:cubicBezTo>
                  <a:cubicBezTo>
                    <a:pt x="440830" y="509753"/>
                    <a:pt x="437020" y="506857"/>
                    <a:pt x="434645" y="503034"/>
                  </a:cubicBezTo>
                  <a:cubicBezTo>
                    <a:pt x="432257" y="499199"/>
                    <a:pt x="430403" y="494119"/>
                    <a:pt x="429108" y="487794"/>
                  </a:cubicBezTo>
                  <a:lnTo>
                    <a:pt x="347218" y="163398"/>
                  </a:lnTo>
                  <a:lnTo>
                    <a:pt x="346418" y="163398"/>
                  </a:lnTo>
                  <a:lnTo>
                    <a:pt x="268884" y="487794"/>
                  </a:lnTo>
                  <a:cubicBezTo>
                    <a:pt x="267564" y="493878"/>
                    <a:pt x="265722" y="498805"/>
                    <a:pt x="263347" y="502628"/>
                  </a:cubicBezTo>
                  <a:cubicBezTo>
                    <a:pt x="260972" y="506463"/>
                    <a:pt x="257213" y="509422"/>
                    <a:pt x="252070" y="511530"/>
                  </a:cubicBezTo>
                  <a:cubicBezTo>
                    <a:pt x="246939" y="513652"/>
                    <a:pt x="239928" y="515023"/>
                    <a:pt x="231102" y="515696"/>
                  </a:cubicBezTo>
                  <a:cubicBezTo>
                    <a:pt x="222263" y="516344"/>
                    <a:pt x="210591" y="516674"/>
                    <a:pt x="196088" y="516674"/>
                  </a:cubicBezTo>
                  <a:cubicBezTo>
                    <a:pt x="180797" y="516674"/>
                    <a:pt x="168593" y="516344"/>
                    <a:pt x="159487" y="515696"/>
                  </a:cubicBezTo>
                  <a:cubicBezTo>
                    <a:pt x="150393" y="515023"/>
                    <a:pt x="143205" y="513702"/>
                    <a:pt x="137935" y="511734"/>
                  </a:cubicBezTo>
                  <a:cubicBezTo>
                    <a:pt x="132652" y="509753"/>
                    <a:pt x="128829" y="506857"/>
                    <a:pt x="126454" y="503034"/>
                  </a:cubicBezTo>
                  <a:cubicBezTo>
                    <a:pt x="124079" y="499199"/>
                    <a:pt x="122110" y="494119"/>
                    <a:pt x="120523" y="487794"/>
                  </a:cubicBezTo>
                  <a:lnTo>
                    <a:pt x="4216" y="41148"/>
                  </a:lnTo>
                  <a:cubicBezTo>
                    <a:pt x="1854" y="31661"/>
                    <a:pt x="521" y="24193"/>
                    <a:pt x="254" y="18796"/>
                  </a:cubicBezTo>
                  <a:cubicBezTo>
                    <a:pt x="0" y="13398"/>
                    <a:pt x="1499" y="9233"/>
                    <a:pt x="4813" y="6337"/>
                  </a:cubicBezTo>
                  <a:cubicBezTo>
                    <a:pt x="8103" y="3429"/>
                    <a:pt x="13513" y="1651"/>
                    <a:pt x="21031" y="991"/>
                  </a:cubicBezTo>
                  <a:cubicBezTo>
                    <a:pt x="28550" y="330"/>
                    <a:pt x="39027" y="0"/>
                    <a:pt x="52489" y="0"/>
                  </a:cubicBez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56" name="Shape 54"/>
            <p:cNvSpPr/>
            <p:nvPr/>
          </p:nvSpPr>
          <p:spPr>
            <a:xfrm>
              <a:off x="2870431" y="4330634"/>
              <a:ext cx="230448" cy="516649"/>
            </a:xfrm>
            <a:custGeom>
              <a:avLst/>
              <a:gdLst/>
              <a:ahLst/>
              <a:cxnLst/>
              <a:rect l="0" t="0" r="0" b="0"/>
              <a:pathLst>
                <a:path w="230454" h="516661">
                  <a:moveTo>
                    <a:pt x="230454" y="0"/>
                  </a:moveTo>
                  <a:lnTo>
                    <a:pt x="230454" y="100075"/>
                  </a:lnTo>
                  <a:lnTo>
                    <a:pt x="230251" y="100075"/>
                  </a:lnTo>
                  <a:lnTo>
                    <a:pt x="157861" y="317665"/>
                  </a:lnTo>
                  <a:lnTo>
                    <a:pt x="230454" y="317665"/>
                  </a:lnTo>
                  <a:lnTo>
                    <a:pt x="230454" y="397573"/>
                  </a:lnTo>
                  <a:lnTo>
                    <a:pt x="134912" y="397573"/>
                  </a:lnTo>
                  <a:lnTo>
                    <a:pt x="102476" y="497674"/>
                  </a:lnTo>
                  <a:cubicBezTo>
                    <a:pt x="101410" y="501370"/>
                    <a:pt x="100025" y="504456"/>
                    <a:pt x="98311" y="506971"/>
                  </a:cubicBezTo>
                  <a:cubicBezTo>
                    <a:pt x="96596" y="509460"/>
                    <a:pt x="93840" y="511454"/>
                    <a:pt x="90005" y="512889"/>
                  </a:cubicBezTo>
                  <a:cubicBezTo>
                    <a:pt x="86182" y="514337"/>
                    <a:pt x="80772" y="515315"/>
                    <a:pt x="73787" y="515848"/>
                  </a:cubicBezTo>
                  <a:cubicBezTo>
                    <a:pt x="66802" y="516381"/>
                    <a:pt x="57620" y="516661"/>
                    <a:pt x="46279" y="516661"/>
                  </a:cubicBezTo>
                  <a:cubicBezTo>
                    <a:pt x="34150" y="516661"/>
                    <a:pt x="24663" y="516242"/>
                    <a:pt x="17805" y="515467"/>
                  </a:cubicBezTo>
                  <a:cubicBezTo>
                    <a:pt x="10947" y="514680"/>
                    <a:pt x="6210" y="512749"/>
                    <a:pt x="3569" y="509727"/>
                  </a:cubicBezTo>
                  <a:cubicBezTo>
                    <a:pt x="914" y="506704"/>
                    <a:pt x="0" y="502411"/>
                    <a:pt x="800" y="496874"/>
                  </a:cubicBezTo>
                  <a:cubicBezTo>
                    <a:pt x="1588" y="491337"/>
                    <a:pt x="3569" y="483971"/>
                    <a:pt x="6731" y="474700"/>
                  </a:cubicBezTo>
                  <a:lnTo>
                    <a:pt x="164567" y="20561"/>
                  </a:lnTo>
                  <a:cubicBezTo>
                    <a:pt x="166167" y="16078"/>
                    <a:pt x="168008" y="12458"/>
                    <a:pt x="170116" y="9677"/>
                  </a:cubicBezTo>
                  <a:cubicBezTo>
                    <a:pt x="172225" y="6921"/>
                    <a:pt x="175590" y="4787"/>
                    <a:pt x="180213" y="3340"/>
                  </a:cubicBezTo>
                  <a:cubicBezTo>
                    <a:pt x="184823" y="1892"/>
                    <a:pt x="191224" y="965"/>
                    <a:pt x="199390" y="584"/>
                  </a:cubicBezTo>
                  <a:lnTo>
                    <a:pt x="230454" y="0"/>
                  </a:ln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57" name="Shape 55"/>
            <p:cNvSpPr/>
            <p:nvPr/>
          </p:nvSpPr>
          <p:spPr>
            <a:xfrm>
              <a:off x="3100879" y="4330608"/>
              <a:ext cx="241904" cy="516675"/>
            </a:xfrm>
            <a:custGeom>
              <a:avLst/>
              <a:gdLst/>
              <a:ahLst/>
              <a:cxnLst/>
              <a:rect l="0" t="0" r="0" b="0"/>
              <a:pathLst>
                <a:path w="241910" h="516687">
                  <a:moveTo>
                    <a:pt x="1384" y="0"/>
                  </a:moveTo>
                  <a:cubicBezTo>
                    <a:pt x="16929" y="0"/>
                    <a:pt x="29337" y="190"/>
                    <a:pt x="38557" y="610"/>
                  </a:cubicBezTo>
                  <a:cubicBezTo>
                    <a:pt x="47803" y="991"/>
                    <a:pt x="54978" y="1918"/>
                    <a:pt x="60135" y="3365"/>
                  </a:cubicBezTo>
                  <a:cubicBezTo>
                    <a:pt x="65278" y="4813"/>
                    <a:pt x="68961" y="6998"/>
                    <a:pt x="71209" y="9881"/>
                  </a:cubicBezTo>
                  <a:cubicBezTo>
                    <a:pt x="73457" y="12814"/>
                    <a:pt x="75362" y="16764"/>
                    <a:pt x="76937" y="21755"/>
                  </a:cubicBezTo>
                  <a:lnTo>
                    <a:pt x="235179" y="475539"/>
                  </a:lnTo>
                  <a:cubicBezTo>
                    <a:pt x="238354" y="485038"/>
                    <a:pt x="240335" y="492531"/>
                    <a:pt x="241122" y="498081"/>
                  </a:cubicBezTo>
                  <a:cubicBezTo>
                    <a:pt x="241910" y="503619"/>
                    <a:pt x="240855" y="507797"/>
                    <a:pt x="237947" y="510527"/>
                  </a:cubicBezTo>
                  <a:cubicBezTo>
                    <a:pt x="235052" y="513309"/>
                    <a:pt x="229908" y="515023"/>
                    <a:pt x="222529" y="515709"/>
                  </a:cubicBezTo>
                  <a:cubicBezTo>
                    <a:pt x="215138" y="516344"/>
                    <a:pt x="204991" y="516687"/>
                    <a:pt x="192062" y="516687"/>
                  </a:cubicBezTo>
                  <a:cubicBezTo>
                    <a:pt x="178613" y="516687"/>
                    <a:pt x="168123" y="516484"/>
                    <a:pt x="160617" y="516077"/>
                  </a:cubicBezTo>
                  <a:cubicBezTo>
                    <a:pt x="153098" y="515709"/>
                    <a:pt x="147358" y="514909"/>
                    <a:pt x="143408" y="513702"/>
                  </a:cubicBezTo>
                  <a:cubicBezTo>
                    <a:pt x="139446" y="512534"/>
                    <a:pt x="136690" y="510883"/>
                    <a:pt x="135103" y="508775"/>
                  </a:cubicBezTo>
                  <a:cubicBezTo>
                    <a:pt x="133515" y="506667"/>
                    <a:pt x="132194" y="503885"/>
                    <a:pt x="131153" y="500444"/>
                  </a:cubicBezTo>
                  <a:lnTo>
                    <a:pt x="96736" y="397599"/>
                  </a:lnTo>
                  <a:lnTo>
                    <a:pt x="0" y="397599"/>
                  </a:lnTo>
                  <a:lnTo>
                    <a:pt x="0" y="317691"/>
                  </a:lnTo>
                  <a:lnTo>
                    <a:pt x="72593" y="317691"/>
                  </a:lnTo>
                  <a:lnTo>
                    <a:pt x="190" y="100101"/>
                  </a:lnTo>
                  <a:lnTo>
                    <a:pt x="0" y="100101"/>
                  </a:lnTo>
                  <a:lnTo>
                    <a:pt x="0" y="26"/>
                  </a:lnTo>
                  <a:lnTo>
                    <a:pt x="1384" y="0"/>
                  </a:ln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58" name="Shape 56"/>
            <p:cNvSpPr/>
            <p:nvPr/>
          </p:nvSpPr>
          <p:spPr>
            <a:xfrm>
              <a:off x="3407662" y="4332997"/>
              <a:ext cx="174861" cy="514300"/>
            </a:xfrm>
            <a:custGeom>
              <a:avLst/>
              <a:gdLst/>
              <a:ahLst/>
              <a:cxnLst/>
              <a:rect l="0" t="0" r="0" b="0"/>
              <a:pathLst>
                <a:path w="174866" h="514312">
                  <a:moveTo>
                    <a:pt x="30861" y="0"/>
                  </a:moveTo>
                  <a:lnTo>
                    <a:pt x="163386" y="0"/>
                  </a:lnTo>
                  <a:lnTo>
                    <a:pt x="174866" y="272"/>
                  </a:lnTo>
                  <a:lnTo>
                    <a:pt x="174866" y="80537"/>
                  </a:lnTo>
                  <a:lnTo>
                    <a:pt x="150724" y="79515"/>
                  </a:lnTo>
                  <a:lnTo>
                    <a:pt x="104051" y="79515"/>
                  </a:lnTo>
                  <a:lnTo>
                    <a:pt x="104051" y="224701"/>
                  </a:lnTo>
                  <a:lnTo>
                    <a:pt x="157048" y="224701"/>
                  </a:lnTo>
                  <a:lnTo>
                    <a:pt x="174866" y="222239"/>
                  </a:lnTo>
                  <a:lnTo>
                    <a:pt x="174866" y="313983"/>
                  </a:lnTo>
                  <a:lnTo>
                    <a:pt x="165760" y="307785"/>
                  </a:lnTo>
                  <a:cubicBezTo>
                    <a:pt x="157315" y="304368"/>
                    <a:pt x="147574" y="302641"/>
                    <a:pt x="136500" y="302641"/>
                  </a:cubicBezTo>
                  <a:lnTo>
                    <a:pt x="104051" y="302641"/>
                  </a:lnTo>
                  <a:lnTo>
                    <a:pt x="104051" y="497662"/>
                  </a:lnTo>
                  <a:cubicBezTo>
                    <a:pt x="104051" y="500317"/>
                    <a:pt x="103188" y="502691"/>
                    <a:pt x="101473" y="504800"/>
                  </a:cubicBezTo>
                  <a:cubicBezTo>
                    <a:pt x="99758" y="506920"/>
                    <a:pt x="96926" y="508622"/>
                    <a:pt x="92964" y="509930"/>
                  </a:cubicBezTo>
                  <a:cubicBezTo>
                    <a:pt x="89014" y="511264"/>
                    <a:pt x="83744" y="512331"/>
                    <a:pt x="77152" y="513105"/>
                  </a:cubicBezTo>
                  <a:cubicBezTo>
                    <a:pt x="70536" y="513880"/>
                    <a:pt x="62116" y="514312"/>
                    <a:pt x="51829" y="514312"/>
                  </a:cubicBezTo>
                  <a:cubicBezTo>
                    <a:pt x="41796" y="514312"/>
                    <a:pt x="33426" y="513880"/>
                    <a:pt x="26708" y="513105"/>
                  </a:cubicBezTo>
                  <a:cubicBezTo>
                    <a:pt x="19977" y="512331"/>
                    <a:pt x="14643" y="511264"/>
                    <a:pt x="10693" y="509930"/>
                  </a:cubicBezTo>
                  <a:cubicBezTo>
                    <a:pt x="6731" y="508622"/>
                    <a:pt x="3962" y="506920"/>
                    <a:pt x="2375" y="504800"/>
                  </a:cubicBezTo>
                  <a:cubicBezTo>
                    <a:pt x="800" y="502691"/>
                    <a:pt x="0" y="500317"/>
                    <a:pt x="0" y="497662"/>
                  </a:cubicBezTo>
                  <a:lnTo>
                    <a:pt x="0" y="32829"/>
                  </a:lnTo>
                  <a:cubicBezTo>
                    <a:pt x="0" y="21222"/>
                    <a:pt x="2972" y="12840"/>
                    <a:pt x="8903" y="7721"/>
                  </a:cubicBezTo>
                  <a:cubicBezTo>
                    <a:pt x="14834" y="2565"/>
                    <a:pt x="22149" y="0"/>
                    <a:pt x="30861" y="0"/>
                  </a:cubicBez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59" name="Shape 57"/>
            <p:cNvSpPr/>
            <p:nvPr/>
          </p:nvSpPr>
          <p:spPr>
            <a:xfrm>
              <a:off x="3582524" y="4333269"/>
              <a:ext cx="204922" cy="514028"/>
            </a:xfrm>
            <a:custGeom>
              <a:avLst/>
              <a:gdLst/>
              <a:ahLst/>
              <a:cxnLst/>
              <a:rect l="0" t="0" r="0" b="0"/>
              <a:pathLst>
                <a:path w="204927" h="514040">
                  <a:moveTo>
                    <a:pt x="0" y="0"/>
                  </a:moveTo>
                  <a:lnTo>
                    <a:pt x="21755" y="515"/>
                  </a:lnTo>
                  <a:cubicBezTo>
                    <a:pt x="30455" y="1074"/>
                    <a:pt x="38367" y="1697"/>
                    <a:pt x="45491" y="2497"/>
                  </a:cubicBezTo>
                  <a:cubicBezTo>
                    <a:pt x="66053" y="5405"/>
                    <a:pt x="84582" y="10396"/>
                    <a:pt x="101067" y="17521"/>
                  </a:cubicBezTo>
                  <a:cubicBezTo>
                    <a:pt x="117564" y="24645"/>
                    <a:pt x="131534" y="33929"/>
                    <a:pt x="143015" y="45423"/>
                  </a:cubicBezTo>
                  <a:cubicBezTo>
                    <a:pt x="154483" y="56891"/>
                    <a:pt x="163259" y="70480"/>
                    <a:pt x="169329" y="86152"/>
                  </a:cubicBezTo>
                  <a:cubicBezTo>
                    <a:pt x="175374" y="101861"/>
                    <a:pt x="178422" y="119883"/>
                    <a:pt x="178422" y="140165"/>
                  </a:cubicBezTo>
                  <a:cubicBezTo>
                    <a:pt x="178422" y="157322"/>
                    <a:pt x="176238" y="172931"/>
                    <a:pt x="171895" y="187053"/>
                  </a:cubicBezTo>
                  <a:cubicBezTo>
                    <a:pt x="167538" y="201150"/>
                    <a:pt x="161138" y="213748"/>
                    <a:pt x="152705" y="224823"/>
                  </a:cubicBezTo>
                  <a:cubicBezTo>
                    <a:pt x="144259" y="235885"/>
                    <a:pt x="133845" y="245537"/>
                    <a:pt x="121450" y="253715"/>
                  </a:cubicBezTo>
                  <a:cubicBezTo>
                    <a:pt x="109055" y="261894"/>
                    <a:pt x="94945" y="268473"/>
                    <a:pt x="79121" y="273489"/>
                  </a:cubicBezTo>
                  <a:cubicBezTo>
                    <a:pt x="86754" y="277185"/>
                    <a:pt x="93955" y="281668"/>
                    <a:pt x="100673" y="286939"/>
                  </a:cubicBezTo>
                  <a:cubicBezTo>
                    <a:pt x="107404" y="292222"/>
                    <a:pt x="113729" y="298610"/>
                    <a:pt x="119672" y="306116"/>
                  </a:cubicBezTo>
                  <a:cubicBezTo>
                    <a:pt x="125603" y="313634"/>
                    <a:pt x="131204" y="322207"/>
                    <a:pt x="136474" y="331833"/>
                  </a:cubicBezTo>
                  <a:cubicBezTo>
                    <a:pt x="141757" y="341472"/>
                    <a:pt x="146888" y="352356"/>
                    <a:pt x="151917" y="364472"/>
                  </a:cubicBezTo>
                  <a:lnTo>
                    <a:pt x="195034" y="465361"/>
                  </a:lnTo>
                  <a:cubicBezTo>
                    <a:pt x="198984" y="475419"/>
                    <a:pt x="201625" y="482709"/>
                    <a:pt x="202946" y="487294"/>
                  </a:cubicBezTo>
                  <a:cubicBezTo>
                    <a:pt x="204254" y="491917"/>
                    <a:pt x="204927" y="495574"/>
                    <a:pt x="204927" y="498203"/>
                  </a:cubicBezTo>
                  <a:cubicBezTo>
                    <a:pt x="204927" y="501111"/>
                    <a:pt x="204394" y="503550"/>
                    <a:pt x="203340" y="505506"/>
                  </a:cubicBezTo>
                  <a:cubicBezTo>
                    <a:pt x="202286" y="507500"/>
                    <a:pt x="199784" y="509138"/>
                    <a:pt x="195821" y="510458"/>
                  </a:cubicBezTo>
                  <a:cubicBezTo>
                    <a:pt x="191872" y="511767"/>
                    <a:pt x="186055" y="512694"/>
                    <a:pt x="178422" y="513227"/>
                  </a:cubicBezTo>
                  <a:cubicBezTo>
                    <a:pt x="170764" y="513748"/>
                    <a:pt x="160338" y="514040"/>
                    <a:pt x="147168" y="514040"/>
                  </a:cubicBezTo>
                  <a:cubicBezTo>
                    <a:pt x="136093" y="514040"/>
                    <a:pt x="127241" y="513748"/>
                    <a:pt x="120650" y="513227"/>
                  </a:cubicBezTo>
                  <a:cubicBezTo>
                    <a:pt x="114059" y="512694"/>
                    <a:pt x="108852" y="511703"/>
                    <a:pt x="105029" y="510255"/>
                  </a:cubicBezTo>
                  <a:cubicBezTo>
                    <a:pt x="101206" y="508820"/>
                    <a:pt x="98501" y="506966"/>
                    <a:pt x="96926" y="504705"/>
                  </a:cubicBezTo>
                  <a:cubicBezTo>
                    <a:pt x="95339" y="502483"/>
                    <a:pt x="94018" y="499778"/>
                    <a:pt x="92964" y="496615"/>
                  </a:cubicBezTo>
                  <a:lnTo>
                    <a:pt x="47066" y="382290"/>
                  </a:lnTo>
                  <a:cubicBezTo>
                    <a:pt x="41529" y="369374"/>
                    <a:pt x="36132" y="357906"/>
                    <a:pt x="30848" y="347860"/>
                  </a:cubicBezTo>
                  <a:cubicBezTo>
                    <a:pt x="25565" y="337840"/>
                    <a:pt x="19710" y="329471"/>
                    <a:pt x="13246" y="322727"/>
                  </a:cubicBezTo>
                  <a:lnTo>
                    <a:pt x="0" y="313711"/>
                  </a:lnTo>
                  <a:lnTo>
                    <a:pt x="0" y="221967"/>
                  </a:lnTo>
                  <a:lnTo>
                    <a:pt x="20968" y="219070"/>
                  </a:lnTo>
                  <a:cubicBezTo>
                    <a:pt x="32042" y="215539"/>
                    <a:pt x="41275" y="210523"/>
                    <a:pt x="48666" y="204046"/>
                  </a:cubicBezTo>
                  <a:cubicBezTo>
                    <a:pt x="56045" y="197607"/>
                    <a:pt x="61582" y="189885"/>
                    <a:pt x="65278" y="180906"/>
                  </a:cubicBezTo>
                  <a:cubicBezTo>
                    <a:pt x="68961" y="171940"/>
                    <a:pt x="70815" y="161932"/>
                    <a:pt x="70815" y="150858"/>
                  </a:cubicBezTo>
                  <a:cubicBezTo>
                    <a:pt x="70815" y="133980"/>
                    <a:pt x="66993" y="119730"/>
                    <a:pt x="59334" y="108122"/>
                  </a:cubicBezTo>
                  <a:cubicBezTo>
                    <a:pt x="51689" y="96527"/>
                    <a:pt x="39154" y="88336"/>
                    <a:pt x="21755" y="83599"/>
                  </a:cubicBezTo>
                  <a:cubicBezTo>
                    <a:pt x="16485" y="82278"/>
                    <a:pt x="10477" y="81237"/>
                    <a:pt x="3759" y="80424"/>
                  </a:cubicBezTo>
                  <a:lnTo>
                    <a:pt x="0" y="80265"/>
                  </a:lnTo>
                  <a:lnTo>
                    <a:pt x="0" y="0"/>
                  </a:ln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60" name="Shape 58"/>
            <p:cNvSpPr/>
            <p:nvPr/>
          </p:nvSpPr>
          <p:spPr>
            <a:xfrm>
              <a:off x="3863796" y="4332989"/>
              <a:ext cx="210656" cy="511912"/>
            </a:xfrm>
            <a:custGeom>
              <a:avLst/>
              <a:gdLst/>
              <a:ahLst/>
              <a:cxnLst/>
              <a:rect l="0" t="0" r="0" b="0"/>
              <a:pathLst>
                <a:path w="210661" h="511924">
                  <a:moveTo>
                    <a:pt x="30861" y="0"/>
                  </a:moveTo>
                  <a:lnTo>
                    <a:pt x="162204" y="0"/>
                  </a:lnTo>
                  <a:lnTo>
                    <a:pt x="210661" y="3072"/>
                  </a:lnTo>
                  <a:lnTo>
                    <a:pt x="210661" y="87855"/>
                  </a:lnTo>
                  <a:lnTo>
                    <a:pt x="199533" y="84711"/>
                  </a:lnTo>
                  <a:cubicBezTo>
                    <a:pt x="186646" y="82569"/>
                    <a:pt x="172225" y="81496"/>
                    <a:pt x="156261" y="81496"/>
                  </a:cubicBezTo>
                  <a:lnTo>
                    <a:pt x="103645" y="81496"/>
                  </a:lnTo>
                  <a:lnTo>
                    <a:pt x="103645" y="429628"/>
                  </a:lnTo>
                  <a:lnTo>
                    <a:pt x="157848" y="429628"/>
                  </a:lnTo>
                  <a:cubicBezTo>
                    <a:pt x="172091" y="429628"/>
                    <a:pt x="185214" y="428708"/>
                    <a:pt x="197214" y="426863"/>
                  </a:cubicBezTo>
                  <a:lnTo>
                    <a:pt x="210661" y="423439"/>
                  </a:lnTo>
                  <a:lnTo>
                    <a:pt x="210661" y="508554"/>
                  </a:lnTo>
                  <a:lnTo>
                    <a:pt x="153111" y="511924"/>
                  </a:lnTo>
                  <a:lnTo>
                    <a:pt x="30861" y="511924"/>
                  </a:lnTo>
                  <a:cubicBezTo>
                    <a:pt x="22149" y="511924"/>
                    <a:pt x="14834" y="509346"/>
                    <a:pt x="8903" y="504203"/>
                  </a:cubicBezTo>
                  <a:cubicBezTo>
                    <a:pt x="2972" y="499072"/>
                    <a:pt x="0" y="490703"/>
                    <a:pt x="0" y="479082"/>
                  </a:cubicBezTo>
                  <a:lnTo>
                    <a:pt x="0" y="32830"/>
                  </a:lnTo>
                  <a:cubicBezTo>
                    <a:pt x="0" y="21234"/>
                    <a:pt x="2972" y="12853"/>
                    <a:pt x="8903" y="7722"/>
                  </a:cubicBezTo>
                  <a:cubicBezTo>
                    <a:pt x="14834" y="2565"/>
                    <a:pt x="22149" y="0"/>
                    <a:pt x="30861" y="0"/>
                  </a:cubicBez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61" name="Shape 59"/>
            <p:cNvSpPr/>
            <p:nvPr/>
          </p:nvSpPr>
          <p:spPr>
            <a:xfrm>
              <a:off x="4074452" y="4336061"/>
              <a:ext cx="214618" cy="505471"/>
            </a:xfrm>
            <a:custGeom>
              <a:avLst/>
              <a:gdLst/>
              <a:ahLst/>
              <a:cxnLst/>
              <a:rect l="0" t="0" r="0" b="0"/>
              <a:pathLst>
                <a:path w="214624" h="505483">
                  <a:moveTo>
                    <a:pt x="0" y="0"/>
                  </a:moveTo>
                  <a:lnTo>
                    <a:pt x="14781" y="937"/>
                  </a:lnTo>
                  <a:cubicBezTo>
                    <a:pt x="34134" y="3609"/>
                    <a:pt x="51759" y="7616"/>
                    <a:pt x="67646" y="12956"/>
                  </a:cubicBezTo>
                  <a:cubicBezTo>
                    <a:pt x="99422" y="23637"/>
                    <a:pt x="126206" y="39461"/>
                    <a:pt x="147949" y="60416"/>
                  </a:cubicBezTo>
                  <a:cubicBezTo>
                    <a:pt x="169716" y="81409"/>
                    <a:pt x="186265" y="107304"/>
                    <a:pt x="197618" y="138165"/>
                  </a:cubicBezTo>
                  <a:cubicBezTo>
                    <a:pt x="208947" y="169014"/>
                    <a:pt x="214624" y="204751"/>
                    <a:pt x="214624" y="245379"/>
                  </a:cubicBezTo>
                  <a:cubicBezTo>
                    <a:pt x="214624" y="292331"/>
                    <a:pt x="208490" y="332475"/>
                    <a:pt x="196221" y="365838"/>
                  </a:cubicBezTo>
                  <a:cubicBezTo>
                    <a:pt x="183966" y="399201"/>
                    <a:pt x="166364" y="426455"/>
                    <a:pt x="143415" y="447537"/>
                  </a:cubicBezTo>
                  <a:cubicBezTo>
                    <a:pt x="120466" y="468632"/>
                    <a:pt x="92577" y="484138"/>
                    <a:pt x="59734" y="494006"/>
                  </a:cubicBezTo>
                  <a:cubicBezTo>
                    <a:pt x="43313" y="498959"/>
                    <a:pt x="25330" y="502671"/>
                    <a:pt x="5783" y="505145"/>
                  </a:cubicBezTo>
                  <a:lnTo>
                    <a:pt x="0" y="505483"/>
                  </a:lnTo>
                  <a:lnTo>
                    <a:pt x="0" y="420367"/>
                  </a:lnTo>
                  <a:lnTo>
                    <a:pt x="19183" y="415482"/>
                  </a:lnTo>
                  <a:cubicBezTo>
                    <a:pt x="38703" y="408116"/>
                    <a:pt x="54985" y="396953"/>
                    <a:pt x="68053" y="382056"/>
                  </a:cubicBezTo>
                  <a:cubicBezTo>
                    <a:pt x="81096" y="367159"/>
                    <a:pt x="90849" y="348642"/>
                    <a:pt x="97314" y="326468"/>
                  </a:cubicBezTo>
                  <a:cubicBezTo>
                    <a:pt x="103778" y="304319"/>
                    <a:pt x="107017" y="278475"/>
                    <a:pt x="107017" y="248935"/>
                  </a:cubicBezTo>
                  <a:cubicBezTo>
                    <a:pt x="107017" y="224678"/>
                    <a:pt x="104172" y="202122"/>
                    <a:pt x="98508" y="181294"/>
                  </a:cubicBezTo>
                  <a:cubicBezTo>
                    <a:pt x="92831" y="160454"/>
                    <a:pt x="83738" y="142382"/>
                    <a:pt x="71215" y="127078"/>
                  </a:cubicBezTo>
                  <a:cubicBezTo>
                    <a:pt x="58680" y="111800"/>
                    <a:pt x="42589" y="99862"/>
                    <a:pt x="22943" y="91264"/>
                  </a:cubicBezTo>
                  <a:lnTo>
                    <a:pt x="0" y="84783"/>
                  </a:lnTo>
                  <a:lnTo>
                    <a:pt x="0" y="0"/>
                  </a:ln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62" name="Shape 60"/>
            <p:cNvSpPr/>
            <p:nvPr/>
          </p:nvSpPr>
          <p:spPr>
            <a:xfrm>
              <a:off x="4525898" y="4124904"/>
              <a:ext cx="979297" cy="723324"/>
            </a:xfrm>
            <a:custGeom>
              <a:avLst/>
              <a:gdLst/>
              <a:ahLst/>
              <a:cxnLst/>
              <a:rect l="0" t="0" r="0" b="0"/>
              <a:pathLst>
                <a:path w="979322" h="723341">
                  <a:moveTo>
                    <a:pt x="73469" y="0"/>
                  </a:moveTo>
                  <a:cubicBezTo>
                    <a:pt x="90830" y="0"/>
                    <a:pt x="104584" y="292"/>
                    <a:pt x="114744" y="826"/>
                  </a:cubicBezTo>
                  <a:cubicBezTo>
                    <a:pt x="124892" y="1384"/>
                    <a:pt x="132550" y="2680"/>
                    <a:pt x="137732" y="4724"/>
                  </a:cubicBezTo>
                  <a:cubicBezTo>
                    <a:pt x="142887" y="6744"/>
                    <a:pt x="146393" y="9690"/>
                    <a:pt x="148247" y="13576"/>
                  </a:cubicBezTo>
                  <a:cubicBezTo>
                    <a:pt x="150101" y="17437"/>
                    <a:pt x="151574" y="22885"/>
                    <a:pt x="152679" y="29908"/>
                  </a:cubicBezTo>
                  <a:lnTo>
                    <a:pt x="278409" y="578790"/>
                  </a:lnTo>
                  <a:lnTo>
                    <a:pt x="278955" y="578790"/>
                  </a:lnTo>
                  <a:lnTo>
                    <a:pt x="409677" y="33782"/>
                  </a:lnTo>
                  <a:cubicBezTo>
                    <a:pt x="411150" y="26772"/>
                    <a:pt x="413080" y="21057"/>
                    <a:pt x="415493" y="16612"/>
                  </a:cubicBezTo>
                  <a:cubicBezTo>
                    <a:pt x="417894" y="12179"/>
                    <a:pt x="421945" y="8776"/>
                    <a:pt x="427672" y="6363"/>
                  </a:cubicBezTo>
                  <a:cubicBezTo>
                    <a:pt x="433388" y="3975"/>
                    <a:pt x="441249" y="2311"/>
                    <a:pt x="451218" y="1384"/>
                  </a:cubicBezTo>
                  <a:cubicBezTo>
                    <a:pt x="461162" y="470"/>
                    <a:pt x="474485" y="0"/>
                    <a:pt x="491096" y="0"/>
                  </a:cubicBezTo>
                  <a:cubicBezTo>
                    <a:pt x="508813" y="0"/>
                    <a:pt x="522948" y="381"/>
                    <a:pt x="533464" y="1092"/>
                  </a:cubicBezTo>
                  <a:cubicBezTo>
                    <a:pt x="543992" y="1829"/>
                    <a:pt x="552094" y="3416"/>
                    <a:pt x="557835" y="5804"/>
                  </a:cubicBezTo>
                  <a:cubicBezTo>
                    <a:pt x="563563" y="8230"/>
                    <a:pt x="567703" y="11646"/>
                    <a:pt x="570294" y="16065"/>
                  </a:cubicBezTo>
                  <a:cubicBezTo>
                    <a:pt x="572872" y="20498"/>
                    <a:pt x="574904" y="26416"/>
                    <a:pt x="576402" y="33782"/>
                  </a:cubicBezTo>
                  <a:lnTo>
                    <a:pt x="711530" y="578790"/>
                  </a:lnTo>
                  <a:lnTo>
                    <a:pt x="712635" y="578790"/>
                  </a:lnTo>
                  <a:lnTo>
                    <a:pt x="838352" y="31572"/>
                  </a:lnTo>
                  <a:cubicBezTo>
                    <a:pt x="839457" y="25654"/>
                    <a:pt x="840930" y="20599"/>
                    <a:pt x="842797" y="16320"/>
                  </a:cubicBezTo>
                  <a:cubicBezTo>
                    <a:pt x="844639" y="12103"/>
                    <a:pt x="848144" y="8776"/>
                    <a:pt x="853313" y="6363"/>
                  </a:cubicBezTo>
                  <a:cubicBezTo>
                    <a:pt x="858469" y="3975"/>
                    <a:pt x="865860" y="2311"/>
                    <a:pt x="875475" y="1384"/>
                  </a:cubicBezTo>
                  <a:cubicBezTo>
                    <a:pt x="885063" y="470"/>
                    <a:pt x="898537" y="0"/>
                    <a:pt x="915898" y="0"/>
                  </a:cubicBezTo>
                  <a:cubicBezTo>
                    <a:pt x="932142" y="0"/>
                    <a:pt x="944778" y="470"/>
                    <a:pt x="953833" y="1384"/>
                  </a:cubicBezTo>
                  <a:cubicBezTo>
                    <a:pt x="962876" y="2311"/>
                    <a:pt x="969442" y="4801"/>
                    <a:pt x="973493" y="8865"/>
                  </a:cubicBezTo>
                  <a:cubicBezTo>
                    <a:pt x="977544" y="12929"/>
                    <a:pt x="979322" y="18923"/>
                    <a:pt x="978764" y="26861"/>
                  </a:cubicBezTo>
                  <a:cubicBezTo>
                    <a:pt x="978205" y="34811"/>
                    <a:pt x="976274" y="45593"/>
                    <a:pt x="972947" y="59271"/>
                  </a:cubicBezTo>
                  <a:lnTo>
                    <a:pt x="808456" y="682904"/>
                  </a:lnTo>
                  <a:cubicBezTo>
                    <a:pt x="806221" y="691769"/>
                    <a:pt x="803186" y="698894"/>
                    <a:pt x="799300" y="704228"/>
                  </a:cubicBezTo>
                  <a:cubicBezTo>
                    <a:pt x="795426" y="709587"/>
                    <a:pt x="789622" y="713664"/>
                    <a:pt x="781863" y="716394"/>
                  </a:cubicBezTo>
                  <a:cubicBezTo>
                    <a:pt x="774116" y="719176"/>
                    <a:pt x="764146" y="721030"/>
                    <a:pt x="751967" y="721944"/>
                  </a:cubicBezTo>
                  <a:cubicBezTo>
                    <a:pt x="739775" y="722859"/>
                    <a:pt x="724268" y="723341"/>
                    <a:pt x="705434" y="723341"/>
                  </a:cubicBezTo>
                  <a:cubicBezTo>
                    <a:pt x="684378" y="723341"/>
                    <a:pt x="667499" y="722859"/>
                    <a:pt x="654748" y="721944"/>
                  </a:cubicBezTo>
                  <a:cubicBezTo>
                    <a:pt x="642023" y="721030"/>
                    <a:pt x="631939" y="719176"/>
                    <a:pt x="624573" y="716394"/>
                  </a:cubicBezTo>
                  <a:cubicBezTo>
                    <a:pt x="617169" y="713664"/>
                    <a:pt x="611835" y="709587"/>
                    <a:pt x="608520" y="704228"/>
                  </a:cubicBezTo>
                  <a:cubicBezTo>
                    <a:pt x="605180" y="698894"/>
                    <a:pt x="602590" y="691769"/>
                    <a:pt x="600748" y="682904"/>
                  </a:cubicBezTo>
                  <a:lnTo>
                    <a:pt x="486105" y="228727"/>
                  </a:lnTo>
                  <a:lnTo>
                    <a:pt x="485000" y="228727"/>
                  </a:lnTo>
                  <a:lnTo>
                    <a:pt x="376441" y="682904"/>
                  </a:lnTo>
                  <a:cubicBezTo>
                    <a:pt x="374586" y="691401"/>
                    <a:pt x="371996" y="698348"/>
                    <a:pt x="368681" y="703682"/>
                  </a:cubicBezTo>
                  <a:cubicBezTo>
                    <a:pt x="365366" y="709041"/>
                    <a:pt x="360096" y="713194"/>
                    <a:pt x="352908" y="716140"/>
                  </a:cubicBezTo>
                  <a:cubicBezTo>
                    <a:pt x="345694" y="719099"/>
                    <a:pt x="335915" y="721030"/>
                    <a:pt x="323532" y="721944"/>
                  </a:cubicBezTo>
                  <a:cubicBezTo>
                    <a:pt x="311175" y="722859"/>
                    <a:pt x="294830" y="723341"/>
                    <a:pt x="274536" y="723341"/>
                  </a:cubicBezTo>
                  <a:cubicBezTo>
                    <a:pt x="253111" y="723341"/>
                    <a:pt x="236042" y="722859"/>
                    <a:pt x="223304" y="721944"/>
                  </a:cubicBezTo>
                  <a:cubicBezTo>
                    <a:pt x="210566" y="721030"/>
                    <a:pt x="200495" y="719176"/>
                    <a:pt x="193116" y="716394"/>
                  </a:cubicBezTo>
                  <a:cubicBezTo>
                    <a:pt x="185725" y="713664"/>
                    <a:pt x="180365" y="709587"/>
                    <a:pt x="177050" y="704228"/>
                  </a:cubicBezTo>
                  <a:cubicBezTo>
                    <a:pt x="173723" y="698894"/>
                    <a:pt x="170955" y="691769"/>
                    <a:pt x="168745" y="682904"/>
                  </a:cubicBezTo>
                  <a:lnTo>
                    <a:pt x="5905" y="57607"/>
                  </a:lnTo>
                  <a:cubicBezTo>
                    <a:pt x="2591" y="44323"/>
                    <a:pt x="736" y="33884"/>
                    <a:pt x="368" y="26302"/>
                  </a:cubicBezTo>
                  <a:cubicBezTo>
                    <a:pt x="0" y="18745"/>
                    <a:pt x="2121" y="12929"/>
                    <a:pt x="6744" y="8865"/>
                  </a:cubicBezTo>
                  <a:cubicBezTo>
                    <a:pt x="11354" y="4801"/>
                    <a:pt x="18936" y="2311"/>
                    <a:pt x="29451" y="1384"/>
                  </a:cubicBezTo>
                  <a:cubicBezTo>
                    <a:pt x="39967" y="470"/>
                    <a:pt x="54648" y="0"/>
                    <a:pt x="73469" y="0"/>
                  </a:cubicBez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63" name="Shape 61"/>
            <p:cNvSpPr/>
            <p:nvPr/>
          </p:nvSpPr>
          <p:spPr>
            <a:xfrm>
              <a:off x="5585606" y="4330611"/>
              <a:ext cx="104442" cy="516662"/>
            </a:xfrm>
            <a:custGeom>
              <a:avLst/>
              <a:gdLst/>
              <a:ahLst/>
              <a:cxnLst/>
              <a:rect l="0" t="0" r="0" b="0"/>
              <a:pathLst>
                <a:path w="104445" h="516674">
                  <a:moveTo>
                    <a:pt x="52210" y="0"/>
                  </a:moveTo>
                  <a:cubicBezTo>
                    <a:pt x="62509" y="0"/>
                    <a:pt x="70942" y="394"/>
                    <a:pt x="77546" y="1207"/>
                  </a:cubicBezTo>
                  <a:cubicBezTo>
                    <a:pt x="84138" y="1968"/>
                    <a:pt x="89395" y="3048"/>
                    <a:pt x="93358" y="4356"/>
                  </a:cubicBezTo>
                  <a:cubicBezTo>
                    <a:pt x="97320" y="5677"/>
                    <a:pt x="100165" y="7391"/>
                    <a:pt x="101879" y="9499"/>
                  </a:cubicBezTo>
                  <a:cubicBezTo>
                    <a:pt x="103581" y="11608"/>
                    <a:pt x="104445" y="14008"/>
                    <a:pt x="104445" y="16624"/>
                  </a:cubicBezTo>
                  <a:lnTo>
                    <a:pt x="104445" y="500050"/>
                  </a:lnTo>
                  <a:cubicBezTo>
                    <a:pt x="104445" y="502704"/>
                    <a:pt x="103581" y="505079"/>
                    <a:pt x="101879" y="507187"/>
                  </a:cubicBezTo>
                  <a:cubicBezTo>
                    <a:pt x="100165" y="509308"/>
                    <a:pt x="97320" y="511010"/>
                    <a:pt x="93358" y="512318"/>
                  </a:cubicBezTo>
                  <a:cubicBezTo>
                    <a:pt x="89395" y="513677"/>
                    <a:pt x="84138" y="514693"/>
                    <a:pt x="77546" y="515493"/>
                  </a:cubicBezTo>
                  <a:cubicBezTo>
                    <a:pt x="70942" y="516268"/>
                    <a:pt x="62509" y="516674"/>
                    <a:pt x="52210" y="516674"/>
                  </a:cubicBezTo>
                  <a:cubicBezTo>
                    <a:pt x="42215" y="516674"/>
                    <a:pt x="33833" y="516268"/>
                    <a:pt x="27102" y="515493"/>
                  </a:cubicBezTo>
                  <a:cubicBezTo>
                    <a:pt x="20384" y="514693"/>
                    <a:pt x="15049" y="513677"/>
                    <a:pt x="11087" y="512318"/>
                  </a:cubicBezTo>
                  <a:cubicBezTo>
                    <a:pt x="7138" y="511010"/>
                    <a:pt x="4280" y="509308"/>
                    <a:pt x="2578" y="507187"/>
                  </a:cubicBezTo>
                  <a:cubicBezTo>
                    <a:pt x="864" y="505079"/>
                    <a:pt x="0" y="502704"/>
                    <a:pt x="0" y="500050"/>
                  </a:cubicBezTo>
                  <a:lnTo>
                    <a:pt x="0" y="16624"/>
                  </a:lnTo>
                  <a:cubicBezTo>
                    <a:pt x="0" y="14008"/>
                    <a:pt x="864" y="11608"/>
                    <a:pt x="2578" y="9499"/>
                  </a:cubicBezTo>
                  <a:cubicBezTo>
                    <a:pt x="4280" y="7391"/>
                    <a:pt x="7176" y="5677"/>
                    <a:pt x="11278" y="4356"/>
                  </a:cubicBezTo>
                  <a:cubicBezTo>
                    <a:pt x="15354" y="3048"/>
                    <a:pt x="20701" y="1968"/>
                    <a:pt x="27305" y="1207"/>
                  </a:cubicBezTo>
                  <a:cubicBezTo>
                    <a:pt x="33896" y="394"/>
                    <a:pt x="42215" y="0"/>
                    <a:pt x="52210" y="0"/>
                  </a:cubicBez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64" name="Shape 62"/>
            <p:cNvSpPr/>
            <p:nvPr/>
          </p:nvSpPr>
          <p:spPr>
            <a:xfrm>
              <a:off x="5801620" y="4331409"/>
              <a:ext cx="422099" cy="515875"/>
            </a:xfrm>
            <a:custGeom>
              <a:avLst/>
              <a:gdLst/>
              <a:ahLst/>
              <a:cxnLst/>
              <a:rect l="0" t="0" r="0" b="0"/>
              <a:pathLst>
                <a:path w="422110" h="515887">
                  <a:moveTo>
                    <a:pt x="376619" y="0"/>
                  </a:moveTo>
                  <a:cubicBezTo>
                    <a:pt x="385597" y="0"/>
                    <a:pt x="393090" y="330"/>
                    <a:pt x="399161" y="991"/>
                  </a:cubicBezTo>
                  <a:cubicBezTo>
                    <a:pt x="405231" y="1638"/>
                    <a:pt x="409905" y="2756"/>
                    <a:pt x="413220" y="4356"/>
                  </a:cubicBezTo>
                  <a:cubicBezTo>
                    <a:pt x="416509" y="5931"/>
                    <a:pt x="418821" y="7798"/>
                    <a:pt x="420129" y="9881"/>
                  </a:cubicBezTo>
                  <a:cubicBezTo>
                    <a:pt x="421437" y="12014"/>
                    <a:pt x="422110" y="14389"/>
                    <a:pt x="422110" y="17005"/>
                  </a:cubicBezTo>
                  <a:lnTo>
                    <a:pt x="422110" y="477114"/>
                  </a:lnTo>
                  <a:cubicBezTo>
                    <a:pt x="422110" y="483197"/>
                    <a:pt x="421043" y="488582"/>
                    <a:pt x="418935" y="493319"/>
                  </a:cubicBezTo>
                  <a:cubicBezTo>
                    <a:pt x="416827" y="498069"/>
                    <a:pt x="414007" y="502031"/>
                    <a:pt x="410426" y="505194"/>
                  </a:cubicBezTo>
                  <a:cubicBezTo>
                    <a:pt x="406895" y="508356"/>
                    <a:pt x="402641" y="510680"/>
                    <a:pt x="397777" y="512115"/>
                  </a:cubicBezTo>
                  <a:cubicBezTo>
                    <a:pt x="392900" y="513563"/>
                    <a:pt x="387972" y="514299"/>
                    <a:pt x="382943" y="514299"/>
                  </a:cubicBezTo>
                  <a:lnTo>
                    <a:pt x="338646" y="514299"/>
                  </a:lnTo>
                  <a:cubicBezTo>
                    <a:pt x="329412" y="514299"/>
                    <a:pt x="321424" y="513359"/>
                    <a:pt x="314706" y="511531"/>
                  </a:cubicBezTo>
                  <a:cubicBezTo>
                    <a:pt x="307988" y="509677"/>
                    <a:pt x="301777" y="506311"/>
                    <a:pt x="296101" y="501434"/>
                  </a:cubicBezTo>
                  <a:cubicBezTo>
                    <a:pt x="290436" y="496557"/>
                    <a:pt x="284950" y="489953"/>
                    <a:pt x="279692" y="481660"/>
                  </a:cubicBezTo>
                  <a:cubicBezTo>
                    <a:pt x="274396" y="473342"/>
                    <a:pt x="268478" y="462598"/>
                    <a:pt x="261900" y="449415"/>
                  </a:cubicBezTo>
                  <a:lnTo>
                    <a:pt x="134506" y="210071"/>
                  </a:lnTo>
                  <a:cubicBezTo>
                    <a:pt x="127102" y="195834"/>
                    <a:pt x="119609" y="180467"/>
                    <a:pt x="111951" y="163970"/>
                  </a:cubicBezTo>
                  <a:cubicBezTo>
                    <a:pt x="104292" y="147498"/>
                    <a:pt x="97460" y="131470"/>
                    <a:pt x="91377" y="115913"/>
                  </a:cubicBezTo>
                  <a:lnTo>
                    <a:pt x="90589" y="115913"/>
                  </a:lnTo>
                  <a:cubicBezTo>
                    <a:pt x="91630" y="134900"/>
                    <a:pt x="92418" y="153835"/>
                    <a:pt x="92964" y="172669"/>
                  </a:cubicBezTo>
                  <a:cubicBezTo>
                    <a:pt x="93485" y="191554"/>
                    <a:pt x="93764" y="210998"/>
                    <a:pt x="93764" y="231039"/>
                  </a:cubicBezTo>
                  <a:lnTo>
                    <a:pt x="93764" y="498869"/>
                  </a:lnTo>
                  <a:cubicBezTo>
                    <a:pt x="93764" y="501510"/>
                    <a:pt x="93028" y="503873"/>
                    <a:pt x="91580" y="505981"/>
                  </a:cubicBezTo>
                  <a:cubicBezTo>
                    <a:pt x="90107" y="508089"/>
                    <a:pt x="87617" y="509893"/>
                    <a:pt x="84074" y="511327"/>
                  </a:cubicBezTo>
                  <a:cubicBezTo>
                    <a:pt x="80493" y="512788"/>
                    <a:pt x="75692" y="513905"/>
                    <a:pt x="69621" y="514693"/>
                  </a:cubicBezTo>
                  <a:cubicBezTo>
                    <a:pt x="63564" y="515481"/>
                    <a:pt x="55766" y="515887"/>
                    <a:pt x="46279" y="515887"/>
                  </a:cubicBezTo>
                  <a:cubicBezTo>
                    <a:pt x="37046" y="515887"/>
                    <a:pt x="29388" y="515481"/>
                    <a:pt x="23343" y="514693"/>
                  </a:cubicBezTo>
                  <a:cubicBezTo>
                    <a:pt x="17259" y="513905"/>
                    <a:pt x="12509" y="512788"/>
                    <a:pt x="9093" y="511327"/>
                  </a:cubicBezTo>
                  <a:cubicBezTo>
                    <a:pt x="5664" y="509893"/>
                    <a:pt x="3277" y="508089"/>
                    <a:pt x="1981" y="505981"/>
                  </a:cubicBezTo>
                  <a:cubicBezTo>
                    <a:pt x="622" y="503873"/>
                    <a:pt x="0" y="501510"/>
                    <a:pt x="0" y="498869"/>
                  </a:cubicBezTo>
                  <a:lnTo>
                    <a:pt x="0" y="38760"/>
                  </a:lnTo>
                  <a:cubicBezTo>
                    <a:pt x="0" y="26378"/>
                    <a:pt x="3620" y="17069"/>
                    <a:pt x="10859" y="10884"/>
                  </a:cubicBezTo>
                  <a:cubicBezTo>
                    <a:pt x="18110" y="4686"/>
                    <a:pt x="27025" y="1588"/>
                    <a:pt x="37579" y="1588"/>
                  </a:cubicBezTo>
                  <a:lnTo>
                    <a:pt x="93358" y="1588"/>
                  </a:lnTo>
                  <a:cubicBezTo>
                    <a:pt x="103378" y="1588"/>
                    <a:pt x="111823" y="2439"/>
                    <a:pt x="118669" y="4153"/>
                  </a:cubicBezTo>
                  <a:cubicBezTo>
                    <a:pt x="125527" y="5880"/>
                    <a:pt x="131674" y="8700"/>
                    <a:pt x="137084" y="12675"/>
                  </a:cubicBezTo>
                  <a:cubicBezTo>
                    <a:pt x="142468" y="16612"/>
                    <a:pt x="147561" y="22085"/>
                    <a:pt x="152298" y="29083"/>
                  </a:cubicBezTo>
                  <a:cubicBezTo>
                    <a:pt x="157048" y="36055"/>
                    <a:pt x="161925" y="44691"/>
                    <a:pt x="166941" y="55004"/>
                  </a:cubicBezTo>
                  <a:lnTo>
                    <a:pt x="266636" y="242126"/>
                  </a:lnTo>
                  <a:cubicBezTo>
                    <a:pt x="272440" y="253479"/>
                    <a:pt x="278168" y="264605"/>
                    <a:pt x="283820" y="275539"/>
                  </a:cubicBezTo>
                  <a:cubicBezTo>
                    <a:pt x="289509" y="286474"/>
                    <a:pt x="294970" y="297447"/>
                    <a:pt x="300253" y="308382"/>
                  </a:cubicBezTo>
                  <a:cubicBezTo>
                    <a:pt x="305524" y="319329"/>
                    <a:pt x="310680" y="330086"/>
                    <a:pt x="315684" y="340627"/>
                  </a:cubicBezTo>
                  <a:cubicBezTo>
                    <a:pt x="320713" y="351181"/>
                    <a:pt x="325577" y="361722"/>
                    <a:pt x="330314" y="372275"/>
                  </a:cubicBezTo>
                  <a:lnTo>
                    <a:pt x="330733" y="372275"/>
                  </a:lnTo>
                  <a:cubicBezTo>
                    <a:pt x="329933" y="353822"/>
                    <a:pt x="329337" y="334556"/>
                    <a:pt x="328930" y="314503"/>
                  </a:cubicBezTo>
                  <a:cubicBezTo>
                    <a:pt x="328562" y="294475"/>
                    <a:pt x="328333" y="275349"/>
                    <a:pt x="328333" y="257150"/>
                  </a:cubicBezTo>
                  <a:lnTo>
                    <a:pt x="328333" y="17005"/>
                  </a:lnTo>
                  <a:cubicBezTo>
                    <a:pt x="328333" y="14389"/>
                    <a:pt x="329159" y="12014"/>
                    <a:pt x="330733" y="9881"/>
                  </a:cubicBezTo>
                  <a:cubicBezTo>
                    <a:pt x="332308" y="7798"/>
                    <a:pt x="334950" y="5931"/>
                    <a:pt x="338646" y="4356"/>
                  </a:cubicBezTo>
                  <a:cubicBezTo>
                    <a:pt x="342316" y="2756"/>
                    <a:pt x="347193" y="1638"/>
                    <a:pt x="353276" y="991"/>
                  </a:cubicBezTo>
                  <a:cubicBezTo>
                    <a:pt x="359334" y="330"/>
                    <a:pt x="367119" y="0"/>
                    <a:pt x="376619" y="0"/>
                  </a:cubicBez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65" name="Shape 63"/>
            <p:cNvSpPr/>
            <p:nvPr/>
          </p:nvSpPr>
          <p:spPr>
            <a:xfrm>
              <a:off x="6335293" y="4331409"/>
              <a:ext cx="422099" cy="515875"/>
            </a:xfrm>
            <a:custGeom>
              <a:avLst/>
              <a:gdLst/>
              <a:ahLst/>
              <a:cxnLst/>
              <a:rect l="0" t="0" r="0" b="0"/>
              <a:pathLst>
                <a:path w="422110" h="515887">
                  <a:moveTo>
                    <a:pt x="376606" y="0"/>
                  </a:moveTo>
                  <a:cubicBezTo>
                    <a:pt x="385572" y="0"/>
                    <a:pt x="393103" y="330"/>
                    <a:pt x="399148" y="991"/>
                  </a:cubicBezTo>
                  <a:cubicBezTo>
                    <a:pt x="405231" y="1638"/>
                    <a:pt x="409905" y="2756"/>
                    <a:pt x="413195" y="4356"/>
                  </a:cubicBezTo>
                  <a:cubicBezTo>
                    <a:pt x="416497" y="5931"/>
                    <a:pt x="418808" y="7798"/>
                    <a:pt x="420129" y="9881"/>
                  </a:cubicBezTo>
                  <a:cubicBezTo>
                    <a:pt x="421424" y="12014"/>
                    <a:pt x="422110" y="14389"/>
                    <a:pt x="422110" y="17005"/>
                  </a:cubicBezTo>
                  <a:lnTo>
                    <a:pt x="422110" y="477114"/>
                  </a:lnTo>
                  <a:cubicBezTo>
                    <a:pt x="422110" y="483197"/>
                    <a:pt x="421043" y="488582"/>
                    <a:pt x="418922" y="493319"/>
                  </a:cubicBezTo>
                  <a:cubicBezTo>
                    <a:pt x="416852" y="498069"/>
                    <a:pt x="413982" y="502031"/>
                    <a:pt x="410451" y="505194"/>
                  </a:cubicBezTo>
                  <a:cubicBezTo>
                    <a:pt x="406870" y="508356"/>
                    <a:pt x="402666" y="510680"/>
                    <a:pt x="397789" y="512115"/>
                  </a:cubicBezTo>
                  <a:cubicBezTo>
                    <a:pt x="392887" y="513563"/>
                    <a:pt x="387947" y="514299"/>
                    <a:pt x="382943" y="514299"/>
                  </a:cubicBezTo>
                  <a:lnTo>
                    <a:pt x="338646" y="514299"/>
                  </a:lnTo>
                  <a:cubicBezTo>
                    <a:pt x="329387" y="514299"/>
                    <a:pt x="321412" y="513359"/>
                    <a:pt x="314706" y="511531"/>
                  </a:cubicBezTo>
                  <a:cubicBezTo>
                    <a:pt x="307975" y="509677"/>
                    <a:pt x="301752" y="506311"/>
                    <a:pt x="296101" y="501434"/>
                  </a:cubicBezTo>
                  <a:cubicBezTo>
                    <a:pt x="290436" y="496557"/>
                    <a:pt x="284950" y="489953"/>
                    <a:pt x="279692" y="481660"/>
                  </a:cubicBezTo>
                  <a:cubicBezTo>
                    <a:pt x="274409" y="473342"/>
                    <a:pt x="268453" y="462598"/>
                    <a:pt x="261887" y="449415"/>
                  </a:cubicBezTo>
                  <a:lnTo>
                    <a:pt x="134506" y="210071"/>
                  </a:lnTo>
                  <a:cubicBezTo>
                    <a:pt x="127102" y="195834"/>
                    <a:pt x="119583" y="180467"/>
                    <a:pt x="111925" y="163970"/>
                  </a:cubicBezTo>
                  <a:cubicBezTo>
                    <a:pt x="104305" y="147498"/>
                    <a:pt x="97434" y="131470"/>
                    <a:pt x="91377" y="115913"/>
                  </a:cubicBezTo>
                  <a:lnTo>
                    <a:pt x="90589" y="115913"/>
                  </a:lnTo>
                  <a:cubicBezTo>
                    <a:pt x="91630" y="134900"/>
                    <a:pt x="92431" y="153835"/>
                    <a:pt x="92951" y="172669"/>
                  </a:cubicBezTo>
                  <a:cubicBezTo>
                    <a:pt x="93472" y="191554"/>
                    <a:pt x="93751" y="210998"/>
                    <a:pt x="93751" y="231039"/>
                  </a:cubicBezTo>
                  <a:lnTo>
                    <a:pt x="93751" y="498869"/>
                  </a:lnTo>
                  <a:cubicBezTo>
                    <a:pt x="93751" y="501510"/>
                    <a:pt x="93028" y="503873"/>
                    <a:pt x="91592" y="505981"/>
                  </a:cubicBezTo>
                  <a:cubicBezTo>
                    <a:pt x="90119" y="508089"/>
                    <a:pt x="87630" y="509893"/>
                    <a:pt x="84061" y="511327"/>
                  </a:cubicBezTo>
                  <a:cubicBezTo>
                    <a:pt x="80505" y="512788"/>
                    <a:pt x="75679" y="513905"/>
                    <a:pt x="69609" y="514693"/>
                  </a:cubicBezTo>
                  <a:cubicBezTo>
                    <a:pt x="63551" y="515481"/>
                    <a:pt x="55766" y="515887"/>
                    <a:pt x="46279" y="515887"/>
                  </a:cubicBezTo>
                  <a:cubicBezTo>
                    <a:pt x="37059" y="515887"/>
                    <a:pt x="29388" y="515481"/>
                    <a:pt x="23330" y="514693"/>
                  </a:cubicBezTo>
                  <a:cubicBezTo>
                    <a:pt x="17272" y="513905"/>
                    <a:pt x="12509" y="512788"/>
                    <a:pt x="9093" y="511327"/>
                  </a:cubicBezTo>
                  <a:cubicBezTo>
                    <a:pt x="5652" y="509893"/>
                    <a:pt x="3277" y="508089"/>
                    <a:pt x="1981" y="505981"/>
                  </a:cubicBezTo>
                  <a:cubicBezTo>
                    <a:pt x="635" y="503873"/>
                    <a:pt x="0" y="501510"/>
                    <a:pt x="0" y="498869"/>
                  </a:cubicBezTo>
                  <a:lnTo>
                    <a:pt x="0" y="38760"/>
                  </a:lnTo>
                  <a:cubicBezTo>
                    <a:pt x="0" y="26378"/>
                    <a:pt x="3620" y="17069"/>
                    <a:pt x="10871" y="10884"/>
                  </a:cubicBezTo>
                  <a:cubicBezTo>
                    <a:pt x="18123" y="4686"/>
                    <a:pt x="27013" y="1588"/>
                    <a:pt x="37579" y="1588"/>
                  </a:cubicBezTo>
                  <a:lnTo>
                    <a:pt x="93358" y="1588"/>
                  </a:lnTo>
                  <a:cubicBezTo>
                    <a:pt x="103365" y="1588"/>
                    <a:pt x="111798" y="2439"/>
                    <a:pt x="118669" y="4153"/>
                  </a:cubicBezTo>
                  <a:cubicBezTo>
                    <a:pt x="125514" y="5880"/>
                    <a:pt x="131648" y="8700"/>
                    <a:pt x="137071" y="12675"/>
                  </a:cubicBezTo>
                  <a:cubicBezTo>
                    <a:pt x="142468" y="16612"/>
                    <a:pt x="147561" y="22085"/>
                    <a:pt x="152298" y="29083"/>
                  </a:cubicBezTo>
                  <a:cubicBezTo>
                    <a:pt x="157048" y="36055"/>
                    <a:pt x="161912" y="44691"/>
                    <a:pt x="166929" y="55004"/>
                  </a:cubicBezTo>
                  <a:lnTo>
                    <a:pt x="266636" y="242126"/>
                  </a:lnTo>
                  <a:cubicBezTo>
                    <a:pt x="272415" y="253479"/>
                    <a:pt x="278168" y="264605"/>
                    <a:pt x="283845" y="275539"/>
                  </a:cubicBezTo>
                  <a:cubicBezTo>
                    <a:pt x="289522" y="286474"/>
                    <a:pt x="294996" y="297447"/>
                    <a:pt x="300253" y="308382"/>
                  </a:cubicBezTo>
                  <a:cubicBezTo>
                    <a:pt x="305511" y="319329"/>
                    <a:pt x="310680" y="330086"/>
                    <a:pt x="315684" y="340627"/>
                  </a:cubicBezTo>
                  <a:cubicBezTo>
                    <a:pt x="320688" y="351181"/>
                    <a:pt x="325577" y="361722"/>
                    <a:pt x="330314" y="372275"/>
                  </a:cubicBezTo>
                  <a:lnTo>
                    <a:pt x="330733" y="372275"/>
                  </a:lnTo>
                  <a:cubicBezTo>
                    <a:pt x="329933" y="353822"/>
                    <a:pt x="329324" y="334556"/>
                    <a:pt x="328943" y="314503"/>
                  </a:cubicBezTo>
                  <a:cubicBezTo>
                    <a:pt x="328549" y="294475"/>
                    <a:pt x="328333" y="275349"/>
                    <a:pt x="328333" y="257150"/>
                  </a:cubicBezTo>
                  <a:lnTo>
                    <a:pt x="328333" y="17005"/>
                  </a:lnTo>
                  <a:cubicBezTo>
                    <a:pt x="328333" y="14389"/>
                    <a:pt x="329133" y="12014"/>
                    <a:pt x="330733" y="9881"/>
                  </a:cubicBezTo>
                  <a:cubicBezTo>
                    <a:pt x="332296" y="7798"/>
                    <a:pt x="334925" y="5931"/>
                    <a:pt x="338646" y="4356"/>
                  </a:cubicBezTo>
                  <a:cubicBezTo>
                    <a:pt x="342316" y="2756"/>
                    <a:pt x="347218" y="1638"/>
                    <a:pt x="353263" y="991"/>
                  </a:cubicBezTo>
                  <a:cubicBezTo>
                    <a:pt x="359334" y="330"/>
                    <a:pt x="367119" y="0"/>
                    <a:pt x="376606" y="0"/>
                  </a:cubicBez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66" name="Shape 64"/>
            <p:cNvSpPr/>
            <p:nvPr/>
          </p:nvSpPr>
          <p:spPr>
            <a:xfrm>
              <a:off x="6868942" y="4332987"/>
              <a:ext cx="303433" cy="511925"/>
            </a:xfrm>
            <a:custGeom>
              <a:avLst/>
              <a:gdLst/>
              <a:ahLst/>
              <a:cxnLst/>
              <a:rect l="0" t="0" r="0" b="0"/>
              <a:pathLst>
                <a:path w="303441" h="511937">
                  <a:moveTo>
                    <a:pt x="30874" y="0"/>
                  </a:moveTo>
                  <a:lnTo>
                    <a:pt x="286423" y="0"/>
                  </a:lnTo>
                  <a:cubicBezTo>
                    <a:pt x="288811" y="0"/>
                    <a:pt x="290906" y="660"/>
                    <a:pt x="292760" y="1994"/>
                  </a:cubicBezTo>
                  <a:cubicBezTo>
                    <a:pt x="294627" y="3315"/>
                    <a:pt x="296202" y="5613"/>
                    <a:pt x="297510" y="8903"/>
                  </a:cubicBezTo>
                  <a:cubicBezTo>
                    <a:pt x="298818" y="12205"/>
                    <a:pt x="299796" y="16421"/>
                    <a:pt x="300469" y="21565"/>
                  </a:cubicBezTo>
                  <a:cubicBezTo>
                    <a:pt x="301130" y="26708"/>
                    <a:pt x="301473" y="33223"/>
                    <a:pt x="301473" y="41148"/>
                  </a:cubicBezTo>
                  <a:cubicBezTo>
                    <a:pt x="301473" y="48552"/>
                    <a:pt x="301130" y="54801"/>
                    <a:pt x="300469" y="59944"/>
                  </a:cubicBezTo>
                  <a:cubicBezTo>
                    <a:pt x="299796" y="65062"/>
                    <a:pt x="298818" y="69241"/>
                    <a:pt x="297510" y="72416"/>
                  </a:cubicBezTo>
                  <a:cubicBezTo>
                    <a:pt x="296202" y="75565"/>
                    <a:pt x="294627" y="77864"/>
                    <a:pt x="292760" y="79312"/>
                  </a:cubicBezTo>
                  <a:cubicBezTo>
                    <a:pt x="290906" y="80759"/>
                    <a:pt x="288811" y="81496"/>
                    <a:pt x="286423" y="81496"/>
                  </a:cubicBezTo>
                  <a:lnTo>
                    <a:pt x="103658" y="81496"/>
                  </a:lnTo>
                  <a:lnTo>
                    <a:pt x="103658" y="206515"/>
                  </a:lnTo>
                  <a:lnTo>
                    <a:pt x="258331" y="206515"/>
                  </a:lnTo>
                  <a:cubicBezTo>
                    <a:pt x="260718" y="206515"/>
                    <a:pt x="262903" y="207239"/>
                    <a:pt x="264859" y="208699"/>
                  </a:cubicBezTo>
                  <a:cubicBezTo>
                    <a:pt x="266852" y="210134"/>
                    <a:pt x="268516" y="212395"/>
                    <a:pt x="269824" y="215405"/>
                  </a:cubicBezTo>
                  <a:cubicBezTo>
                    <a:pt x="271120" y="218440"/>
                    <a:pt x="272098" y="222529"/>
                    <a:pt x="272783" y="227686"/>
                  </a:cubicBezTo>
                  <a:cubicBezTo>
                    <a:pt x="273444" y="232804"/>
                    <a:pt x="273774" y="239116"/>
                    <a:pt x="273774" y="246482"/>
                  </a:cubicBezTo>
                  <a:cubicBezTo>
                    <a:pt x="273774" y="254127"/>
                    <a:pt x="273444" y="260452"/>
                    <a:pt x="272783" y="265468"/>
                  </a:cubicBezTo>
                  <a:cubicBezTo>
                    <a:pt x="272098" y="270472"/>
                    <a:pt x="271120" y="274498"/>
                    <a:pt x="269824" y="277533"/>
                  </a:cubicBezTo>
                  <a:cubicBezTo>
                    <a:pt x="268516" y="280556"/>
                    <a:pt x="266852" y="282740"/>
                    <a:pt x="264859" y="284061"/>
                  </a:cubicBezTo>
                  <a:cubicBezTo>
                    <a:pt x="262903" y="285382"/>
                    <a:pt x="260718" y="286029"/>
                    <a:pt x="258331" y="286029"/>
                  </a:cubicBezTo>
                  <a:lnTo>
                    <a:pt x="103658" y="286029"/>
                  </a:lnTo>
                  <a:lnTo>
                    <a:pt x="103658" y="430429"/>
                  </a:lnTo>
                  <a:lnTo>
                    <a:pt x="288011" y="430429"/>
                  </a:lnTo>
                  <a:cubicBezTo>
                    <a:pt x="290385" y="430429"/>
                    <a:pt x="292557" y="431165"/>
                    <a:pt x="294551" y="432613"/>
                  </a:cubicBezTo>
                  <a:cubicBezTo>
                    <a:pt x="296507" y="434061"/>
                    <a:pt x="298158" y="436359"/>
                    <a:pt x="299479" y="439534"/>
                  </a:cubicBezTo>
                  <a:cubicBezTo>
                    <a:pt x="300799" y="442709"/>
                    <a:pt x="301790" y="446850"/>
                    <a:pt x="302463" y="451980"/>
                  </a:cubicBezTo>
                  <a:cubicBezTo>
                    <a:pt x="303124" y="457149"/>
                    <a:pt x="303441" y="463525"/>
                    <a:pt x="303441" y="471170"/>
                  </a:cubicBezTo>
                  <a:cubicBezTo>
                    <a:pt x="303441" y="478841"/>
                    <a:pt x="303124" y="485216"/>
                    <a:pt x="302463" y="490372"/>
                  </a:cubicBezTo>
                  <a:cubicBezTo>
                    <a:pt x="301790" y="495503"/>
                    <a:pt x="300799" y="499656"/>
                    <a:pt x="299479" y="502831"/>
                  </a:cubicBezTo>
                  <a:cubicBezTo>
                    <a:pt x="298158" y="505994"/>
                    <a:pt x="296507" y="508317"/>
                    <a:pt x="294551" y="509740"/>
                  </a:cubicBezTo>
                  <a:cubicBezTo>
                    <a:pt x="292557" y="511188"/>
                    <a:pt x="290385" y="511937"/>
                    <a:pt x="288011" y="511937"/>
                  </a:cubicBezTo>
                  <a:lnTo>
                    <a:pt x="30874" y="511937"/>
                  </a:lnTo>
                  <a:cubicBezTo>
                    <a:pt x="22161" y="511937"/>
                    <a:pt x="14834" y="509359"/>
                    <a:pt x="8928" y="504203"/>
                  </a:cubicBezTo>
                  <a:cubicBezTo>
                    <a:pt x="2972" y="499072"/>
                    <a:pt x="0" y="490715"/>
                    <a:pt x="0" y="479082"/>
                  </a:cubicBezTo>
                  <a:lnTo>
                    <a:pt x="0" y="32830"/>
                  </a:lnTo>
                  <a:cubicBezTo>
                    <a:pt x="0" y="21247"/>
                    <a:pt x="2972" y="12853"/>
                    <a:pt x="8928" y="7722"/>
                  </a:cubicBezTo>
                  <a:cubicBezTo>
                    <a:pt x="14834" y="2566"/>
                    <a:pt x="22161" y="0"/>
                    <a:pt x="30874" y="0"/>
                  </a:cubicBez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67" name="Shape 65"/>
            <p:cNvSpPr/>
            <p:nvPr/>
          </p:nvSpPr>
          <p:spPr>
            <a:xfrm>
              <a:off x="7264147" y="4332997"/>
              <a:ext cx="174868" cy="514300"/>
            </a:xfrm>
            <a:custGeom>
              <a:avLst/>
              <a:gdLst/>
              <a:ahLst/>
              <a:cxnLst/>
              <a:rect l="0" t="0" r="0" b="0"/>
              <a:pathLst>
                <a:path w="174873" h="514312">
                  <a:moveTo>
                    <a:pt x="30861" y="0"/>
                  </a:moveTo>
                  <a:lnTo>
                    <a:pt x="163398" y="0"/>
                  </a:lnTo>
                  <a:lnTo>
                    <a:pt x="174873" y="272"/>
                  </a:lnTo>
                  <a:lnTo>
                    <a:pt x="174873" y="80536"/>
                  </a:lnTo>
                  <a:lnTo>
                    <a:pt x="150736" y="79515"/>
                  </a:lnTo>
                  <a:lnTo>
                    <a:pt x="104064" y="79515"/>
                  </a:lnTo>
                  <a:lnTo>
                    <a:pt x="104064" y="224701"/>
                  </a:lnTo>
                  <a:lnTo>
                    <a:pt x="157061" y="224701"/>
                  </a:lnTo>
                  <a:lnTo>
                    <a:pt x="174873" y="222239"/>
                  </a:lnTo>
                  <a:lnTo>
                    <a:pt x="174873" y="313984"/>
                  </a:lnTo>
                  <a:lnTo>
                    <a:pt x="165760" y="307785"/>
                  </a:lnTo>
                  <a:cubicBezTo>
                    <a:pt x="157328" y="304368"/>
                    <a:pt x="147561" y="302641"/>
                    <a:pt x="136487" y="302641"/>
                  </a:cubicBezTo>
                  <a:lnTo>
                    <a:pt x="104064" y="302641"/>
                  </a:lnTo>
                  <a:lnTo>
                    <a:pt x="104064" y="497662"/>
                  </a:lnTo>
                  <a:cubicBezTo>
                    <a:pt x="104064" y="500317"/>
                    <a:pt x="103188" y="502691"/>
                    <a:pt x="101486" y="504800"/>
                  </a:cubicBezTo>
                  <a:cubicBezTo>
                    <a:pt x="99784" y="506920"/>
                    <a:pt x="96926" y="508622"/>
                    <a:pt x="92989" y="509930"/>
                  </a:cubicBezTo>
                  <a:cubicBezTo>
                    <a:pt x="89014" y="511264"/>
                    <a:pt x="83757" y="512331"/>
                    <a:pt x="77140" y="513105"/>
                  </a:cubicBezTo>
                  <a:cubicBezTo>
                    <a:pt x="70548" y="513880"/>
                    <a:pt x="62128" y="514312"/>
                    <a:pt x="51829" y="514312"/>
                  </a:cubicBezTo>
                  <a:cubicBezTo>
                    <a:pt x="41821" y="514312"/>
                    <a:pt x="33426" y="513880"/>
                    <a:pt x="26721" y="513105"/>
                  </a:cubicBezTo>
                  <a:cubicBezTo>
                    <a:pt x="19990" y="512331"/>
                    <a:pt x="14656" y="511264"/>
                    <a:pt x="10694" y="509930"/>
                  </a:cubicBezTo>
                  <a:cubicBezTo>
                    <a:pt x="6744" y="508622"/>
                    <a:pt x="3963" y="506920"/>
                    <a:pt x="2387" y="504800"/>
                  </a:cubicBezTo>
                  <a:cubicBezTo>
                    <a:pt x="813" y="502691"/>
                    <a:pt x="0" y="500317"/>
                    <a:pt x="0" y="497662"/>
                  </a:cubicBezTo>
                  <a:lnTo>
                    <a:pt x="0" y="32829"/>
                  </a:lnTo>
                  <a:cubicBezTo>
                    <a:pt x="0" y="21222"/>
                    <a:pt x="2985" y="12840"/>
                    <a:pt x="8903" y="7721"/>
                  </a:cubicBezTo>
                  <a:cubicBezTo>
                    <a:pt x="14846" y="2565"/>
                    <a:pt x="22149" y="0"/>
                    <a:pt x="30861" y="0"/>
                  </a:cubicBez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68" name="Shape 66"/>
            <p:cNvSpPr/>
            <p:nvPr/>
          </p:nvSpPr>
          <p:spPr>
            <a:xfrm>
              <a:off x="7439015" y="4333269"/>
              <a:ext cx="204928" cy="514028"/>
            </a:xfrm>
            <a:custGeom>
              <a:avLst/>
              <a:gdLst/>
              <a:ahLst/>
              <a:cxnLst/>
              <a:rect l="0" t="0" r="0" b="0"/>
              <a:pathLst>
                <a:path w="204933" h="514040">
                  <a:moveTo>
                    <a:pt x="0" y="0"/>
                  </a:moveTo>
                  <a:lnTo>
                    <a:pt x="21761" y="515"/>
                  </a:lnTo>
                  <a:cubicBezTo>
                    <a:pt x="30448" y="1074"/>
                    <a:pt x="38373" y="1697"/>
                    <a:pt x="45498" y="2497"/>
                  </a:cubicBezTo>
                  <a:cubicBezTo>
                    <a:pt x="66059" y="5405"/>
                    <a:pt x="84588" y="10396"/>
                    <a:pt x="101086" y="17521"/>
                  </a:cubicBezTo>
                  <a:cubicBezTo>
                    <a:pt x="117570" y="24645"/>
                    <a:pt x="131528" y="33929"/>
                    <a:pt x="143034" y="45423"/>
                  </a:cubicBezTo>
                  <a:cubicBezTo>
                    <a:pt x="154477" y="56891"/>
                    <a:pt x="163227" y="70480"/>
                    <a:pt x="169323" y="86152"/>
                  </a:cubicBezTo>
                  <a:cubicBezTo>
                    <a:pt x="175381" y="101861"/>
                    <a:pt x="178429" y="119883"/>
                    <a:pt x="178429" y="140165"/>
                  </a:cubicBezTo>
                  <a:cubicBezTo>
                    <a:pt x="178429" y="157322"/>
                    <a:pt x="176257" y="172931"/>
                    <a:pt x="171888" y="187053"/>
                  </a:cubicBezTo>
                  <a:cubicBezTo>
                    <a:pt x="167545" y="201150"/>
                    <a:pt x="161144" y="213748"/>
                    <a:pt x="152698" y="224823"/>
                  </a:cubicBezTo>
                  <a:cubicBezTo>
                    <a:pt x="144253" y="235885"/>
                    <a:pt x="133852" y="245537"/>
                    <a:pt x="121444" y="253715"/>
                  </a:cubicBezTo>
                  <a:cubicBezTo>
                    <a:pt x="109061" y="261894"/>
                    <a:pt x="94939" y="268473"/>
                    <a:pt x="79115" y="273489"/>
                  </a:cubicBezTo>
                  <a:cubicBezTo>
                    <a:pt x="86773" y="277185"/>
                    <a:pt x="93948" y="281668"/>
                    <a:pt x="100692" y="286939"/>
                  </a:cubicBezTo>
                  <a:cubicBezTo>
                    <a:pt x="107410" y="292222"/>
                    <a:pt x="113748" y="298610"/>
                    <a:pt x="119666" y="306116"/>
                  </a:cubicBezTo>
                  <a:cubicBezTo>
                    <a:pt x="125609" y="313634"/>
                    <a:pt x="131210" y="322207"/>
                    <a:pt x="136480" y="331833"/>
                  </a:cubicBezTo>
                  <a:cubicBezTo>
                    <a:pt x="141751" y="341472"/>
                    <a:pt x="146895" y="352356"/>
                    <a:pt x="151911" y="364472"/>
                  </a:cubicBezTo>
                  <a:lnTo>
                    <a:pt x="195028" y="465361"/>
                  </a:lnTo>
                  <a:cubicBezTo>
                    <a:pt x="198990" y="475419"/>
                    <a:pt x="201632" y="482709"/>
                    <a:pt x="202953" y="487294"/>
                  </a:cubicBezTo>
                  <a:cubicBezTo>
                    <a:pt x="204248" y="491917"/>
                    <a:pt x="204933" y="495574"/>
                    <a:pt x="204933" y="498203"/>
                  </a:cubicBezTo>
                  <a:cubicBezTo>
                    <a:pt x="204933" y="501111"/>
                    <a:pt x="204388" y="503550"/>
                    <a:pt x="203346" y="505506"/>
                  </a:cubicBezTo>
                  <a:cubicBezTo>
                    <a:pt x="202279" y="507500"/>
                    <a:pt x="199790" y="509138"/>
                    <a:pt x="195840" y="510458"/>
                  </a:cubicBezTo>
                  <a:cubicBezTo>
                    <a:pt x="191865" y="511767"/>
                    <a:pt x="186062" y="512694"/>
                    <a:pt x="178429" y="513227"/>
                  </a:cubicBezTo>
                  <a:cubicBezTo>
                    <a:pt x="170771" y="513748"/>
                    <a:pt x="160344" y="514040"/>
                    <a:pt x="147174" y="514040"/>
                  </a:cubicBezTo>
                  <a:cubicBezTo>
                    <a:pt x="136087" y="514040"/>
                    <a:pt x="127248" y="513748"/>
                    <a:pt x="120656" y="513227"/>
                  </a:cubicBezTo>
                  <a:cubicBezTo>
                    <a:pt x="114052" y="512694"/>
                    <a:pt x="108858" y="511703"/>
                    <a:pt x="105035" y="510255"/>
                  </a:cubicBezTo>
                  <a:cubicBezTo>
                    <a:pt x="101225" y="508820"/>
                    <a:pt x="98508" y="506966"/>
                    <a:pt x="96920" y="504705"/>
                  </a:cubicBezTo>
                  <a:cubicBezTo>
                    <a:pt x="95320" y="502483"/>
                    <a:pt x="94024" y="499778"/>
                    <a:pt x="92958" y="496615"/>
                  </a:cubicBezTo>
                  <a:lnTo>
                    <a:pt x="47073" y="382290"/>
                  </a:lnTo>
                  <a:cubicBezTo>
                    <a:pt x="41535" y="369374"/>
                    <a:pt x="36125" y="357906"/>
                    <a:pt x="30855" y="347860"/>
                  </a:cubicBezTo>
                  <a:cubicBezTo>
                    <a:pt x="25559" y="337840"/>
                    <a:pt x="19717" y="329471"/>
                    <a:pt x="13252" y="322727"/>
                  </a:cubicBezTo>
                  <a:lnTo>
                    <a:pt x="0" y="313712"/>
                  </a:lnTo>
                  <a:lnTo>
                    <a:pt x="0" y="221967"/>
                  </a:lnTo>
                  <a:lnTo>
                    <a:pt x="20962" y="219070"/>
                  </a:lnTo>
                  <a:cubicBezTo>
                    <a:pt x="32036" y="215539"/>
                    <a:pt x="41281" y="210523"/>
                    <a:pt x="48660" y="204046"/>
                  </a:cubicBezTo>
                  <a:cubicBezTo>
                    <a:pt x="56052" y="197607"/>
                    <a:pt x="61576" y="189885"/>
                    <a:pt x="65259" y="180906"/>
                  </a:cubicBezTo>
                  <a:cubicBezTo>
                    <a:pt x="68955" y="171940"/>
                    <a:pt x="70809" y="161932"/>
                    <a:pt x="70809" y="150858"/>
                  </a:cubicBezTo>
                  <a:cubicBezTo>
                    <a:pt x="70809" y="133980"/>
                    <a:pt x="66973" y="119730"/>
                    <a:pt x="59341" y="108122"/>
                  </a:cubicBezTo>
                  <a:cubicBezTo>
                    <a:pt x="51683" y="96527"/>
                    <a:pt x="39160" y="88336"/>
                    <a:pt x="21761" y="83599"/>
                  </a:cubicBezTo>
                  <a:cubicBezTo>
                    <a:pt x="16491" y="82278"/>
                    <a:pt x="10471" y="81237"/>
                    <a:pt x="3766" y="80424"/>
                  </a:cubicBezTo>
                  <a:lnTo>
                    <a:pt x="0" y="80264"/>
                  </a:lnTo>
                  <a:lnTo>
                    <a:pt x="0" y="0"/>
                  </a:ln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69" name="Shape 278"/>
            <p:cNvSpPr/>
            <p:nvPr/>
          </p:nvSpPr>
          <p:spPr>
            <a:xfrm>
              <a:off x="6158100" y="2160090"/>
              <a:ext cx="281108" cy="1278389"/>
            </a:xfrm>
            <a:custGeom>
              <a:avLst/>
              <a:gdLst/>
              <a:ahLst/>
              <a:cxnLst/>
              <a:rect l="0" t="0" r="0" b="0"/>
              <a:pathLst>
                <a:path w="281115" h="1278420">
                  <a:moveTo>
                    <a:pt x="0" y="0"/>
                  </a:moveTo>
                  <a:lnTo>
                    <a:pt x="281115" y="0"/>
                  </a:lnTo>
                  <a:lnTo>
                    <a:pt x="281115" y="1278420"/>
                  </a:lnTo>
                  <a:lnTo>
                    <a:pt x="0" y="1278420"/>
                  </a:lnTo>
                  <a:lnTo>
                    <a:pt x="0" y="0"/>
                  </a:lnTo>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70" name="Shape 68"/>
            <p:cNvSpPr/>
            <p:nvPr/>
          </p:nvSpPr>
          <p:spPr>
            <a:xfrm>
              <a:off x="6561861" y="2160089"/>
              <a:ext cx="1047431" cy="1278389"/>
            </a:xfrm>
            <a:custGeom>
              <a:avLst/>
              <a:gdLst/>
              <a:ahLst/>
              <a:cxnLst/>
              <a:rect l="0" t="0" r="0" b="0"/>
              <a:pathLst>
                <a:path w="1047458" h="1278420">
                  <a:moveTo>
                    <a:pt x="0" y="0"/>
                  </a:moveTo>
                  <a:lnTo>
                    <a:pt x="1047458" y="0"/>
                  </a:lnTo>
                  <a:lnTo>
                    <a:pt x="1047458" y="236347"/>
                  </a:lnTo>
                  <a:lnTo>
                    <a:pt x="664286" y="236347"/>
                  </a:lnTo>
                  <a:lnTo>
                    <a:pt x="664286" y="1278420"/>
                  </a:lnTo>
                  <a:lnTo>
                    <a:pt x="383172" y="1278420"/>
                  </a:lnTo>
                  <a:lnTo>
                    <a:pt x="383172" y="236347"/>
                  </a:lnTo>
                  <a:lnTo>
                    <a:pt x="0" y="236347"/>
                  </a:lnTo>
                  <a:lnTo>
                    <a:pt x="0" y="0"/>
                  </a:ln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grpSp>
    </p:spTree>
    <p:extLst>
      <p:ext uri="{BB962C8B-B14F-4D97-AF65-F5344CB8AC3E}">
        <p14:creationId xmlns:p14="http://schemas.microsoft.com/office/powerpoint/2010/main" val="11032616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BF0B79E-4A9A-48E5-BFDB-7EF2B8ED45AE}" type="slidenum">
              <a:rPr lang="en-GB" smtClean="0"/>
              <a:pPr>
                <a:defRPr/>
              </a:pPr>
              <a:t>62</a:t>
            </a:fld>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solution – concrete results and impact Front</a:t>
            </a:r>
            <a:r>
              <a:rPr lang="en-US" altLang="en-US" dirty="0">
                <a:cs typeface="Arial" charset="0"/>
                <a:sym typeface="Arial" charset="0"/>
              </a:rPr>
              <a:t> office</a:t>
            </a:r>
            <a:endParaRPr lang="en-US" dirty="0"/>
          </a:p>
        </p:txBody>
      </p:sp>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7</a:t>
            </a:fld>
            <a:endParaRPr lang="en-GB" dirty="0"/>
          </a:p>
        </p:txBody>
      </p:sp>
      <p:grpSp>
        <p:nvGrpSpPr>
          <p:cNvPr id="34" name="Group 33"/>
          <p:cNvGrpSpPr/>
          <p:nvPr/>
        </p:nvGrpSpPr>
        <p:grpSpPr>
          <a:xfrm>
            <a:off x="395536" y="1196752"/>
            <a:ext cx="7560841" cy="5111750"/>
            <a:chOff x="467544" y="1404565"/>
            <a:chExt cx="7560841" cy="5111750"/>
          </a:xfrm>
        </p:grpSpPr>
        <p:grpSp>
          <p:nvGrpSpPr>
            <p:cNvPr id="35" name="Group 30720"/>
            <p:cNvGrpSpPr>
              <a:grpSpLocks/>
            </p:cNvGrpSpPr>
            <p:nvPr/>
          </p:nvGrpSpPr>
          <p:grpSpPr bwMode="auto">
            <a:xfrm>
              <a:off x="467544" y="1404565"/>
              <a:ext cx="7264400" cy="5111750"/>
              <a:chOff x="387375" y="1114698"/>
              <a:chExt cx="7263209" cy="5111774"/>
            </a:xfrm>
          </p:grpSpPr>
          <p:sp>
            <p:nvSpPr>
              <p:cNvPr id="39" name="Freeform 38"/>
              <p:cNvSpPr>
                <a:spLocks noChangeAspect="1"/>
              </p:cNvSpPr>
              <p:nvPr/>
            </p:nvSpPr>
            <p:spPr bwMode="auto">
              <a:xfrm>
                <a:off x="3617407" y="2637118"/>
                <a:ext cx="1603112" cy="1598620"/>
              </a:xfrm>
              <a:custGeom>
                <a:avLst/>
                <a:gdLst>
                  <a:gd name="connsiteX0" fmla="*/ 0 w 2861953"/>
                  <a:gd name="connsiteY0" fmla="*/ 1426830 h 2853660"/>
                  <a:gd name="connsiteX1" fmla="*/ 1430977 w 2861953"/>
                  <a:gd name="connsiteY1" fmla="*/ 0 h 2853660"/>
                  <a:gd name="connsiteX2" fmla="*/ 2861954 w 2861953"/>
                  <a:gd name="connsiteY2" fmla="*/ 1426830 h 2853660"/>
                  <a:gd name="connsiteX3" fmla="*/ 1430977 w 2861953"/>
                  <a:gd name="connsiteY3" fmla="*/ 2853660 h 2853660"/>
                  <a:gd name="connsiteX4" fmla="*/ 0 w 2861953"/>
                  <a:gd name="connsiteY4" fmla="*/ 1426830 h 2853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953" h="2853660">
                    <a:moveTo>
                      <a:pt x="0" y="1426830"/>
                    </a:moveTo>
                    <a:cubicBezTo>
                      <a:pt x="0" y="638814"/>
                      <a:pt x="640670" y="0"/>
                      <a:pt x="1430977" y="0"/>
                    </a:cubicBezTo>
                    <a:cubicBezTo>
                      <a:pt x="2221284" y="0"/>
                      <a:pt x="2861954" y="638814"/>
                      <a:pt x="2861954" y="1426830"/>
                    </a:cubicBezTo>
                    <a:cubicBezTo>
                      <a:pt x="2861954" y="2214846"/>
                      <a:pt x="2221284" y="2853660"/>
                      <a:pt x="1430977" y="2853660"/>
                    </a:cubicBezTo>
                    <a:cubicBezTo>
                      <a:pt x="640670" y="2853660"/>
                      <a:pt x="0" y="2214846"/>
                      <a:pt x="0" y="1426830"/>
                    </a:cubicBezTo>
                    <a:close/>
                  </a:path>
                </a:pathLst>
              </a:custGeom>
              <a:no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501673" tIns="500459" rIns="501673" bIns="500459" spcCol="1270" anchor="ctr"/>
              <a:lstStyle/>
              <a:p>
                <a:pPr algn="ctr" defTabSz="2889250">
                  <a:lnSpc>
                    <a:spcPct val="90000"/>
                  </a:lnSpc>
                  <a:spcAft>
                    <a:spcPct val="35000"/>
                  </a:spcAft>
                  <a:defRPr/>
                </a:pPr>
                <a:endParaRPr lang="en-US" sz="2000" dirty="0">
                  <a:solidFill>
                    <a:schemeClr val="bg1"/>
                  </a:solidFill>
                  <a:latin typeface="Calibri Light" panose="020F0302020204030204" pitchFamily="34" charset="0"/>
                </a:endParaRPr>
              </a:p>
            </p:txBody>
          </p:sp>
          <p:sp>
            <p:nvSpPr>
              <p:cNvPr id="40" name="Freeform 39"/>
              <p:cNvSpPr>
                <a:spLocks noChangeAspect="1"/>
              </p:cNvSpPr>
              <p:nvPr/>
            </p:nvSpPr>
            <p:spPr bwMode="auto">
              <a:xfrm>
                <a:off x="4050029" y="1474641"/>
                <a:ext cx="831714" cy="82709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INASTI</a:t>
                </a:r>
                <a:endParaRPr lang="en-US" sz="1400" dirty="0"/>
              </a:p>
            </p:txBody>
          </p:sp>
          <p:sp>
            <p:nvSpPr>
              <p:cNvPr id="41" name="Freeform 40"/>
              <p:cNvSpPr>
                <a:spLocks noChangeAspect="1"/>
              </p:cNvSpPr>
              <p:nvPr/>
            </p:nvSpPr>
            <p:spPr bwMode="auto">
              <a:xfrm>
                <a:off x="4802232" y="1657254"/>
                <a:ext cx="831714"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SFP</a:t>
                </a:r>
                <a:endParaRPr lang="en-US" sz="1400" dirty="0"/>
              </a:p>
            </p:txBody>
          </p:sp>
          <p:sp>
            <p:nvSpPr>
              <p:cNvPr id="42" name="Freeform 41"/>
              <p:cNvSpPr>
                <a:spLocks noChangeAspect="1"/>
              </p:cNvSpPr>
              <p:nvPr/>
            </p:nvSpPr>
            <p:spPr bwMode="auto">
              <a:xfrm>
                <a:off x="5417957" y="2122716"/>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SPP IS</a:t>
                </a:r>
                <a:endParaRPr lang="en-US" sz="1400" dirty="0"/>
              </a:p>
            </p:txBody>
          </p:sp>
          <p:grpSp>
            <p:nvGrpSpPr>
              <p:cNvPr id="43" name="Group 2"/>
              <p:cNvGrpSpPr>
                <a:grpSpLocks/>
              </p:cNvGrpSpPr>
              <p:nvPr/>
            </p:nvGrpSpPr>
            <p:grpSpPr bwMode="auto">
              <a:xfrm>
                <a:off x="2394117" y="2169249"/>
                <a:ext cx="4103785" cy="3201853"/>
                <a:chOff x="2451795" y="2242795"/>
                <a:chExt cx="3683720" cy="2908915"/>
              </a:xfrm>
            </p:grpSpPr>
            <p:sp>
              <p:nvSpPr>
                <p:cNvPr id="52" name="Freeform 51"/>
                <p:cNvSpPr>
                  <a:spLocks noChangeAspect="1"/>
                </p:cNvSpPr>
                <p:nvPr/>
              </p:nvSpPr>
              <p:spPr bwMode="auto">
                <a:xfrm>
                  <a:off x="5386086" y="2854722"/>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en-US" sz="1150" dirty="0" smtClean="0"/>
                    <a:t>ORINT</a:t>
                  </a:r>
                  <a:endParaRPr lang="en-US" sz="1150" dirty="0"/>
                </a:p>
              </p:txBody>
            </p:sp>
            <p:sp>
              <p:nvSpPr>
                <p:cNvPr id="53" name="Freeform 52"/>
                <p:cNvSpPr>
                  <a:spLocks noChangeAspect="1"/>
                </p:cNvSpPr>
                <p:nvPr/>
              </p:nvSpPr>
              <p:spPr bwMode="auto">
                <a:xfrm>
                  <a:off x="5321457" y="3551202"/>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300" dirty="0"/>
                    <a:t>FEDRIS</a:t>
                  </a:r>
                  <a:endParaRPr lang="en-US" sz="1300" dirty="0"/>
                </a:p>
              </p:txBody>
            </p:sp>
            <p:sp>
              <p:nvSpPr>
                <p:cNvPr id="54" name="Freeform 53"/>
                <p:cNvSpPr>
                  <a:spLocks noChangeAspect="1"/>
                </p:cNvSpPr>
                <p:nvPr/>
              </p:nvSpPr>
              <p:spPr bwMode="auto">
                <a:xfrm>
                  <a:off x="4935122" y="4139984"/>
                  <a:ext cx="748005"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ONVA</a:t>
                  </a:r>
                  <a:endParaRPr lang="en-US" sz="1400" dirty="0"/>
                </a:p>
              </p:txBody>
            </p:sp>
            <p:sp>
              <p:nvSpPr>
                <p:cNvPr id="55" name="Freeform 54"/>
                <p:cNvSpPr>
                  <a:spLocks noChangeAspect="1"/>
                </p:cNvSpPr>
                <p:nvPr/>
              </p:nvSpPr>
              <p:spPr bwMode="auto">
                <a:xfrm>
                  <a:off x="4286007" y="4424808"/>
                  <a:ext cx="750854" cy="72690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SPF SS</a:t>
                  </a:r>
                  <a:endParaRPr lang="en-US" sz="1400" dirty="0"/>
                </a:p>
              </p:txBody>
            </p:sp>
            <p:sp>
              <p:nvSpPr>
                <p:cNvPr id="56" name="Freeform 55"/>
                <p:cNvSpPr>
                  <a:spLocks noChangeAspect="1"/>
                </p:cNvSpPr>
                <p:nvPr/>
              </p:nvSpPr>
              <p:spPr bwMode="auto">
                <a:xfrm>
                  <a:off x="3615075" y="4401663"/>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INAMI</a:t>
                  </a:r>
                  <a:endParaRPr lang="en-US" sz="1400" dirty="0"/>
                </a:p>
              </p:txBody>
            </p:sp>
            <p:sp>
              <p:nvSpPr>
                <p:cNvPr id="57" name="Freeform 56"/>
                <p:cNvSpPr>
                  <a:spLocks noChangeAspect="1"/>
                </p:cNvSpPr>
                <p:nvPr/>
              </p:nvSpPr>
              <p:spPr bwMode="auto">
                <a:xfrm>
                  <a:off x="2968808" y="4097707"/>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CIN</a:t>
                  </a:r>
                  <a:endParaRPr lang="en-US" sz="1400" dirty="0"/>
                </a:p>
              </p:txBody>
            </p:sp>
            <p:sp>
              <p:nvSpPr>
                <p:cNvPr id="58" name="Freeform 57"/>
                <p:cNvSpPr>
                  <a:spLocks noChangeAspect="1"/>
                </p:cNvSpPr>
                <p:nvPr/>
              </p:nvSpPr>
              <p:spPr bwMode="auto">
                <a:xfrm>
                  <a:off x="2542512" y="3551200"/>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ONEM</a:t>
                  </a:r>
                  <a:endParaRPr lang="en-US" sz="1400" dirty="0"/>
                </a:p>
              </p:txBody>
            </p:sp>
            <p:sp>
              <p:nvSpPr>
                <p:cNvPr id="59" name="Freeform 58"/>
                <p:cNvSpPr>
                  <a:spLocks noChangeAspect="1"/>
                </p:cNvSpPr>
                <p:nvPr/>
              </p:nvSpPr>
              <p:spPr bwMode="auto">
                <a:xfrm>
                  <a:off x="2451795" y="2854722"/>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SPF E&amp;TO</a:t>
                  </a:r>
                  <a:endParaRPr lang="en-US" sz="1400" dirty="0"/>
                </a:p>
              </p:txBody>
            </p:sp>
            <p:sp>
              <p:nvSpPr>
                <p:cNvPr id="60" name="Freeform 59"/>
                <p:cNvSpPr>
                  <a:spLocks noChangeAspect="1"/>
                </p:cNvSpPr>
                <p:nvPr/>
              </p:nvSpPr>
              <p:spPr bwMode="auto">
                <a:xfrm>
                  <a:off x="2736392" y="2242795"/>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AIS</a:t>
                  </a:r>
                  <a:endParaRPr lang="en-US" sz="1400" dirty="0"/>
                </a:p>
              </p:txBody>
            </p:sp>
          </p:grpSp>
          <p:sp>
            <p:nvSpPr>
              <p:cNvPr id="44" name="Freeform 43"/>
              <p:cNvSpPr>
                <a:spLocks noChangeAspect="1"/>
              </p:cNvSpPr>
              <p:nvPr/>
            </p:nvSpPr>
            <p:spPr bwMode="auto">
              <a:xfrm>
                <a:off x="3288724" y="1657254"/>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ONSS</a:t>
                </a:r>
                <a:endParaRPr lang="en-US" sz="1400" dirty="0"/>
              </a:p>
            </p:txBody>
          </p:sp>
          <p:pic>
            <p:nvPicPr>
              <p:cNvPr id="45" name="Picture 3" descr="C:\Documents and Settings\a21\Local Settings\Temporary Internet Files\Content.IE5\TKSAXZ7R\MC90043877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869160"/>
                <a:ext cx="1630362" cy="1357312"/>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75" y="4941168"/>
                <a:ext cx="2384425" cy="1150938"/>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114698"/>
                <a:ext cx="1422400" cy="946150"/>
              </a:xfrm>
              <a:prstGeom prst="roundRect">
                <a:avLst>
                  <a:gd name="adj" fmla="val 16667"/>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 name="Group 30719"/>
              <p:cNvGrpSpPr>
                <a:grpSpLocks/>
              </p:cNvGrpSpPr>
              <p:nvPr/>
            </p:nvGrpSpPr>
            <p:grpSpPr bwMode="auto">
              <a:xfrm>
                <a:off x="839738" y="1379812"/>
                <a:ext cx="1499942" cy="3134055"/>
                <a:chOff x="134159" y="1079090"/>
                <a:chExt cx="1499942" cy="3134055"/>
              </a:xfrm>
            </p:grpSpPr>
            <p:sp>
              <p:nvSpPr>
                <p:cNvPr id="49" name="Freeform 48"/>
                <p:cNvSpPr>
                  <a:spLocks noChangeAspect="1"/>
                </p:cNvSpPr>
                <p:nvPr/>
              </p:nvSpPr>
              <p:spPr bwMode="auto">
                <a:xfrm>
                  <a:off x="330542" y="3036583"/>
                  <a:ext cx="1205378" cy="117656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400" dirty="0" smtClean="0">
                      <a:latin typeface="Calibri Light" panose="020F0302020204030204" pitchFamily="34" charset="0"/>
                    </a:rPr>
                    <a:t>Villes </a:t>
                  </a:r>
                  <a:r>
                    <a:rPr lang="fr-BE" sz="1400" dirty="0" err="1">
                      <a:latin typeface="Calibri Light" panose="020F0302020204030204" pitchFamily="34" charset="0"/>
                    </a:rPr>
                    <a:t>communesCPAS</a:t>
                  </a:r>
                  <a:endParaRPr lang="en-US" sz="1400" dirty="0">
                    <a:latin typeface="Calibri Light" panose="020F0302020204030204" pitchFamily="34" charset="0"/>
                  </a:endParaRPr>
                </a:p>
              </p:txBody>
            </p:sp>
            <p:sp>
              <p:nvSpPr>
                <p:cNvPr id="50" name="Freeform 49"/>
                <p:cNvSpPr>
                  <a:spLocks noChangeAspect="1"/>
                </p:cNvSpPr>
                <p:nvPr/>
              </p:nvSpPr>
              <p:spPr bwMode="auto">
                <a:xfrm>
                  <a:off x="423037" y="1079090"/>
                  <a:ext cx="1211064" cy="117951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400" dirty="0">
                      <a:latin typeface="Calibri Light" panose="020F0302020204030204" pitchFamily="34" charset="0"/>
                    </a:rPr>
                    <a:t>Entreprises </a:t>
                  </a:r>
                  <a:br>
                    <a:rPr lang="fr-BE" sz="1400" dirty="0">
                      <a:latin typeface="Calibri Light" panose="020F0302020204030204" pitchFamily="34" charset="0"/>
                    </a:rPr>
                  </a:br>
                  <a:r>
                    <a:rPr lang="fr-BE" sz="1400" dirty="0">
                      <a:latin typeface="Calibri Light" panose="020F0302020204030204" pitchFamily="34" charset="0"/>
                    </a:rPr>
                    <a:t>d’intérêt public  </a:t>
                  </a:r>
                </a:p>
              </p:txBody>
            </p:sp>
            <p:sp>
              <p:nvSpPr>
                <p:cNvPr id="51" name="Freeform 50"/>
                <p:cNvSpPr>
                  <a:spLocks noChangeAspect="1"/>
                </p:cNvSpPr>
                <p:nvPr/>
              </p:nvSpPr>
              <p:spPr bwMode="auto">
                <a:xfrm>
                  <a:off x="134159" y="2182407"/>
                  <a:ext cx="909489" cy="88582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200" dirty="0">
                      <a:latin typeface="Calibri Light" panose="020F0302020204030204" pitchFamily="34" charset="0"/>
                    </a:rPr>
                    <a:t>SIGeDIS</a:t>
                  </a:r>
                </a:p>
              </p:txBody>
            </p:sp>
          </p:grpSp>
        </p:grpSp>
        <p:sp>
          <p:nvSpPr>
            <p:cNvPr id="36" name="Flowchart: Connector 35"/>
            <p:cNvSpPr/>
            <p:nvPr/>
          </p:nvSpPr>
          <p:spPr>
            <a:xfrm>
              <a:off x="2779901" y="1983679"/>
              <a:ext cx="3609165" cy="346733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0"/>
            <p:cNvPicPr preferRelativeResize="0">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3420996"/>
              <a:ext cx="1213853" cy="58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37"/>
            <p:cNvSpPr>
              <a:spLocks noChangeAspect="1"/>
            </p:cNvSpPr>
            <p:nvPr/>
          </p:nvSpPr>
          <p:spPr bwMode="auto">
            <a:xfrm>
              <a:off x="6777533" y="2931017"/>
              <a:ext cx="1250852" cy="1218063"/>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200" dirty="0">
                  <a:latin typeface="Calibri Light" panose="020F0302020204030204" pitchFamily="34" charset="0"/>
                </a:rPr>
                <a:t>Régions </a:t>
              </a:r>
              <a:r>
                <a:rPr lang="fr-BE" sz="1200" dirty="0" smtClean="0">
                  <a:latin typeface="Calibri Light" panose="020F0302020204030204" pitchFamily="34" charset="0"/>
                </a:rPr>
                <a:t> </a:t>
              </a:r>
              <a:r>
                <a:rPr lang="fr-BE" sz="1200" dirty="0">
                  <a:latin typeface="Calibri Light" panose="020F0302020204030204" pitchFamily="34" charset="0"/>
                </a:rPr>
                <a:t>Communautés</a:t>
              </a:r>
            </a:p>
          </p:txBody>
        </p:sp>
      </p:grpSp>
      <p:pic>
        <p:nvPicPr>
          <p:cNvPr id="61" name="Picture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0615" y="3103811"/>
            <a:ext cx="2007489" cy="685229"/>
          </a:xfrm>
          <a:prstGeom prst="rect">
            <a:avLst/>
          </a:prstGeom>
        </p:spPr>
      </p:pic>
    </p:spTree>
    <p:extLst>
      <p:ext uri="{BB962C8B-B14F-4D97-AF65-F5344CB8AC3E}">
        <p14:creationId xmlns:p14="http://schemas.microsoft.com/office/powerpoint/2010/main" val="2320433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8313" y="188913"/>
            <a:ext cx="8229600" cy="922337"/>
          </a:xfrm>
        </p:spPr>
        <p:txBody>
          <a:bodyPr>
            <a:normAutofit fontScale="90000"/>
          </a:bodyPr>
          <a:lstStyle/>
          <a:p>
            <a:pPr algn="l" eaLnBrk="1" hangingPunct="1"/>
            <a:r>
              <a:rPr lang="en-GB" dirty="0"/>
              <a:t>The solution – concrete results and </a:t>
            </a:r>
            <a:r>
              <a:rPr lang="en-GB" dirty="0" smtClean="0"/>
              <a:t>impact </a:t>
            </a:r>
            <a:r>
              <a:rPr lang="en-US" altLang="en-US" dirty="0" smtClean="0">
                <a:cs typeface="Arial" charset="0"/>
                <a:sym typeface="Arial" charset="0"/>
              </a:rPr>
              <a:t>Back office</a:t>
            </a:r>
          </a:p>
        </p:txBody>
      </p:sp>
      <p:sp>
        <p:nvSpPr>
          <p:cNvPr id="4" name="Slide Number Placeholder 3"/>
          <p:cNvSpPr>
            <a:spLocks noGrp="1"/>
          </p:cNvSpPr>
          <p:nvPr>
            <p:ph type="sldNum" sz="quarter" idx="10"/>
          </p:nvPr>
        </p:nvSpPr>
        <p:spPr/>
        <p:txBody>
          <a:bodyPr/>
          <a:lstStyle/>
          <a:p>
            <a:pPr>
              <a:defRPr/>
            </a:pPr>
            <a:fld id="{61CAF09A-316C-4C26-BD0F-025D875A0791}" type="slidenum">
              <a:rPr lang="en-GB" smtClean="0"/>
              <a:pPr>
                <a:defRPr/>
              </a:pPr>
              <a:t>8</a:t>
            </a:fld>
            <a:endParaRPr lang="en-GB" dirty="0"/>
          </a:p>
        </p:txBody>
      </p:sp>
      <p:sp>
        <p:nvSpPr>
          <p:cNvPr id="24580" name="Rectangle 110"/>
          <p:cNvSpPr>
            <a:spLocks noChangeArrowheads="1"/>
          </p:cNvSpPr>
          <p:nvPr/>
        </p:nvSpPr>
        <p:spPr bwMode="auto">
          <a:xfrm>
            <a:off x="7596188" y="3860800"/>
            <a:ext cx="65087" cy="1379538"/>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581" name="Rectangle 5"/>
          <p:cNvSpPr>
            <a:spLocks noChangeArrowheads="1"/>
          </p:cNvSpPr>
          <p:nvPr/>
        </p:nvSpPr>
        <p:spPr bwMode="auto">
          <a:xfrm>
            <a:off x="2493963" y="4092575"/>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582" name="Rectangle 6"/>
          <p:cNvSpPr>
            <a:spLocks noChangeArrowheads="1"/>
          </p:cNvSpPr>
          <p:nvPr/>
        </p:nvSpPr>
        <p:spPr bwMode="auto">
          <a:xfrm>
            <a:off x="2493963"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583" name="Line 7"/>
          <p:cNvSpPr>
            <a:spLocks noChangeShapeType="1"/>
          </p:cNvSpPr>
          <p:nvPr/>
        </p:nvSpPr>
        <p:spPr bwMode="auto">
          <a:xfrm flipH="1">
            <a:off x="2687638" y="5389563"/>
            <a:ext cx="94297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4" name="Line 8"/>
          <p:cNvSpPr>
            <a:spLocks noChangeShapeType="1"/>
          </p:cNvSpPr>
          <p:nvPr/>
        </p:nvSpPr>
        <p:spPr bwMode="auto">
          <a:xfrm>
            <a:off x="5694363" y="5564188"/>
            <a:ext cx="1668462" cy="5889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5" name="Line 9"/>
          <p:cNvSpPr>
            <a:spLocks noChangeShapeType="1"/>
          </p:cNvSpPr>
          <p:nvPr/>
        </p:nvSpPr>
        <p:spPr bwMode="auto">
          <a:xfrm flipH="1">
            <a:off x="1773238" y="5564188"/>
            <a:ext cx="1857375" cy="5413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6" name="Rectangle 10"/>
          <p:cNvSpPr>
            <a:spLocks noChangeArrowheads="1"/>
          </p:cNvSpPr>
          <p:nvPr/>
        </p:nvSpPr>
        <p:spPr bwMode="auto">
          <a:xfrm>
            <a:off x="4614863" y="3849688"/>
            <a:ext cx="84137" cy="17018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 name="Rectangle 11"/>
          <p:cNvSpPr>
            <a:spLocks noChangeArrowheads="1"/>
          </p:cNvSpPr>
          <p:nvPr/>
        </p:nvSpPr>
        <p:spPr bwMode="auto">
          <a:xfrm>
            <a:off x="6653213" y="2390775"/>
            <a:ext cx="1414462"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07" name="Rectangle 12"/>
          <p:cNvSpPr>
            <a:spLocks noChangeArrowheads="1"/>
          </p:cNvSpPr>
          <p:nvPr/>
        </p:nvSpPr>
        <p:spPr bwMode="auto">
          <a:xfrm>
            <a:off x="5238750" y="3119438"/>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814" name="Rectangle 14"/>
          <p:cNvSpPr>
            <a:spLocks noChangeArrowheads="1"/>
          </p:cNvSpPr>
          <p:nvPr/>
        </p:nvSpPr>
        <p:spPr bwMode="auto">
          <a:xfrm>
            <a:off x="5768975" y="3028950"/>
            <a:ext cx="312738"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590" name="Freeform 15"/>
          <p:cNvSpPr>
            <a:spLocks/>
          </p:cNvSpPr>
          <p:nvPr/>
        </p:nvSpPr>
        <p:spPr bwMode="auto">
          <a:xfrm>
            <a:off x="5768975" y="2906713"/>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1" name="Freeform 16"/>
          <p:cNvSpPr>
            <a:spLocks/>
          </p:cNvSpPr>
          <p:nvPr/>
        </p:nvSpPr>
        <p:spPr bwMode="auto">
          <a:xfrm>
            <a:off x="6081713" y="2906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2" name="Rectangle 18"/>
          <p:cNvSpPr>
            <a:spLocks noChangeArrowheads="1"/>
          </p:cNvSpPr>
          <p:nvPr/>
        </p:nvSpPr>
        <p:spPr bwMode="auto">
          <a:xfrm>
            <a:off x="4292600" y="4194175"/>
            <a:ext cx="623888"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593" name="Freeform 19"/>
          <p:cNvSpPr>
            <a:spLocks/>
          </p:cNvSpPr>
          <p:nvPr/>
        </p:nvSpPr>
        <p:spPr bwMode="auto">
          <a:xfrm>
            <a:off x="4292600"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4" name="Freeform 20"/>
          <p:cNvSpPr>
            <a:spLocks/>
          </p:cNvSpPr>
          <p:nvPr/>
        </p:nvSpPr>
        <p:spPr bwMode="auto">
          <a:xfrm>
            <a:off x="4916488"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8" name="Rectangle 22"/>
          <p:cNvSpPr>
            <a:spLocks noChangeArrowheads="1"/>
          </p:cNvSpPr>
          <p:nvPr/>
        </p:nvSpPr>
        <p:spPr bwMode="auto">
          <a:xfrm>
            <a:off x="4479925" y="4730750"/>
            <a:ext cx="312738"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596" name="Freeform 23"/>
          <p:cNvSpPr>
            <a:spLocks/>
          </p:cNvSpPr>
          <p:nvPr/>
        </p:nvSpPr>
        <p:spPr bwMode="auto">
          <a:xfrm>
            <a:off x="4479925"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7" name="Freeform 24"/>
          <p:cNvSpPr>
            <a:spLocks/>
          </p:cNvSpPr>
          <p:nvPr/>
        </p:nvSpPr>
        <p:spPr bwMode="auto">
          <a:xfrm>
            <a:off x="4792663" y="4608513"/>
            <a:ext cx="125412"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Oval 25"/>
          <p:cNvSpPr>
            <a:spLocks noChangeArrowheads="1"/>
          </p:cNvSpPr>
          <p:nvPr/>
        </p:nvSpPr>
        <p:spPr bwMode="auto">
          <a:xfrm>
            <a:off x="2203450" y="5146675"/>
            <a:ext cx="665163" cy="485775"/>
          </a:xfrm>
          <a:prstGeom prst="ellipse">
            <a:avLst/>
          </a:prstGeom>
          <a:solidFill>
            <a:srgbClr val="00ABDA"/>
          </a:solidFill>
          <a:ln>
            <a:noFill/>
          </a:ln>
        </p:spPr>
        <p:txBody>
          <a:bodyPr wrap="none" anchor="ctr"/>
          <a:lstStyle/>
          <a:p>
            <a:pPr algn="ctr">
              <a:defRPr/>
            </a:pPr>
            <a:r>
              <a:rPr lang="fr-BE" altLang="en-US" sz="1600" b="1" dirty="0" smtClean="0">
                <a:solidFill>
                  <a:schemeClr val="tx1">
                    <a:lumMod val="75000"/>
                    <a:lumOff val="25000"/>
                  </a:schemeClr>
                </a:solidFill>
                <a:sym typeface="Arial" charset="0"/>
              </a:rPr>
              <a:t>ONEM</a:t>
            </a:r>
            <a:endParaRPr lang="en-US" altLang="en-US" sz="1600" b="1" dirty="0">
              <a:solidFill>
                <a:schemeClr val="tx1">
                  <a:lumMod val="75000"/>
                  <a:lumOff val="25000"/>
                </a:schemeClr>
              </a:solidFill>
              <a:sym typeface="Arial" charset="0"/>
            </a:endParaRPr>
          </a:p>
        </p:txBody>
      </p:sp>
      <p:sp>
        <p:nvSpPr>
          <p:cNvPr id="24599" name="Line 26"/>
          <p:cNvSpPr>
            <a:spLocks noChangeShapeType="1"/>
          </p:cNvSpPr>
          <p:nvPr/>
        </p:nvSpPr>
        <p:spPr bwMode="auto">
          <a:xfrm flipV="1">
            <a:off x="2300288" y="1647825"/>
            <a:ext cx="1552575" cy="7556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0" name="Line 27"/>
          <p:cNvSpPr>
            <a:spLocks noChangeShapeType="1"/>
          </p:cNvSpPr>
          <p:nvPr/>
        </p:nvSpPr>
        <p:spPr bwMode="auto">
          <a:xfrm flipV="1">
            <a:off x="2300288" y="2055813"/>
            <a:ext cx="1552575" cy="428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1" name="Line 28"/>
          <p:cNvSpPr>
            <a:spLocks noChangeShapeType="1"/>
          </p:cNvSpPr>
          <p:nvPr/>
        </p:nvSpPr>
        <p:spPr bwMode="auto">
          <a:xfrm>
            <a:off x="2366963" y="2541588"/>
            <a:ext cx="1485900" cy="20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2" name="Line 29"/>
          <p:cNvSpPr>
            <a:spLocks noChangeShapeType="1"/>
          </p:cNvSpPr>
          <p:nvPr/>
        </p:nvSpPr>
        <p:spPr bwMode="auto">
          <a:xfrm>
            <a:off x="2300288" y="2646363"/>
            <a:ext cx="1552575" cy="3889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11" name="Oval 30"/>
          <p:cNvSpPr>
            <a:spLocks noChangeArrowheads="1"/>
          </p:cNvSpPr>
          <p:nvPr/>
        </p:nvSpPr>
        <p:spPr bwMode="auto">
          <a:xfrm>
            <a:off x="798513" y="2065338"/>
            <a:ext cx="1579562" cy="841375"/>
          </a:xfrm>
          <a:prstGeom prst="ellipse">
            <a:avLst/>
          </a:pr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800" dirty="0" err="1" smtClean="0">
                <a:solidFill>
                  <a:srgbClr val="000000"/>
                </a:solidFill>
                <a:latin typeface="+mn-lt"/>
                <a:sym typeface="Arial" charset="0"/>
              </a:rPr>
              <a:t>Users</a:t>
            </a:r>
            <a:endParaRPr lang="en-US" altLang="en-US" sz="1800" dirty="0" smtClean="0">
              <a:solidFill>
                <a:srgbClr val="000000"/>
              </a:solidFill>
              <a:latin typeface="+mn-lt"/>
              <a:sym typeface="Arial" charset="0"/>
            </a:endParaRPr>
          </a:p>
        </p:txBody>
      </p:sp>
      <p:sp>
        <p:nvSpPr>
          <p:cNvPr id="24604" name="Rectangle 32"/>
          <p:cNvSpPr>
            <a:spLocks noChangeArrowheads="1"/>
          </p:cNvSpPr>
          <p:nvPr/>
        </p:nvSpPr>
        <p:spPr bwMode="auto">
          <a:xfrm>
            <a:off x="2130425" y="4194175"/>
            <a:ext cx="623888"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605" name="Freeform 33"/>
          <p:cNvSpPr>
            <a:spLocks/>
          </p:cNvSpPr>
          <p:nvPr/>
        </p:nvSpPr>
        <p:spPr bwMode="auto">
          <a:xfrm>
            <a:off x="2130425"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6" name="Freeform 34"/>
          <p:cNvSpPr>
            <a:spLocks/>
          </p:cNvSpPr>
          <p:nvPr/>
        </p:nvSpPr>
        <p:spPr bwMode="auto">
          <a:xfrm>
            <a:off x="2754313"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8" name="Rectangle 35"/>
          <p:cNvSpPr>
            <a:spLocks noChangeArrowheads="1"/>
          </p:cNvSpPr>
          <p:nvPr/>
        </p:nvSpPr>
        <p:spPr bwMode="auto">
          <a:xfrm>
            <a:off x="7632700" y="2633663"/>
            <a:ext cx="53975" cy="12160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4608" name="Rectangle 36"/>
          <p:cNvSpPr>
            <a:spLocks noChangeArrowheads="1"/>
          </p:cNvSpPr>
          <p:nvPr/>
        </p:nvSpPr>
        <p:spPr bwMode="auto">
          <a:xfrm>
            <a:off x="7288213" y="2328863"/>
            <a:ext cx="623887" cy="30480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609" name="Freeform 37"/>
          <p:cNvSpPr>
            <a:spLocks/>
          </p:cNvSpPr>
          <p:nvPr/>
        </p:nvSpPr>
        <p:spPr bwMode="auto">
          <a:xfrm>
            <a:off x="7288213" y="2146300"/>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0" name="Freeform 38"/>
          <p:cNvSpPr>
            <a:spLocks/>
          </p:cNvSpPr>
          <p:nvPr/>
        </p:nvSpPr>
        <p:spPr bwMode="auto">
          <a:xfrm>
            <a:off x="7912100" y="2146300"/>
            <a:ext cx="188913"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1" name="Rectangle 43"/>
          <p:cNvSpPr>
            <a:spLocks noChangeArrowheads="1"/>
          </p:cNvSpPr>
          <p:nvPr/>
        </p:nvSpPr>
        <p:spPr bwMode="auto">
          <a:xfrm>
            <a:off x="7288213" y="4194175"/>
            <a:ext cx="623887"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612" name="Freeform 44"/>
          <p:cNvSpPr>
            <a:spLocks/>
          </p:cNvSpPr>
          <p:nvPr/>
        </p:nvSpPr>
        <p:spPr bwMode="auto">
          <a:xfrm>
            <a:off x="7288213"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3" name="Freeform 45"/>
          <p:cNvSpPr>
            <a:spLocks/>
          </p:cNvSpPr>
          <p:nvPr/>
        </p:nvSpPr>
        <p:spPr bwMode="auto">
          <a:xfrm>
            <a:off x="7912100"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7" name="Rectangle 47"/>
          <p:cNvSpPr>
            <a:spLocks noChangeArrowheads="1"/>
          </p:cNvSpPr>
          <p:nvPr/>
        </p:nvSpPr>
        <p:spPr bwMode="auto">
          <a:xfrm>
            <a:off x="7446963" y="4730750"/>
            <a:ext cx="312737"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615" name="Freeform 48"/>
          <p:cNvSpPr>
            <a:spLocks/>
          </p:cNvSpPr>
          <p:nvPr/>
        </p:nvSpPr>
        <p:spPr bwMode="auto">
          <a:xfrm>
            <a:off x="744696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6" name="Freeform 49"/>
          <p:cNvSpPr>
            <a:spLocks/>
          </p:cNvSpPr>
          <p:nvPr/>
        </p:nvSpPr>
        <p:spPr bwMode="auto">
          <a:xfrm>
            <a:off x="7759700" y="4608513"/>
            <a:ext cx="125413"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4" name="Rectangle 51"/>
          <p:cNvSpPr>
            <a:spLocks noChangeArrowheads="1"/>
          </p:cNvSpPr>
          <p:nvPr/>
        </p:nvSpPr>
        <p:spPr bwMode="auto">
          <a:xfrm>
            <a:off x="2317750" y="4730750"/>
            <a:ext cx="311150"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a:solidFill>
                  <a:schemeClr val="tx1">
                    <a:lumMod val="75000"/>
                    <a:lumOff val="25000"/>
                  </a:schemeClr>
                </a:solidFill>
                <a:sym typeface="Arial" charset="0"/>
              </a:rPr>
              <a:t>R</a:t>
            </a:r>
          </a:p>
        </p:txBody>
      </p:sp>
      <p:sp>
        <p:nvSpPr>
          <p:cNvPr id="24618" name="Freeform 52"/>
          <p:cNvSpPr>
            <a:spLocks/>
          </p:cNvSpPr>
          <p:nvPr/>
        </p:nvSpPr>
        <p:spPr bwMode="auto">
          <a:xfrm>
            <a:off x="2317750"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9" name="Freeform 53"/>
          <p:cNvSpPr>
            <a:spLocks/>
          </p:cNvSpPr>
          <p:nvPr/>
        </p:nvSpPr>
        <p:spPr bwMode="auto">
          <a:xfrm>
            <a:off x="2628900"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8" name="Rectangle 55"/>
          <p:cNvSpPr>
            <a:spLocks noChangeArrowheads="1"/>
          </p:cNvSpPr>
          <p:nvPr/>
        </p:nvSpPr>
        <p:spPr bwMode="auto">
          <a:xfrm>
            <a:off x="5238750" y="1660525"/>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91" name="Rectangle 57"/>
          <p:cNvSpPr>
            <a:spLocks noChangeArrowheads="1"/>
          </p:cNvSpPr>
          <p:nvPr/>
        </p:nvSpPr>
        <p:spPr bwMode="auto">
          <a:xfrm>
            <a:off x="5768975" y="1570038"/>
            <a:ext cx="312738" cy="303212"/>
          </a:xfrm>
          <a:prstGeom prst="rect">
            <a:avLst/>
          </a:prstGeom>
          <a:solidFill>
            <a:srgbClr val="FA7D00"/>
          </a:solidFill>
          <a:ln>
            <a:noFill/>
          </a:ln>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500" b="1" dirty="0" smtClean="0">
                <a:solidFill>
                  <a:schemeClr val="tx1">
                    <a:lumMod val="75000"/>
                    <a:lumOff val="25000"/>
                  </a:schemeClr>
                </a:solidFill>
                <a:sym typeface="Arial" charset="0"/>
              </a:rPr>
              <a:t>R</a:t>
            </a:r>
          </a:p>
        </p:txBody>
      </p:sp>
      <p:sp>
        <p:nvSpPr>
          <p:cNvPr id="24622" name="Freeform 58"/>
          <p:cNvSpPr>
            <a:spLocks/>
          </p:cNvSpPr>
          <p:nvPr/>
        </p:nvSpPr>
        <p:spPr bwMode="auto">
          <a:xfrm>
            <a:off x="5768975" y="1447800"/>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3" name="Freeform 59"/>
          <p:cNvSpPr>
            <a:spLocks/>
          </p:cNvSpPr>
          <p:nvPr/>
        </p:nvSpPr>
        <p:spPr bwMode="auto">
          <a:xfrm>
            <a:off x="6081713" y="14478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4" name="Oval 60"/>
          <p:cNvSpPr>
            <a:spLocks noChangeArrowheads="1"/>
          </p:cNvSpPr>
          <p:nvPr/>
        </p:nvSpPr>
        <p:spPr bwMode="auto">
          <a:xfrm>
            <a:off x="3852863" y="1341438"/>
            <a:ext cx="1406525" cy="481012"/>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Internet</a:t>
            </a:r>
          </a:p>
        </p:txBody>
      </p:sp>
      <p:sp>
        <p:nvSpPr>
          <p:cNvPr id="29782" name="Rectangle 62"/>
          <p:cNvSpPr>
            <a:spLocks noChangeArrowheads="1"/>
          </p:cNvSpPr>
          <p:nvPr/>
        </p:nvSpPr>
        <p:spPr bwMode="auto">
          <a:xfrm>
            <a:off x="5238750" y="2146300"/>
            <a:ext cx="1414463" cy="3651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85" name="Rectangle 64"/>
          <p:cNvSpPr>
            <a:spLocks noChangeArrowheads="1"/>
          </p:cNvSpPr>
          <p:nvPr/>
        </p:nvSpPr>
        <p:spPr bwMode="auto">
          <a:xfrm>
            <a:off x="5768975" y="2055813"/>
            <a:ext cx="312738" cy="303212"/>
          </a:xfrm>
          <a:prstGeom prst="rect">
            <a:avLst/>
          </a:prstGeom>
          <a:solidFill>
            <a:srgbClr val="FA7D00"/>
          </a:solidFill>
          <a:ln>
            <a:noFill/>
          </a:ln>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500" b="1" dirty="0" smtClean="0">
                <a:solidFill>
                  <a:schemeClr val="tx1">
                    <a:lumMod val="75000"/>
                    <a:lumOff val="25000"/>
                  </a:schemeClr>
                </a:solidFill>
                <a:sym typeface="Arial" charset="0"/>
              </a:rPr>
              <a:t>R</a:t>
            </a:r>
          </a:p>
        </p:txBody>
      </p:sp>
      <p:sp>
        <p:nvSpPr>
          <p:cNvPr id="24627" name="Freeform 65"/>
          <p:cNvSpPr>
            <a:spLocks/>
          </p:cNvSpPr>
          <p:nvPr/>
        </p:nvSpPr>
        <p:spPr bwMode="auto">
          <a:xfrm>
            <a:off x="5768975" y="1933575"/>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8" name="Freeform 66"/>
          <p:cNvSpPr>
            <a:spLocks/>
          </p:cNvSpPr>
          <p:nvPr/>
        </p:nvSpPr>
        <p:spPr bwMode="auto">
          <a:xfrm>
            <a:off x="6081713" y="1933575"/>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9" name="Oval 67"/>
          <p:cNvSpPr>
            <a:spLocks noChangeArrowheads="1"/>
          </p:cNvSpPr>
          <p:nvPr/>
        </p:nvSpPr>
        <p:spPr bwMode="auto">
          <a:xfrm>
            <a:off x="3852863" y="1822450"/>
            <a:ext cx="1406525" cy="506413"/>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FedMAN</a:t>
            </a:r>
          </a:p>
        </p:txBody>
      </p:sp>
      <p:sp>
        <p:nvSpPr>
          <p:cNvPr id="29776" name="Rectangle 69"/>
          <p:cNvSpPr>
            <a:spLocks noChangeArrowheads="1"/>
          </p:cNvSpPr>
          <p:nvPr/>
        </p:nvSpPr>
        <p:spPr bwMode="auto">
          <a:xfrm>
            <a:off x="5238750" y="2633663"/>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79" name="Rectangle 71"/>
          <p:cNvSpPr>
            <a:spLocks noChangeArrowheads="1"/>
          </p:cNvSpPr>
          <p:nvPr/>
        </p:nvSpPr>
        <p:spPr bwMode="auto">
          <a:xfrm>
            <a:off x="5768975" y="2541588"/>
            <a:ext cx="312738" cy="304800"/>
          </a:xfrm>
          <a:prstGeom prst="rect">
            <a:avLst/>
          </a:prstGeom>
          <a:solidFill>
            <a:srgbClr val="FA7D00"/>
          </a:solidFill>
          <a:ln>
            <a:noFill/>
          </a:ln>
        </p:spPr>
        <p:txBody>
          <a:bodyPr wrap="none" lIns="69850" tIns="34925" rIns="69850" bIns="34925" anchor="ctr"/>
          <a:lstStyle/>
          <a:p>
            <a:pPr algn="ctr" defTabSz="514350">
              <a:defRPr/>
            </a:pPr>
            <a:r>
              <a:rPr lang="en-US" altLang="en-US" sz="1500" b="1">
                <a:solidFill>
                  <a:schemeClr val="tx1">
                    <a:lumMod val="75000"/>
                    <a:lumOff val="25000"/>
                  </a:schemeClr>
                </a:solidFill>
                <a:sym typeface="Arial" charset="0"/>
              </a:rPr>
              <a:t>R</a:t>
            </a:r>
          </a:p>
        </p:txBody>
      </p:sp>
      <p:sp>
        <p:nvSpPr>
          <p:cNvPr id="24632" name="Freeform 72"/>
          <p:cNvSpPr>
            <a:spLocks/>
          </p:cNvSpPr>
          <p:nvPr/>
        </p:nvSpPr>
        <p:spPr bwMode="auto">
          <a:xfrm>
            <a:off x="5768975" y="2420938"/>
            <a:ext cx="439738" cy="122237"/>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33" name="Freeform 73"/>
          <p:cNvSpPr>
            <a:spLocks/>
          </p:cNvSpPr>
          <p:nvPr/>
        </p:nvSpPr>
        <p:spPr bwMode="auto">
          <a:xfrm>
            <a:off x="6081713" y="2420938"/>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34" name="Oval 74"/>
          <p:cNvSpPr>
            <a:spLocks noChangeArrowheads="1"/>
          </p:cNvSpPr>
          <p:nvPr/>
        </p:nvSpPr>
        <p:spPr bwMode="auto">
          <a:xfrm>
            <a:off x="3852863" y="2328863"/>
            <a:ext cx="1406525" cy="466725"/>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Isabel</a:t>
            </a:r>
          </a:p>
        </p:txBody>
      </p:sp>
      <p:sp>
        <p:nvSpPr>
          <p:cNvPr id="24635" name="Oval 75"/>
          <p:cNvSpPr>
            <a:spLocks noChangeArrowheads="1"/>
          </p:cNvSpPr>
          <p:nvPr/>
        </p:nvSpPr>
        <p:spPr bwMode="auto">
          <a:xfrm>
            <a:off x="3852863" y="2795588"/>
            <a:ext cx="1406525" cy="495300"/>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a:t>
            </a:r>
          </a:p>
        </p:txBody>
      </p:sp>
      <p:sp>
        <p:nvSpPr>
          <p:cNvPr id="24636" name="Rectangle 76"/>
          <p:cNvSpPr>
            <a:spLocks noChangeArrowheads="1"/>
          </p:cNvSpPr>
          <p:nvPr/>
        </p:nvSpPr>
        <p:spPr bwMode="auto">
          <a:xfrm>
            <a:off x="6611938" y="1498600"/>
            <a:ext cx="36512" cy="19431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37" name="Rectangle 77"/>
          <p:cNvSpPr>
            <a:spLocks noChangeArrowheads="1"/>
          </p:cNvSpPr>
          <p:nvPr/>
        </p:nvSpPr>
        <p:spPr bwMode="auto">
          <a:xfrm>
            <a:off x="1454150" y="4092575"/>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38" name="Rectangle 78"/>
          <p:cNvSpPr>
            <a:spLocks noChangeArrowheads="1"/>
          </p:cNvSpPr>
          <p:nvPr/>
        </p:nvSpPr>
        <p:spPr bwMode="auto">
          <a:xfrm>
            <a:off x="1620838" y="5105400"/>
            <a:ext cx="82550" cy="73025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39" name="Rectangle 79"/>
          <p:cNvSpPr>
            <a:spLocks noChangeArrowheads="1"/>
          </p:cNvSpPr>
          <p:nvPr/>
        </p:nvSpPr>
        <p:spPr bwMode="auto">
          <a:xfrm>
            <a:off x="1454150"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40" name="Rectangle 81"/>
          <p:cNvSpPr>
            <a:spLocks noChangeArrowheads="1"/>
          </p:cNvSpPr>
          <p:nvPr/>
        </p:nvSpPr>
        <p:spPr bwMode="auto">
          <a:xfrm>
            <a:off x="1131888" y="4194175"/>
            <a:ext cx="623887"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641" name="Freeform 82"/>
          <p:cNvSpPr>
            <a:spLocks/>
          </p:cNvSpPr>
          <p:nvPr/>
        </p:nvSpPr>
        <p:spPr bwMode="auto">
          <a:xfrm>
            <a:off x="1131888"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42" name="Freeform 83"/>
          <p:cNvSpPr>
            <a:spLocks/>
          </p:cNvSpPr>
          <p:nvPr/>
        </p:nvSpPr>
        <p:spPr bwMode="auto">
          <a:xfrm>
            <a:off x="1755775"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0" name="Rectangle 85"/>
          <p:cNvSpPr>
            <a:spLocks noChangeArrowheads="1"/>
          </p:cNvSpPr>
          <p:nvPr/>
        </p:nvSpPr>
        <p:spPr bwMode="auto">
          <a:xfrm>
            <a:off x="1319213" y="4730750"/>
            <a:ext cx="311150"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644" name="Freeform 86"/>
          <p:cNvSpPr>
            <a:spLocks/>
          </p:cNvSpPr>
          <p:nvPr/>
        </p:nvSpPr>
        <p:spPr bwMode="auto">
          <a:xfrm>
            <a:off x="131921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45" name="Freeform 87"/>
          <p:cNvSpPr>
            <a:spLocks/>
          </p:cNvSpPr>
          <p:nvPr/>
        </p:nvSpPr>
        <p:spPr bwMode="auto">
          <a:xfrm>
            <a:off x="1630363"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46" name="Rectangle 88"/>
          <p:cNvSpPr>
            <a:spLocks noChangeArrowheads="1"/>
          </p:cNvSpPr>
          <p:nvPr/>
        </p:nvSpPr>
        <p:spPr bwMode="auto">
          <a:xfrm>
            <a:off x="1620838" y="5065713"/>
            <a:ext cx="82550" cy="1133475"/>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47" name="AutoShape 89"/>
          <p:cNvSpPr>
            <a:spLocks noChangeArrowheads="1"/>
          </p:cNvSpPr>
          <p:nvPr/>
        </p:nvSpPr>
        <p:spPr bwMode="auto">
          <a:xfrm>
            <a:off x="1454150" y="5065713"/>
            <a:ext cx="249238" cy="161925"/>
          </a:xfrm>
          <a:prstGeom prst="parallelogram">
            <a:avLst>
              <a:gd name="adj" fmla="val 8748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5" name="Rectangle 91"/>
          <p:cNvSpPr>
            <a:spLocks noChangeArrowheads="1"/>
          </p:cNvSpPr>
          <p:nvPr/>
        </p:nvSpPr>
        <p:spPr bwMode="auto">
          <a:xfrm>
            <a:off x="1319213" y="5429250"/>
            <a:ext cx="311150" cy="304800"/>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649" name="Freeform 92"/>
          <p:cNvSpPr>
            <a:spLocks/>
          </p:cNvSpPr>
          <p:nvPr/>
        </p:nvSpPr>
        <p:spPr bwMode="auto">
          <a:xfrm>
            <a:off x="1319213" y="5308600"/>
            <a:ext cx="438150" cy="122238"/>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0" name="Freeform 93"/>
          <p:cNvSpPr>
            <a:spLocks/>
          </p:cNvSpPr>
          <p:nvPr/>
        </p:nvSpPr>
        <p:spPr bwMode="auto">
          <a:xfrm>
            <a:off x="1630363" y="53086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Oval 94"/>
          <p:cNvSpPr>
            <a:spLocks noChangeArrowheads="1"/>
          </p:cNvSpPr>
          <p:nvPr/>
        </p:nvSpPr>
        <p:spPr bwMode="auto">
          <a:xfrm>
            <a:off x="1204913" y="5875338"/>
            <a:ext cx="665162" cy="487362"/>
          </a:xfrm>
          <a:prstGeom prst="ellipse">
            <a:avLst/>
          </a:prstGeom>
          <a:solidFill>
            <a:srgbClr val="00ABDA"/>
          </a:solidFill>
          <a:ln>
            <a:noFill/>
          </a:ln>
        </p:spPr>
        <p:txBody>
          <a:bodyPr wrap="none" anchor="ctr"/>
          <a:lstStyle/>
          <a:p>
            <a:pPr algn="ctr">
              <a:defRPr/>
            </a:pPr>
            <a:r>
              <a:rPr lang="en-US" altLang="en-US" sz="1600" b="1" dirty="0" smtClean="0">
                <a:solidFill>
                  <a:schemeClr val="tx1">
                    <a:lumMod val="75000"/>
                    <a:lumOff val="25000"/>
                  </a:schemeClr>
                </a:solidFill>
                <a:sym typeface="Arial" charset="0"/>
              </a:rPr>
              <a:t>CIN</a:t>
            </a:r>
            <a:endParaRPr lang="en-US" altLang="en-US" sz="1600" b="1" dirty="0">
              <a:solidFill>
                <a:schemeClr val="tx1">
                  <a:lumMod val="75000"/>
                  <a:lumOff val="25000"/>
                </a:schemeClr>
              </a:solidFill>
              <a:sym typeface="Arial" charset="0"/>
            </a:endParaRPr>
          </a:p>
        </p:txBody>
      </p:sp>
      <p:sp>
        <p:nvSpPr>
          <p:cNvPr id="24652" name="Rectangle 97"/>
          <p:cNvSpPr>
            <a:spLocks noChangeArrowheads="1"/>
          </p:cNvSpPr>
          <p:nvPr/>
        </p:nvSpPr>
        <p:spPr bwMode="auto">
          <a:xfrm>
            <a:off x="787400" y="3787775"/>
            <a:ext cx="7739063" cy="61913"/>
          </a:xfrm>
          <a:prstGeom prst="rect">
            <a:avLst/>
          </a:prstGeom>
          <a:gradFill rotWithShape="0">
            <a:gsLst>
              <a:gs pos="0">
                <a:srgbClr val="3D3D3D"/>
              </a:gs>
              <a:gs pos="100000">
                <a:srgbClr val="CECEC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324708" name="Rectangle 100"/>
          <p:cNvSpPr>
            <a:spLocks noChangeArrowheads="1"/>
          </p:cNvSpPr>
          <p:nvPr/>
        </p:nvSpPr>
        <p:spPr bwMode="auto">
          <a:xfrm>
            <a:off x="931863" y="3355975"/>
            <a:ext cx="1824037" cy="363538"/>
          </a:xfrm>
          <a:prstGeom prst="rect">
            <a:avLst/>
          </a:prstGeom>
          <a:noFill/>
          <a:ln>
            <a:noFill/>
          </a:ln>
          <a:effectLst/>
          <a:extLst/>
        </p:spPr>
        <p:txBody>
          <a:bodyPr lIns="90488" tIns="44450" rIns="90488" bIns="44450">
            <a:spAutoFit/>
          </a:bodyPr>
          <a:lstStyle/>
          <a:p>
            <a:pPr fontAlgn="auto">
              <a:spcBef>
                <a:spcPts val="0"/>
              </a:spcBef>
              <a:spcAft>
                <a:spcPts val="0"/>
              </a:spcAft>
              <a:buSzPct val="100000"/>
              <a:defRPr/>
            </a:pPr>
            <a:r>
              <a:rPr lang="en-US" dirty="0">
                <a:solidFill>
                  <a:srgbClr val="000000"/>
                </a:solidFill>
                <a:effectLst>
                  <a:outerShdw blurRad="38100" dist="38100" dir="2700000" algn="tl">
                    <a:srgbClr val="C0C0C0"/>
                  </a:outerShdw>
                </a:effectLst>
                <a:latin typeface="+mn-lt"/>
                <a:sym typeface="Arial" charset="0"/>
              </a:rPr>
              <a:t>Backbone</a:t>
            </a:r>
          </a:p>
        </p:txBody>
      </p:sp>
      <p:sp>
        <p:nvSpPr>
          <p:cNvPr id="24654" name="Rectangle 101"/>
          <p:cNvSpPr>
            <a:spLocks noChangeArrowheads="1"/>
          </p:cNvSpPr>
          <p:nvPr/>
        </p:nvSpPr>
        <p:spPr bwMode="auto">
          <a:xfrm>
            <a:off x="7734300" y="5103813"/>
            <a:ext cx="84138"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8" name="Rectangle 104"/>
          <p:cNvSpPr>
            <a:spLocks noChangeArrowheads="1"/>
          </p:cNvSpPr>
          <p:nvPr/>
        </p:nvSpPr>
        <p:spPr bwMode="auto">
          <a:xfrm>
            <a:off x="7419975" y="5441950"/>
            <a:ext cx="311150"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656" name="Freeform 105"/>
          <p:cNvSpPr>
            <a:spLocks/>
          </p:cNvSpPr>
          <p:nvPr/>
        </p:nvSpPr>
        <p:spPr bwMode="auto">
          <a:xfrm>
            <a:off x="7419975" y="53197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7" name="Freeform 106"/>
          <p:cNvSpPr>
            <a:spLocks/>
          </p:cNvSpPr>
          <p:nvPr/>
        </p:nvSpPr>
        <p:spPr bwMode="auto">
          <a:xfrm>
            <a:off x="7731125" y="5319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5" name="Oval 107"/>
          <p:cNvSpPr>
            <a:spLocks noChangeArrowheads="1"/>
          </p:cNvSpPr>
          <p:nvPr/>
        </p:nvSpPr>
        <p:spPr bwMode="auto">
          <a:xfrm>
            <a:off x="7305675" y="5888038"/>
            <a:ext cx="665163" cy="485775"/>
          </a:xfrm>
          <a:prstGeom prst="ellipse">
            <a:avLst/>
          </a:prstGeom>
          <a:solidFill>
            <a:srgbClr val="00ABDA"/>
          </a:solidFill>
          <a:ln>
            <a:noFill/>
          </a:ln>
        </p:spPr>
        <p:txBody>
          <a:bodyPr wrap="none" anchor="ctr"/>
          <a:lstStyle/>
          <a:p>
            <a:pPr algn="ctr">
              <a:defRPr/>
            </a:pPr>
            <a:r>
              <a:rPr lang="en-US" altLang="en-US" sz="1600" b="1">
                <a:solidFill>
                  <a:schemeClr val="tx1">
                    <a:lumMod val="75000"/>
                    <a:lumOff val="25000"/>
                  </a:schemeClr>
                </a:solidFill>
                <a:sym typeface="Arial" charset="0"/>
              </a:rPr>
              <a:t>…</a:t>
            </a:r>
          </a:p>
        </p:txBody>
      </p:sp>
      <p:sp>
        <p:nvSpPr>
          <p:cNvPr id="24659" name="Rectangle 109"/>
          <p:cNvSpPr>
            <a:spLocks noChangeArrowheads="1"/>
          </p:cNvSpPr>
          <p:nvPr/>
        </p:nvSpPr>
        <p:spPr bwMode="auto">
          <a:xfrm>
            <a:off x="6583363" y="4105275"/>
            <a:ext cx="84137"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60" name="Rectangle 110"/>
          <p:cNvSpPr>
            <a:spLocks noChangeArrowheads="1"/>
          </p:cNvSpPr>
          <p:nvPr/>
        </p:nvSpPr>
        <p:spPr bwMode="auto">
          <a:xfrm>
            <a:off x="6583363" y="3862388"/>
            <a:ext cx="73025"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61" name="Line 111"/>
          <p:cNvSpPr>
            <a:spLocks noChangeShapeType="1"/>
          </p:cNvSpPr>
          <p:nvPr/>
        </p:nvSpPr>
        <p:spPr bwMode="auto">
          <a:xfrm flipH="1">
            <a:off x="5489575" y="5402263"/>
            <a:ext cx="94138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Oval 112"/>
          <p:cNvSpPr>
            <a:spLocks noChangeArrowheads="1"/>
          </p:cNvSpPr>
          <p:nvPr/>
        </p:nvSpPr>
        <p:spPr bwMode="auto">
          <a:xfrm>
            <a:off x="6292850" y="5159375"/>
            <a:ext cx="665163" cy="487363"/>
          </a:xfrm>
          <a:prstGeom prst="ellipse">
            <a:avLst/>
          </a:prstGeom>
          <a:solidFill>
            <a:srgbClr val="00ABDA"/>
          </a:solidFill>
          <a:ln>
            <a:noFill/>
          </a:ln>
        </p:spPr>
        <p:txBody>
          <a:bodyPr wrap="none" anchor="ctr"/>
          <a:lstStyle/>
          <a:p>
            <a:pPr algn="ctr">
              <a:defRPr/>
            </a:pPr>
            <a:r>
              <a:rPr lang="fr-BE" altLang="en-US" sz="1600" b="1" dirty="0" smtClean="0">
                <a:solidFill>
                  <a:schemeClr val="tx1">
                    <a:lumMod val="75000"/>
                    <a:lumOff val="25000"/>
                  </a:schemeClr>
                </a:solidFill>
                <a:sym typeface="Arial" charset="0"/>
              </a:rPr>
              <a:t>ONSS</a:t>
            </a:r>
            <a:endParaRPr lang="en-US" altLang="en-US" sz="1600" b="1" dirty="0">
              <a:solidFill>
                <a:schemeClr val="tx1">
                  <a:lumMod val="75000"/>
                  <a:lumOff val="25000"/>
                </a:schemeClr>
              </a:solidFill>
              <a:sym typeface="Arial" charset="0"/>
            </a:endParaRPr>
          </a:p>
        </p:txBody>
      </p:sp>
      <p:sp>
        <p:nvSpPr>
          <p:cNvPr id="24663" name="Rectangle 114"/>
          <p:cNvSpPr>
            <a:spLocks noChangeArrowheads="1"/>
          </p:cNvSpPr>
          <p:nvPr/>
        </p:nvSpPr>
        <p:spPr bwMode="auto">
          <a:xfrm>
            <a:off x="6219825" y="4206875"/>
            <a:ext cx="623888" cy="30480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664" name="Freeform 115"/>
          <p:cNvSpPr>
            <a:spLocks/>
          </p:cNvSpPr>
          <p:nvPr/>
        </p:nvSpPr>
        <p:spPr bwMode="auto">
          <a:xfrm>
            <a:off x="6219825" y="40243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5" name="Freeform 116"/>
          <p:cNvSpPr>
            <a:spLocks/>
          </p:cNvSpPr>
          <p:nvPr/>
        </p:nvSpPr>
        <p:spPr bwMode="auto">
          <a:xfrm>
            <a:off x="6843713" y="4024313"/>
            <a:ext cx="188912"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Rectangle 118"/>
          <p:cNvSpPr>
            <a:spLocks noChangeArrowheads="1"/>
          </p:cNvSpPr>
          <p:nvPr/>
        </p:nvSpPr>
        <p:spPr bwMode="auto">
          <a:xfrm>
            <a:off x="6407150" y="4743450"/>
            <a:ext cx="312738" cy="304800"/>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667" name="Freeform 119"/>
          <p:cNvSpPr>
            <a:spLocks/>
          </p:cNvSpPr>
          <p:nvPr/>
        </p:nvSpPr>
        <p:spPr bwMode="auto">
          <a:xfrm>
            <a:off x="6407150" y="4622800"/>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8" name="Freeform 120"/>
          <p:cNvSpPr>
            <a:spLocks/>
          </p:cNvSpPr>
          <p:nvPr/>
        </p:nvSpPr>
        <p:spPr bwMode="auto">
          <a:xfrm>
            <a:off x="6719888" y="4622800"/>
            <a:ext cx="125412"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1" name="Oval 121"/>
          <p:cNvSpPr>
            <a:spLocks noChangeArrowheads="1"/>
          </p:cNvSpPr>
          <p:nvPr/>
        </p:nvSpPr>
        <p:spPr bwMode="auto">
          <a:xfrm>
            <a:off x="3476625" y="5186363"/>
            <a:ext cx="2217738" cy="688975"/>
          </a:xfrm>
          <a:prstGeom prst="ellipse">
            <a:avLst/>
          </a:prstGeom>
          <a:solidFill>
            <a:srgbClr val="00ABDA"/>
          </a:solidFill>
          <a:ln>
            <a:noFill/>
          </a:ln>
        </p:spPr>
        <p:txBody>
          <a:bodyPr wrap="none" anchor="ctr"/>
          <a:lstStyle/>
          <a:p>
            <a:pPr algn="ctr">
              <a:defRPr/>
            </a:pPr>
            <a:r>
              <a:rPr lang="fr-BE" altLang="en-US" sz="1600" b="1" dirty="0" smtClean="0">
                <a:solidFill>
                  <a:schemeClr val="tx1">
                    <a:lumMod val="75000"/>
                    <a:lumOff val="25000"/>
                  </a:schemeClr>
                </a:solidFill>
                <a:sym typeface="Arial" charset="0"/>
              </a:rPr>
              <a:t>CBSS</a:t>
            </a:r>
            <a:endParaRPr lang="en-US" altLang="en-US" sz="1600" b="1" dirty="0">
              <a:solidFill>
                <a:schemeClr val="tx1">
                  <a:lumMod val="75000"/>
                  <a:lumOff val="25000"/>
                </a:schemeClr>
              </a:solidFill>
              <a:sym typeface="Arial" charset="0"/>
            </a:endParaRPr>
          </a:p>
        </p:txBody>
      </p:sp>
      <p:sp>
        <p:nvSpPr>
          <p:cNvPr id="24670" name="AutoShape 89"/>
          <p:cNvSpPr>
            <a:spLocks noChangeArrowheads="1"/>
          </p:cNvSpPr>
          <p:nvPr/>
        </p:nvSpPr>
        <p:spPr bwMode="auto">
          <a:xfrm>
            <a:off x="7596188" y="5084763"/>
            <a:ext cx="215900" cy="161925"/>
          </a:xfrm>
          <a:prstGeom prst="parallelogram">
            <a:avLst>
              <a:gd name="adj" fmla="val 8755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dirty="0"/>
              <a:t>The solution – concrete results and impact</a:t>
            </a:r>
            <a:endParaRPr lang="en-US" dirty="0"/>
          </a:p>
        </p:txBody>
      </p:sp>
      <p:sp>
        <p:nvSpPr>
          <p:cNvPr id="3" name="Content Placeholder 2"/>
          <p:cNvSpPr>
            <a:spLocks noGrp="1"/>
          </p:cNvSpPr>
          <p:nvPr>
            <p:ph idx="1"/>
          </p:nvPr>
        </p:nvSpPr>
        <p:spPr/>
        <p:txBody>
          <a:bodyPr rtlCol="0">
            <a:normAutofit/>
          </a:bodyPr>
          <a:lstStyle/>
          <a:p>
            <a:pPr algn="just" eaLnBrk="1" fontAlgn="auto" hangingPunct="1">
              <a:spcAft>
                <a:spcPts val="0"/>
              </a:spcAft>
              <a:defRPr/>
            </a:pPr>
            <a:r>
              <a:rPr lang="en-GB" sz="1800" dirty="0"/>
              <a:t>a network between all 3,000 social sector actors with a secure connection to the internet, the federal MAN, regional extranets, extranets between local authorities and the Belgian </a:t>
            </a:r>
            <a:r>
              <a:rPr lang="en-GB" sz="1800" dirty="0" err="1"/>
              <a:t>interbanking</a:t>
            </a:r>
            <a:r>
              <a:rPr lang="en-GB" sz="1800" dirty="0"/>
              <a:t> network</a:t>
            </a:r>
          </a:p>
          <a:p>
            <a:pPr algn="just" eaLnBrk="1" fontAlgn="auto" hangingPunct="1">
              <a:spcAft>
                <a:spcPts val="0"/>
              </a:spcAft>
              <a:defRPr/>
            </a:pPr>
            <a:r>
              <a:rPr lang="en-GB" sz="1800" dirty="0"/>
              <a:t>a unique identification key</a:t>
            </a:r>
          </a:p>
          <a:p>
            <a:pPr lvl="1" algn="just" eaLnBrk="1" fontAlgn="auto" hangingPunct="1">
              <a:spcAft>
                <a:spcPts val="0"/>
              </a:spcAft>
              <a:defRPr/>
            </a:pPr>
            <a:r>
              <a:rPr lang="en-GB" sz="1600" dirty="0"/>
              <a:t>for every </a:t>
            </a:r>
            <a:r>
              <a:rPr lang="en-GB" sz="1600" dirty="0" smtClean="0"/>
              <a:t>citizen </a:t>
            </a:r>
            <a:endParaRPr lang="en-GB" sz="1600" dirty="0"/>
          </a:p>
          <a:p>
            <a:pPr lvl="1" algn="just" eaLnBrk="1" fontAlgn="auto" hangingPunct="1">
              <a:spcAft>
                <a:spcPts val="0"/>
              </a:spcAft>
              <a:defRPr/>
            </a:pPr>
            <a:r>
              <a:rPr lang="en-GB" sz="1600" dirty="0"/>
              <a:t>for every company</a:t>
            </a:r>
          </a:p>
          <a:p>
            <a:pPr lvl="1" algn="just" eaLnBrk="1" fontAlgn="auto" hangingPunct="1">
              <a:spcAft>
                <a:spcPts val="0"/>
              </a:spcAft>
              <a:defRPr/>
            </a:pPr>
            <a:r>
              <a:rPr lang="en-GB" sz="1600" dirty="0"/>
              <a:t>for every establishment of a company</a:t>
            </a:r>
          </a:p>
          <a:p>
            <a:pPr algn="just" eaLnBrk="1" fontAlgn="auto" hangingPunct="1">
              <a:spcAft>
                <a:spcPts val="0"/>
              </a:spcAft>
              <a:defRPr/>
            </a:pPr>
            <a:r>
              <a:rPr lang="en-GB" sz="1800" dirty="0"/>
              <a:t>an agreed division of tasks between the actors within and outside the social sector with regard to collection, validation and management of information and with regard to electronic storage of information in authentic sources</a:t>
            </a:r>
          </a:p>
          <a:p>
            <a:pPr marL="0" indent="0" eaLnBrk="1" fontAlgn="auto" hangingPunct="1">
              <a:spcAft>
                <a:spcPts val="0"/>
              </a:spcAft>
              <a:buFont typeface="Arial" pitchFamily="34" charset="0"/>
              <a:buNone/>
              <a:defRPr/>
            </a:pPr>
            <a:endParaRPr lang="en-US" dirty="0"/>
          </a:p>
        </p:txBody>
      </p:sp>
      <p:sp>
        <p:nvSpPr>
          <p:cNvPr id="4" name="Slide Number Placeholder 3"/>
          <p:cNvSpPr>
            <a:spLocks noGrp="1"/>
          </p:cNvSpPr>
          <p:nvPr>
            <p:ph type="sldNum" sz="quarter" idx="10"/>
          </p:nvPr>
        </p:nvSpPr>
        <p:spPr/>
        <p:txBody>
          <a:bodyPr/>
          <a:lstStyle/>
          <a:p>
            <a:pPr>
              <a:defRPr/>
            </a:pPr>
            <a:fld id="{B63292ED-7576-449C-814F-829A3818CC1F}" type="slidenum">
              <a:rPr lang="en-US"/>
              <a:pPr>
                <a:defRPr/>
              </a:pPr>
              <a:t>9</a:t>
            </a:fld>
            <a:endParaRPr lang="en-US"/>
          </a:p>
        </p:txBody>
      </p:sp>
    </p:spTree>
    <p:extLst>
      <p:ext uri="{BB962C8B-B14F-4D97-AF65-F5344CB8AC3E}">
        <p14:creationId xmlns:p14="http://schemas.microsoft.com/office/powerpoint/2010/main" val="23177598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956</TotalTime>
  <Words>4748</Words>
  <Application>Microsoft Office PowerPoint</Application>
  <PresentationFormat>On-screen Show (4:3)</PresentationFormat>
  <Paragraphs>735</Paragraphs>
  <Slides>62</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0" baseType="lpstr">
      <vt:lpstr>MS PGothic</vt:lpstr>
      <vt:lpstr>Arial</vt:lpstr>
      <vt:lpstr>Calibri</vt:lpstr>
      <vt:lpstr>Calibri Light</vt:lpstr>
      <vt:lpstr>Helvetica Neue Light</vt:lpstr>
      <vt:lpstr>Verdana</vt:lpstr>
      <vt:lpstr>Office Theme</vt:lpstr>
      <vt:lpstr>Clip</vt:lpstr>
      <vt:lpstr>eGovernment in the Belgian social sector,  co-ordinated by  the Crossroads Bank for Social Security</vt:lpstr>
      <vt:lpstr>Origins of the CBSS initiative</vt:lpstr>
      <vt:lpstr>Origins of the CBSS initiative</vt:lpstr>
      <vt:lpstr>Expectations of citizens and companies</vt:lpstr>
      <vt:lpstr>Gaining support</vt:lpstr>
      <vt:lpstr>Gaining support</vt:lpstr>
      <vt:lpstr>The solution – concrete results and impact Front office</vt:lpstr>
      <vt:lpstr>The solution – concrete results and impact Back office</vt:lpstr>
      <vt:lpstr>The solution – concrete results and impact</vt:lpstr>
      <vt:lpstr>The solution – concrete results and impact</vt:lpstr>
      <vt:lpstr>The solution – concrete results and impact</vt:lpstr>
      <vt:lpstr>The solution – concrete results and impact</vt:lpstr>
      <vt:lpstr>The solution – concrete results and impact</vt:lpstr>
      <vt:lpstr>Useful legislative changes</vt:lpstr>
      <vt:lpstr>Implementation order used in Belgium</vt:lpstr>
      <vt:lpstr>Gaining support</vt:lpstr>
      <vt:lpstr>Gaining support</vt:lpstr>
      <vt:lpstr>Critical success factors and obstacles</vt:lpstr>
      <vt:lpstr>Critical success factors and obstacles</vt:lpstr>
      <vt:lpstr>Critical success factors and obstacles</vt:lpstr>
      <vt:lpstr>Advantages</vt:lpstr>
      <vt:lpstr>Advantages</vt:lpstr>
      <vt:lpstr>Advantages</vt:lpstr>
      <vt:lpstr>Common vision on  information management</vt:lpstr>
      <vt:lpstr>Common vision on  information management</vt:lpstr>
      <vt:lpstr>Common vision on  information management</vt:lpstr>
      <vt:lpstr>Common vision on information security</vt:lpstr>
      <vt:lpstr>Common vision on information security</vt:lpstr>
      <vt:lpstr>Useful tool: the reference directory</vt:lpstr>
      <vt:lpstr>Useful tool: the electronic identity card</vt:lpstr>
      <vt:lpstr>Integrated user and access management</vt:lpstr>
      <vt:lpstr>Electronic identity card (eID)</vt:lpstr>
      <vt:lpstr>Electronic identity card (eID)</vt:lpstr>
      <vt:lpstr>Distributed information servers</vt:lpstr>
      <vt:lpstr>Pre-processed messages</vt:lpstr>
      <vt:lpstr>Quartely declaration salary &amp; working time</vt:lpstr>
      <vt:lpstr>Declaration of social risks</vt:lpstr>
      <vt:lpstr>LIMOSA</vt:lpstr>
      <vt:lpstr>Institutional structure &amp; financing of the CBSS</vt:lpstr>
      <vt:lpstr>CBSS as driving force</vt:lpstr>
      <vt:lpstr>Co-operative governance</vt:lpstr>
      <vt:lpstr>Management and control techniques</vt:lpstr>
      <vt:lpstr>Management and control techniques</vt:lpstr>
      <vt:lpstr>Financing principles</vt:lpstr>
      <vt:lpstr>Internal organization CBSS</vt:lpstr>
      <vt:lpstr>Information security</vt:lpstr>
      <vt:lpstr>Structural and institutional measures</vt:lpstr>
      <vt:lpstr>Independent Information Security Committee</vt:lpstr>
      <vt:lpstr>Information security department</vt:lpstr>
      <vt:lpstr>Information security department </vt:lpstr>
      <vt:lpstr>Annual information security report</vt:lpstr>
      <vt:lpstr>Specialized information security service providers</vt:lpstr>
      <vt:lpstr>Information security working group</vt:lpstr>
      <vt:lpstr>Organizational &amp; technical measures</vt:lpstr>
      <vt:lpstr>Legal measures</vt:lpstr>
      <vt:lpstr>Towards a network of service integrators</vt:lpstr>
      <vt:lpstr>G-Cloud</vt:lpstr>
      <vt:lpstr> Types of cloud deployments</vt:lpstr>
      <vt:lpstr>Basic principles</vt:lpstr>
      <vt:lpstr>Awards</vt:lpstr>
      <vt:lpstr>PowerPoint Presentation</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Isabelle Leroy (KSZ-BCSS)</cp:lastModifiedBy>
  <cp:revision>85</cp:revision>
  <dcterms:created xsi:type="dcterms:W3CDTF">2013-03-05T07:37:33Z</dcterms:created>
  <dcterms:modified xsi:type="dcterms:W3CDTF">2022-07-08T08:15:32Z</dcterms:modified>
</cp:coreProperties>
</file>