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59" r:id="rId4"/>
    <p:sldId id="285" r:id="rId5"/>
    <p:sldId id="260" r:id="rId6"/>
    <p:sldId id="284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81A4"/>
    <a:srgbClr val="00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24DEA-7694-4418-BE1B-99FEF9E60F5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6CFDA-41D5-45F6-91D3-6C8D62C84F6B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</a:p>
        <a:p>
          <a:pPr algn="ctr"/>
          <a:endParaRPr lang="en-US" sz="3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BDC5C70-B285-430B-981D-4CA13079FF1B}" type="parTrans" cxnId="{8D952673-6B61-40BE-BFBC-5F5821C004E1}">
      <dgm:prSet/>
      <dgm:spPr/>
      <dgm:t>
        <a:bodyPr/>
        <a:lstStyle/>
        <a:p>
          <a:endParaRPr lang="en-US"/>
        </a:p>
      </dgm:t>
    </dgm:pt>
    <dgm:pt modelId="{22A8114F-C087-4EB6-8511-5B4D80C9D3EC}" type="sibTrans" cxnId="{8D952673-6B61-40BE-BFBC-5F5821C004E1}">
      <dgm:prSet/>
      <dgm:spPr/>
      <dgm:t>
        <a:bodyPr/>
        <a:lstStyle/>
        <a:p>
          <a:endParaRPr lang="en-US"/>
        </a:p>
      </dgm:t>
    </dgm:pt>
    <dgm:pt modelId="{8EC62C1D-5F2C-486B-A5C0-237194F187B4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l-BE" sz="2400">
              <a:latin typeface="Century Gothic" panose="020B0502020202020204" pitchFamily="34" charset="0"/>
            </a:rPr>
            <a:t>WEBAPP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20A5FC53-13FF-4BCB-B2B6-47F7B21D7792}" type="parTrans" cxnId="{81E322DA-BFB0-408D-B18B-CAA4D5CFF7EF}">
      <dgm:prSet/>
      <dgm:spPr/>
      <dgm:t>
        <a:bodyPr/>
        <a:lstStyle/>
        <a:p>
          <a:endParaRPr lang="en-US"/>
        </a:p>
      </dgm:t>
    </dgm:pt>
    <dgm:pt modelId="{5B3763A4-36FC-47E5-B1A6-D0C514044F34}" type="sibTrans" cxnId="{81E322DA-BFB0-408D-B18B-CAA4D5CFF7EF}">
      <dgm:prSet/>
      <dgm:spPr/>
      <dgm:t>
        <a:bodyPr/>
        <a:lstStyle/>
        <a:p>
          <a:endParaRPr lang="en-US"/>
        </a:p>
      </dgm:t>
    </dgm:pt>
    <dgm:pt modelId="{0C518350-4B97-41D9-AF92-759B8D54D390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l-BE" sz="2400">
              <a:latin typeface="Century Gothic" panose="020B0502020202020204" pitchFamily="34" charset="0"/>
            </a:rPr>
            <a:t>MOBILE 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51E84FF2-F9B2-47DB-8252-8EBA0CA1DB28}" type="parTrans" cxnId="{4820D6A1-0E13-49C1-A16C-C60229752EFD}">
      <dgm:prSet/>
      <dgm:spPr/>
      <dgm:t>
        <a:bodyPr/>
        <a:lstStyle/>
        <a:p>
          <a:endParaRPr lang="en-US"/>
        </a:p>
      </dgm:t>
    </dgm:pt>
    <dgm:pt modelId="{A40D4131-8CBA-493C-8B81-226F532175E8}" type="sibTrans" cxnId="{4820D6A1-0E13-49C1-A16C-C60229752EFD}">
      <dgm:prSet/>
      <dgm:spPr/>
      <dgm:t>
        <a:bodyPr/>
        <a:lstStyle/>
        <a:p>
          <a:endParaRPr lang="en-US"/>
        </a:p>
      </dgm:t>
    </dgm:pt>
    <dgm:pt modelId="{CA1160CD-AB1E-4647-AB71-B48FFC496DA3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endParaRPr lang="en-US" sz="2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989C4A0-E5C3-457D-8C66-1972378F8D3F}" type="parTrans" cxnId="{08F34850-DDB9-4D26-8F62-4F6F776DD1B8}">
      <dgm:prSet/>
      <dgm:spPr/>
      <dgm:t>
        <a:bodyPr/>
        <a:lstStyle/>
        <a:p>
          <a:endParaRPr lang="en-US"/>
        </a:p>
      </dgm:t>
    </dgm:pt>
    <dgm:pt modelId="{024E3B7D-4DAE-44A9-8377-622DCDE1D8A8}" type="sibTrans" cxnId="{08F34850-DDB9-4D26-8F62-4F6F776DD1B8}">
      <dgm:prSet/>
      <dgm:spPr/>
      <dgm:t>
        <a:bodyPr/>
        <a:lstStyle/>
        <a:p>
          <a:endParaRPr lang="en-US"/>
        </a:p>
      </dgm:t>
    </dgm:pt>
    <dgm:pt modelId="{9064394B-803B-4254-A940-2816CD2943B4}" type="pres">
      <dgm:prSet presAssocID="{75A24DEA-7694-4418-BE1B-99FEF9E60F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46C4F-5B3A-49A3-AA83-C7CA863D6BCC}" type="pres">
      <dgm:prSet presAssocID="{F4F6CFDA-41D5-45F6-91D3-6C8D62C84F6B}" presName="node" presStyleLbl="node1" presStyleIdx="0" presStyleCnt="4" custScaleY="61768" custLinFactNeighborX="-901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E3DD3-4D69-43A0-BE45-E54451A4ACEA}" type="pres">
      <dgm:prSet presAssocID="{22A8114F-C087-4EB6-8511-5B4D80C9D3EC}" presName="sibTrans" presStyleCnt="0"/>
      <dgm:spPr/>
    </dgm:pt>
    <dgm:pt modelId="{BC5256F1-E1AE-4491-B461-328A7044E9A5}" type="pres">
      <dgm:prSet presAssocID="{8EC62C1D-5F2C-486B-A5C0-237194F187B4}" presName="node" presStyleLbl="node1" presStyleIdx="1" presStyleCnt="4" custLinFactY="17526" custLinFactNeighborX="26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5B92-35D1-48D9-9902-0C255014BD81}" type="pres">
      <dgm:prSet presAssocID="{5B3763A4-36FC-47E5-B1A6-D0C514044F34}" presName="sibTrans" presStyleCnt="0"/>
      <dgm:spPr/>
    </dgm:pt>
    <dgm:pt modelId="{13AF67CF-C893-4EA0-8620-ABE7535BDC72}" type="pres">
      <dgm:prSet presAssocID="{0C518350-4B97-41D9-AF92-759B8D54D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6275-D89C-422D-AC20-6FB8FB975D0F}" type="pres">
      <dgm:prSet presAssocID="{A40D4131-8CBA-493C-8B81-226F532175E8}" presName="sibTrans" presStyleCnt="0"/>
      <dgm:spPr/>
    </dgm:pt>
    <dgm:pt modelId="{7DA1E5E3-4DE8-4799-B8A5-657EA96D1363}" type="pres">
      <dgm:prSet presAssocID="{CA1160CD-AB1E-4647-AB71-B48FFC496DA3}" presName="node" presStyleLbl="node1" presStyleIdx="3" presStyleCnt="4" custScaleY="61791" custLinFactY="-20484" custLinFactNeighborX="2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7D4E6-545C-4A49-BC82-22BCE2BBE8C3}" type="presOf" srcId="{F4F6CFDA-41D5-45F6-91D3-6C8D62C84F6B}" destId="{B3446C4F-5B3A-49A3-AA83-C7CA863D6BCC}" srcOrd="0" destOrd="0" presId="urn:microsoft.com/office/officeart/2005/8/layout/default"/>
    <dgm:cxn modelId="{8D952673-6B61-40BE-BFBC-5F5821C004E1}" srcId="{75A24DEA-7694-4418-BE1B-99FEF9E60F5E}" destId="{F4F6CFDA-41D5-45F6-91D3-6C8D62C84F6B}" srcOrd="0" destOrd="0" parTransId="{0BDC5C70-B285-430B-981D-4CA13079FF1B}" sibTransId="{22A8114F-C087-4EB6-8511-5B4D80C9D3EC}"/>
    <dgm:cxn modelId="{1FDBC0EE-7FE7-43E1-99D0-1D36E7FE8484}" type="presOf" srcId="{CA1160CD-AB1E-4647-AB71-B48FFC496DA3}" destId="{7DA1E5E3-4DE8-4799-B8A5-657EA96D1363}" srcOrd="0" destOrd="0" presId="urn:microsoft.com/office/officeart/2005/8/layout/default"/>
    <dgm:cxn modelId="{81E322DA-BFB0-408D-B18B-CAA4D5CFF7EF}" srcId="{75A24DEA-7694-4418-BE1B-99FEF9E60F5E}" destId="{8EC62C1D-5F2C-486B-A5C0-237194F187B4}" srcOrd="1" destOrd="0" parTransId="{20A5FC53-13FF-4BCB-B2B6-47F7B21D7792}" sibTransId="{5B3763A4-36FC-47E5-B1A6-D0C514044F34}"/>
    <dgm:cxn modelId="{08F34850-DDB9-4D26-8F62-4F6F776DD1B8}" srcId="{75A24DEA-7694-4418-BE1B-99FEF9E60F5E}" destId="{CA1160CD-AB1E-4647-AB71-B48FFC496DA3}" srcOrd="3" destOrd="0" parTransId="{4989C4A0-E5C3-457D-8C66-1972378F8D3F}" sibTransId="{024E3B7D-4DAE-44A9-8377-622DCDE1D8A8}"/>
    <dgm:cxn modelId="{B1F8C1E7-A26C-4EDF-99F8-7ED05BFD0C22}" type="presOf" srcId="{75A24DEA-7694-4418-BE1B-99FEF9E60F5E}" destId="{9064394B-803B-4254-A940-2816CD2943B4}" srcOrd="0" destOrd="0" presId="urn:microsoft.com/office/officeart/2005/8/layout/default"/>
    <dgm:cxn modelId="{1EC11CBA-1F10-4470-BB15-22A86560C97E}" type="presOf" srcId="{0C518350-4B97-41D9-AF92-759B8D54D390}" destId="{13AF67CF-C893-4EA0-8620-ABE7535BDC72}" srcOrd="0" destOrd="0" presId="urn:microsoft.com/office/officeart/2005/8/layout/default"/>
    <dgm:cxn modelId="{4820D6A1-0E13-49C1-A16C-C60229752EFD}" srcId="{75A24DEA-7694-4418-BE1B-99FEF9E60F5E}" destId="{0C518350-4B97-41D9-AF92-759B8D54D390}" srcOrd="2" destOrd="0" parTransId="{51E84FF2-F9B2-47DB-8252-8EBA0CA1DB28}" sibTransId="{A40D4131-8CBA-493C-8B81-226F532175E8}"/>
    <dgm:cxn modelId="{2F466A47-F8B1-4EC4-9DF2-A4805021F9CA}" type="presOf" srcId="{8EC62C1D-5F2C-486B-A5C0-237194F187B4}" destId="{BC5256F1-E1AE-4491-B461-328A7044E9A5}" srcOrd="0" destOrd="0" presId="urn:microsoft.com/office/officeart/2005/8/layout/default"/>
    <dgm:cxn modelId="{253B79F4-2B2C-47F7-B99D-B3216042DBE8}" type="presParOf" srcId="{9064394B-803B-4254-A940-2816CD2943B4}" destId="{B3446C4F-5B3A-49A3-AA83-C7CA863D6BCC}" srcOrd="0" destOrd="0" presId="urn:microsoft.com/office/officeart/2005/8/layout/default"/>
    <dgm:cxn modelId="{5AADC153-E829-4852-95CA-9C6124A7CD94}" type="presParOf" srcId="{9064394B-803B-4254-A940-2816CD2943B4}" destId="{A97E3DD3-4D69-43A0-BE45-E54451A4ACEA}" srcOrd="1" destOrd="0" presId="urn:microsoft.com/office/officeart/2005/8/layout/default"/>
    <dgm:cxn modelId="{C418FDD3-6C0A-494B-A608-C0FAB1A197B7}" type="presParOf" srcId="{9064394B-803B-4254-A940-2816CD2943B4}" destId="{BC5256F1-E1AE-4491-B461-328A7044E9A5}" srcOrd="2" destOrd="0" presId="urn:microsoft.com/office/officeart/2005/8/layout/default"/>
    <dgm:cxn modelId="{714ADEEF-0C8E-43CB-87AA-DA6B3276426E}" type="presParOf" srcId="{9064394B-803B-4254-A940-2816CD2943B4}" destId="{15945B92-35D1-48D9-9902-0C255014BD81}" srcOrd="3" destOrd="0" presId="urn:microsoft.com/office/officeart/2005/8/layout/default"/>
    <dgm:cxn modelId="{370F884B-5AB8-4D78-A34B-FBB530117C11}" type="presParOf" srcId="{9064394B-803B-4254-A940-2816CD2943B4}" destId="{13AF67CF-C893-4EA0-8620-ABE7535BDC72}" srcOrd="4" destOrd="0" presId="urn:microsoft.com/office/officeart/2005/8/layout/default"/>
    <dgm:cxn modelId="{0EEBB31B-6458-4F3A-9964-E8BF2ADAC083}" type="presParOf" srcId="{9064394B-803B-4254-A940-2816CD2943B4}" destId="{622C6275-D89C-422D-AC20-6FB8FB975D0F}" srcOrd="5" destOrd="0" presId="urn:microsoft.com/office/officeart/2005/8/layout/default"/>
    <dgm:cxn modelId="{337FF822-87BC-4309-A856-5806316C54F0}" type="presParOf" srcId="{9064394B-803B-4254-A940-2816CD2943B4}" destId="{7DA1E5E3-4DE8-4799-B8A5-657EA96D1363}" srcOrd="6" destOrd="0" presId="urn:microsoft.com/office/officeart/2005/8/layout/default"/>
  </dgm:cxnLst>
  <dgm:bg>
    <a:solidFill>
      <a:srgbClr val="0081A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6C4F-5B3A-49A3-AA83-C7CA863D6BCC}">
      <dsp:nvSpPr>
        <dsp:cNvPr id="0" name=""/>
        <dsp:cNvSpPr/>
      </dsp:nvSpPr>
      <dsp:spPr>
        <a:xfrm>
          <a:off x="1115602" y="302343"/>
          <a:ext cx="3263800" cy="120959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15602" y="302343"/>
        <a:ext cx="3263800" cy="1209590"/>
      </dsp:txXfrm>
    </dsp:sp>
    <dsp:sp modelId="{BC5256F1-E1AE-4491-B461-328A7044E9A5}">
      <dsp:nvSpPr>
        <dsp:cNvPr id="0" name=""/>
        <dsp:cNvSpPr/>
      </dsp:nvSpPr>
      <dsp:spPr>
        <a:xfrm>
          <a:off x="4821550" y="2290191"/>
          <a:ext cx="3263800" cy="195828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latin typeface="Century Gothic" panose="020B0502020202020204" pitchFamily="34" charset="0"/>
            </a:rPr>
            <a:t>WEBAPP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4821550" y="2290191"/>
        <a:ext cx="3263800" cy="1958280"/>
      </dsp:txXfrm>
    </dsp:sp>
    <dsp:sp modelId="{13AF67CF-C893-4EA0-8620-ABE7535BDC72}">
      <dsp:nvSpPr>
        <dsp:cNvPr id="0" name=""/>
        <dsp:cNvSpPr/>
      </dsp:nvSpPr>
      <dsp:spPr>
        <a:xfrm>
          <a:off x="1145009" y="2287426"/>
          <a:ext cx="3263800" cy="195828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latin typeface="Century Gothic" panose="020B0502020202020204" pitchFamily="34" charset="0"/>
            </a:rPr>
            <a:t>MOBILE 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145009" y="2287426"/>
        <a:ext cx="3263800" cy="1958280"/>
      </dsp:txXfrm>
    </dsp:sp>
    <dsp:sp modelId="{7DA1E5E3-4DE8-4799-B8A5-657EA96D1363}">
      <dsp:nvSpPr>
        <dsp:cNvPr id="0" name=""/>
        <dsp:cNvSpPr/>
      </dsp:nvSpPr>
      <dsp:spPr>
        <a:xfrm>
          <a:off x="4821550" y="302131"/>
          <a:ext cx="3263800" cy="121004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821550" y="302131"/>
        <a:ext cx="3263800" cy="121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5014-9D3E-48E9-B00A-6FAEBCE9494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84CA-D7B5-4DE9-A8BF-1190F770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0318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49"/>
            <a:ext cx="10515600" cy="529272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D375-8999-4D09-8D8F-299E14689C7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82C1-D12D-4A77-A0C3-7AE0348B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benefits.fgov.b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be.kszbcss.mybenefits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mybenefits.fgov.be/professionnel/home" TargetMode="Externa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hyperlink" Target="https://www.ksz-bcss.fgov.be/fr/services-et-support/services/ssh-mybenefits" TargetMode="Externa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openxmlformats.org/officeDocument/2006/relationships/hyperlink" Target="https://mybenefits.fgov.be/burger/home" TargetMode="External"/><Relationship Id="rId20" Type="http://schemas.openxmlformats.org/officeDocument/2006/relationships/hyperlink" Target="https://mybenefits.fgov.be/professional/home" TargetMode="Externa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png"/><Relationship Id="rId10" Type="http://schemas.openxmlformats.org/officeDocument/2006/relationships/hyperlink" Target="https://www.ksz-bcss.fgov.be/nl/diensten-en-support/diensten/gss-mybenefits" TargetMode="External"/><Relationship Id="rId19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Relationship Id="rId14" Type="http://schemas.openxmlformats.org/officeDocument/2006/relationships/hyperlink" Target="https://mybenefits.fgov.be/citoyen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52" y="1143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MyBEnefits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339"/>
            <a:ext cx="10515600" cy="5292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400" dirty="0" smtClean="0"/>
          </a:p>
          <a:p>
            <a:pPr marL="0" indent="0">
              <a:buNone/>
            </a:pPr>
            <a:r>
              <a:rPr lang="fr-FR" dirty="0" smtClean="0"/>
              <a:t>quelque </a:t>
            </a:r>
            <a:r>
              <a:rPr lang="fr-FR" dirty="0"/>
              <a:t>2 millions de citoyens ont au minimum un </a:t>
            </a:r>
            <a:r>
              <a:rPr lang="fr-FR" dirty="0">
                <a:solidFill>
                  <a:srgbClr val="0081A4"/>
                </a:solidFill>
              </a:rPr>
              <a:t>statut social </a:t>
            </a:r>
            <a:r>
              <a:rPr lang="fr-FR" dirty="0" err="1" smtClean="0"/>
              <a:t>p.e</a:t>
            </a:r>
            <a:r>
              <a:rPr lang="fr-FR" dirty="0" smtClean="0"/>
              <a:t>. </a:t>
            </a:r>
            <a:endParaRPr lang="fr-FR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revenu </a:t>
            </a:r>
            <a:r>
              <a:rPr lang="fr-FR" dirty="0"/>
              <a:t>limité / revenu d'intégration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handicap, déficience physique ou mentale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/>
              <a:t>enfant aux besoins </a:t>
            </a:r>
            <a:r>
              <a:rPr lang="fr-FR" dirty="0" smtClean="0"/>
              <a:t>particuliers</a:t>
            </a:r>
          </a:p>
          <a:p>
            <a:pPr lvl="1">
              <a:buFont typeface="Calibri" panose="020F0502020204030204" pitchFamily="34" charset="0"/>
              <a:buChar char="-"/>
            </a:pPr>
            <a:endParaRPr lang="fr-FR" sz="400" dirty="0" smtClean="0"/>
          </a:p>
          <a:p>
            <a:pPr lvl="1">
              <a:buFont typeface="Calibri" panose="020F0502020204030204" pitchFamily="34" charset="0"/>
              <a:buChar char="-"/>
            </a:pPr>
            <a:endParaRPr lang="fr-FR" sz="400" dirty="0"/>
          </a:p>
          <a:p>
            <a:pPr marL="0" indent="0">
              <a:buNone/>
            </a:pPr>
            <a:r>
              <a:rPr lang="fr-BE" dirty="0"/>
              <a:t>c</a:t>
            </a:r>
            <a:r>
              <a:rPr lang="fr-BE" dirty="0" smtClean="0"/>
              <a:t>es personnes fragilisées sur le plan social ont des </a:t>
            </a:r>
            <a:r>
              <a:rPr lang="fr-BE" dirty="0" smtClean="0">
                <a:solidFill>
                  <a:srgbClr val="0081A4"/>
                </a:solidFill>
              </a:rPr>
              <a:t>droits complémentaires </a:t>
            </a:r>
            <a:r>
              <a:rPr lang="fr-BE" dirty="0" smtClean="0"/>
              <a:t>comme des tarifs sociaux, des réductions, des avantages  </a:t>
            </a:r>
          </a:p>
          <a:p>
            <a:endParaRPr lang="fr-BE" sz="400" dirty="0"/>
          </a:p>
          <a:p>
            <a:pPr marL="0" indent="0">
              <a:buNone/>
            </a:pPr>
            <a:r>
              <a:rPr lang="fr-BE" dirty="0" smtClean="0"/>
              <a:t>si </a:t>
            </a:r>
            <a:r>
              <a:rPr lang="fr-BE" dirty="0"/>
              <a:t>c</a:t>
            </a:r>
            <a:r>
              <a:rPr lang="fr-BE" dirty="0" smtClean="0"/>
              <a:t>es droits complémentaires ne peuvent pas automatiquement être attribués,</a:t>
            </a:r>
            <a:r>
              <a:rPr lang="fr-FR" dirty="0" smtClean="0"/>
              <a:t> </a:t>
            </a:r>
            <a:r>
              <a:rPr lang="fr-FR" dirty="0">
                <a:solidFill>
                  <a:srgbClr val="0081A4"/>
                </a:solidFill>
              </a:rPr>
              <a:t>l’</a:t>
            </a:r>
            <a:r>
              <a:rPr lang="fr-BE" dirty="0" smtClean="0">
                <a:solidFill>
                  <a:srgbClr val="0081A4"/>
                </a:solidFill>
              </a:rPr>
              <a:t>application </a:t>
            </a:r>
            <a:r>
              <a:rPr lang="fr-BE" dirty="0" err="1" smtClean="0">
                <a:solidFill>
                  <a:srgbClr val="0081A4"/>
                </a:solidFill>
              </a:rPr>
              <a:t>MyBEnefits</a:t>
            </a:r>
            <a:r>
              <a:rPr lang="fr-BE" dirty="0" smtClean="0"/>
              <a:t> permet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BE" dirty="0"/>
              <a:t>de les demander </a:t>
            </a:r>
            <a:r>
              <a:rPr lang="fr-BE" dirty="0" smtClean="0"/>
              <a:t>- </a:t>
            </a:r>
            <a:r>
              <a:rPr lang="fr-BE" sz="2800" dirty="0" err="1">
                <a:solidFill>
                  <a:srgbClr val="0081A4"/>
                </a:solidFill>
              </a:rPr>
              <a:t>MyBEnefits</a:t>
            </a:r>
            <a:r>
              <a:rPr lang="fr-BE" sz="2800" dirty="0">
                <a:solidFill>
                  <a:srgbClr val="0081A4"/>
                </a:solidFill>
              </a:rPr>
              <a:t> citoyen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BE" dirty="0"/>
              <a:t>de les </a:t>
            </a:r>
            <a:r>
              <a:rPr lang="fr-BE" dirty="0" smtClean="0"/>
              <a:t>accorder </a:t>
            </a:r>
            <a:r>
              <a:rPr lang="fr-BE" dirty="0"/>
              <a:t>- </a:t>
            </a:r>
            <a:r>
              <a:rPr lang="fr-BE" sz="2800" dirty="0" err="1">
                <a:solidFill>
                  <a:srgbClr val="0081A4"/>
                </a:solidFill>
              </a:rPr>
              <a:t>MyBEnefits</a:t>
            </a:r>
            <a:r>
              <a:rPr lang="fr-BE" sz="2800" dirty="0">
                <a:solidFill>
                  <a:srgbClr val="0081A4"/>
                </a:solidFill>
              </a:rPr>
              <a:t> professionnel </a:t>
            </a:r>
          </a:p>
          <a:p>
            <a:endParaRPr lang="fr-BE" sz="400" dirty="0"/>
          </a:p>
          <a:p>
            <a:pPr lvl="2"/>
            <a:endParaRPr lang="fr-FR" sz="500" dirty="0"/>
          </a:p>
          <a:p>
            <a:pPr marL="0" indent="0">
              <a:buNone/>
            </a:pPr>
            <a:r>
              <a:rPr lang="fr-BE" dirty="0"/>
              <a:t>c</a:t>
            </a:r>
            <a:r>
              <a:rPr lang="fr-BE" dirty="0" smtClean="0"/>
              <a:t>hamp d’application principal dans le </a:t>
            </a:r>
            <a:r>
              <a:rPr lang="fr-BE" dirty="0" smtClean="0">
                <a:solidFill>
                  <a:srgbClr val="0081A4"/>
                </a:solidFill>
              </a:rPr>
              <a:t>secteur des loisirs culturels, sportifs </a:t>
            </a:r>
            <a:r>
              <a:rPr lang="fr-BE" dirty="0" smtClean="0"/>
              <a:t>…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MyBEnefits</a:t>
            </a:r>
            <a:r>
              <a:rPr lang="fr-BE" dirty="0" smtClean="0"/>
              <a:t> citoyen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519"/>
            <a:ext cx="10515600" cy="5292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tout citoyen peut accéder à l’application via smartphone, tablette ou ordinateur et l’utiliser après identification</a:t>
            </a:r>
          </a:p>
          <a:p>
            <a:endParaRPr lang="fr-FR" sz="400" dirty="0"/>
          </a:p>
          <a:p>
            <a:pPr marL="457200" lvl="1" indent="0">
              <a:buNone/>
            </a:pPr>
            <a:endParaRPr lang="fr-FR" sz="400" dirty="0" smtClean="0"/>
          </a:p>
          <a:p>
            <a:pPr marL="457200" lvl="1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Etape 1</a:t>
            </a:r>
            <a:r>
              <a:rPr lang="fr-FR" dirty="0" smtClean="0"/>
              <a:t> = le citoyen visualise le ou les statuts sociaux qui lui permettent d’obtenir des droits complémentaires (tarifs sociaux, réductions, avantages) </a:t>
            </a:r>
          </a:p>
          <a:p>
            <a:pPr marL="442913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OUI  </a:t>
            </a:r>
            <a:r>
              <a:rPr lang="fr-FR" dirty="0" smtClean="0"/>
              <a:t>le ou les statuts sociaux du citoyen s’affichent à l’écran</a:t>
            </a:r>
          </a:p>
          <a:p>
            <a:pPr marL="442913" lvl="2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NON  </a:t>
            </a:r>
            <a:r>
              <a:rPr lang="fr-FR" dirty="0" smtClean="0"/>
              <a:t>le citoyen reçoit le message « pas de statut social qui donne droit à un avantage »</a:t>
            </a:r>
          </a:p>
          <a:p>
            <a:pPr lvl="2"/>
            <a:endParaRPr lang="fr-FR" sz="400" dirty="0" smtClean="0"/>
          </a:p>
          <a:p>
            <a:pPr lvl="2"/>
            <a:endParaRPr lang="fr-FR" sz="400" dirty="0"/>
          </a:p>
          <a:p>
            <a:pPr lvl="2"/>
            <a:endParaRPr lang="fr-FR" sz="400" dirty="0"/>
          </a:p>
          <a:p>
            <a:pPr marL="457200" lvl="1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Etape 2</a:t>
            </a:r>
            <a:r>
              <a:rPr lang="fr-FR" dirty="0" smtClean="0"/>
              <a:t> = le citoyen sélectionne un statut social affiché et génère un code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2 types de code  </a:t>
            </a:r>
          </a:p>
          <a:p>
            <a:pPr lvl="2"/>
            <a:r>
              <a:rPr lang="fr-FR" dirty="0" smtClean="0"/>
              <a:t>code QR unique  </a:t>
            </a:r>
          </a:p>
          <a:p>
            <a:pPr lvl="2"/>
            <a:r>
              <a:rPr lang="fr-FR" dirty="0" smtClean="0"/>
              <a:t>code numérique unique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r-FR" dirty="0" smtClean="0"/>
              <a:t>code valable </a:t>
            </a:r>
            <a:r>
              <a:rPr lang="fr-FR" dirty="0"/>
              <a:t>15 jours, à présenter à tout professionnel qui attribue des droits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complémentaires </a:t>
            </a:r>
            <a:endParaRPr lang="fr-FR" dirty="0"/>
          </a:p>
          <a:p>
            <a:pPr lvl="3"/>
            <a:endParaRPr lang="fr-FR" sz="400" dirty="0" smtClean="0"/>
          </a:p>
          <a:p>
            <a:pPr lvl="3"/>
            <a:endParaRPr lang="fr-FR" sz="400" dirty="0" smtClean="0"/>
          </a:p>
          <a:p>
            <a:pPr lvl="3"/>
            <a:endParaRPr lang="fr-FR" sz="400" dirty="0"/>
          </a:p>
          <a:p>
            <a:pPr marL="457200" lvl="1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Etape 3</a:t>
            </a:r>
            <a:r>
              <a:rPr lang="fr-FR" dirty="0" smtClean="0"/>
              <a:t> = le citoyen présente la preuve de son statut social pour obtenir un avantage</a:t>
            </a:r>
          </a:p>
          <a:p>
            <a:pPr lvl="1"/>
            <a:endParaRPr lang="fr-FR" altLang="en-US" sz="1800" dirty="0">
              <a:sym typeface="Arial" charset="0"/>
            </a:endParaRP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0887216" y="3517749"/>
            <a:ext cx="772552" cy="53761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4505" y="1957439"/>
            <a:ext cx="10221238" cy="447179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7"/>
            <a:ext cx="12192000" cy="6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MyBEnefits</a:t>
            </a:r>
            <a:r>
              <a:rPr lang="fr-BE" dirty="0" smtClean="0"/>
              <a:t> professionnel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93"/>
            <a:ext cx="10850696" cy="558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utilisateur </a:t>
            </a:r>
            <a:r>
              <a:rPr lang="fr-FR" dirty="0" smtClean="0"/>
              <a:t>ciblé = tout professionnel qui accorde des </a:t>
            </a:r>
            <a:r>
              <a:rPr lang="fr-FR" dirty="0" smtClean="0">
                <a:solidFill>
                  <a:srgbClr val="0081A4"/>
                </a:solidFill>
              </a:rPr>
              <a:t>droits complémentaires</a:t>
            </a:r>
            <a:r>
              <a:rPr lang="fr-FR" dirty="0" smtClean="0"/>
              <a:t> et n’est pas informé du statut social du citoyen  </a:t>
            </a:r>
          </a:p>
          <a:p>
            <a:pPr marL="457200" lvl="1" indent="0" defTabSz="627063">
              <a:spcAft>
                <a:spcPts val="400"/>
              </a:spcAft>
              <a:buNone/>
            </a:pPr>
            <a:r>
              <a:rPr lang="fr-FR" sz="2200" dirty="0" smtClean="0"/>
              <a:t>- car il n’est pas relié au réseau d’échange de données au sein de la sécurité sociale</a:t>
            </a:r>
            <a:br>
              <a:rPr lang="fr-FR" sz="2200" dirty="0" smtClean="0"/>
            </a:br>
            <a:r>
              <a:rPr lang="fr-FR" sz="2200" dirty="0" smtClean="0"/>
              <a:t>- car il ne bénéficie pas (encore) d'un flux de données pour attribuer 	automatiquement un </a:t>
            </a:r>
            <a:r>
              <a:rPr lang="fr-FR" sz="2200" dirty="0" smtClean="0">
                <a:solidFill>
                  <a:srgbClr val="0081A4"/>
                </a:solidFill>
              </a:rPr>
              <a:t>droit complémentaire</a:t>
            </a:r>
            <a:r>
              <a:rPr lang="fr-FR" dirty="0" smtClean="0">
                <a:solidFill>
                  <a:srgbClr val="0081A4"/>
                </a:solidFill>
              </a:rPr>
              <a:t> </a:t>
            </a:r>
          </a:p>
          <a:p>
            <a:pPr marL="185738" lvl="1" indent="0">
              <a:spcAft>
                <a:spcPts val="400"/>
              </a:spcAft>
              <a:buNone/>
            </a:pPr>
            <a:endParaRPr lang="fr-BE" sz="400" dirty="0" smtClean="0"/>
          </a:p>
          <a:p>
            <a:pPr marL="185738" lvl="1" indent="0">
              <a:spcAft>
                <a:spcPts val="400"/>
              </a:spcAft>
              <a:buNone/>
            </a:pPr>
            <a:endParaRPr lang="fr-BE" sz="400" dirty="0" smtClean="0"/>
          </a:p>
          <a:p>
            <a:pPr marL="185738" lvl="1" indent="0">
              <a:spcAft>
                <a:spcPts val="400"/>
              </a:spcAft>
              <a:buNone/>
            </a:pPr>
            <a:r>
              <a:rPr lang="fr-BE" sz="2200" dirty="0" smtClean="0">
                <a:solidFill>
                  <a:srgbClr val="C00000"/>
                </a:solidFill>
              </a:rPr>
              <a:t>Etape </a:t>
            </a:r>
            <a:r>
              <a:rPr lang="fr-BE" sz="2200" dirty="0">
                <a:solidFill>
                  <a:srgbClr val="C00000"/>
                </a:solidFill>
              </a:rPr>
              <a:t>1</a:t>
            </a:r>
            <a:r>
              <a:rPr lang="fr-BE" sz="2200" dirty="0"/>
              <a:t> = le professionnel doit contrôler la preuve du statut social d’un citoyen </a:t>
            </a:r>
            <a:r>
              <a:rPr lang="fr-BE" sz="2200" dirty="0" smtClean="0"/>
              <a:t>pour le </a:t>
            </a:r>
            <a:r>
              <a:rPr lang="fr-BE" sz="2200" dirty="0"/>
              <a:t>faire bénéficier d’un </a:t>
            </a:r>
            <a:r>
              <a:rPr lang="fr-BE" sz="2200" dirty="0">
                <a:solidFill>
                  <a:srgbClr val="0081A4"/>
                </a:solidFill>
              </a:rPr>
              <a:t>droit </a:t>
            </a:r>
            <a:r>
              <a:rPr lang="fr-BE" sz="2200" dirty="0" smtClean="0">
                <a:solidFill>
                  <a:srgbClr val="0081A4"/>
                </a:solidFill>
              </a:rPr>
              <a:t>complémentaire</a:t>
            </a:r>
            <a:endParaRPr lang="fr-BE" sz="2200" dirty="0">
              <a:solidFill>
                <a:srgbClr val="0081A4"/>
              </a:solidFill>
            </a:endParaRPr>
          </a:p>
          <a:p>
            <a:pPr marL="457200" lvl="1" indent="0">
              <a:buNone/>
            </a:pPr>
            <a:endParaRPr lang="fr-BE" sz="400" dirty="0"/>
          </a:p>
          <a:p>
            <a:pPr marL="185738" lvl="1" indent="0">
              <a:buNone/>
            </a:pPr>
            <a:r>
              <a:rPr lang="fr-BE" sz="2200" dirty="0">
                <a:solidFill>
                  <a:srgbClr val="C00000"/>
                </a:solidFill>
              </a:rPr>
              <a:t>Etape 2 </a:t>
            </a:r>
            <a:r>
              <a:rPr lang="fr-BE" sz="2200" dirty="0" smtClean="0">
                <a:solidFill>
                  <a:srgbClr val="C00000"/>
                </a:solidFill>
              </a:rPr>
              <a:t>/ </a:t>
            </a:r>
            <a:r>
              <a:rPr lang="fr-BE" sz="2200" dirty="0" err="1">
                <a:solidFill>
                  <a:srgbClr val="C00000"/>
                </a:solidFill>
              </a:rPr>
              <a:t>app</a:t>
            </a:r>
            <a:r>
              <a:rPr lang="fr-BE" sz="2200" dirty="0">
                <a:solidFill>
                  <a:srgbClr val="C00000"/>
                </a:solidFill>
              </a:rPr>
              <a:t> mobile </a:t>
            </a:r>
            <a:r>
              <a:rPr lang="fr-BE" sz="2200" dirty="0"/>
              <a:t>=  le professionnel utilise</a:t>
            </a:r>
            <a:r>
              <a:rPr lang="fr-FR" sz="2200" dirty="0"/>
              <a:t> l’application mobile </a:t>
            </a:r>
            <a:r>
              <a:rPr lang="fr-FR" sz="2200" dirty="0" err="1"/>
              <a:t>MyBEnefits</a:t>
            </a:r>
            <a:r>
              <a:rPr lang="fr-FR" sz="2200" dirty="0"/>
              <a:t> pour scanner le QR-code </a:t>
            </a:r>
            <a:r>
              <a:rPr lang="fr-BE" sz="2200" dirty="0"/>
              <a:t>affiché sur le smartphone du citoyen </a:t>
            </a:r>
            <a:endParaRPr lang="fr-FR" sz="2200" dirty="0"/>
          </a:p>
          <a:p>
            <a:pPr marL="457200" lvl="1" indent="0">
              <a:buNone/>
            </a:pPr>
            <a:endParaRPr lang="fr-FR" sz="400" dirty="0"/>
          </a:p>
          <a:p>
            <a:pPr marL="185738" lvl="1" indent="0">
              <a:buNone/>
            </a:pPr>
            <a:r>
              <a:rPr lang="fr-FR" sz="2200" dirty="0">
                <a:solidFill>
                  <a:srgbClr val="C00000"/>
                </a:solidFill>
              </a:rPr>
              <a:t>Etape 2 </a:t>
            </a:r>
            <a:r>
              <a:rPr lang="fr-FR" sz="2200" dirty="0" smtClean="0">
                <a:solidFill>
                  <a:srgbClr val="C00000"/>
                </a:solidFill>
              </a:rPr>
              <a:t>/ </a:t>
            </a:r>
            <a:r>
              <a:rPr lang="fr-FR" sz="2200" dirty="0" err="1">
                <a:solidFill>
                  <a:srgbClr val="C00000"/>
                </a:solidFill>
              </a:rPr>
              <a:t>webapp</a:t>
            </a:r>
            <a:r>
              <a:rPr lang="fr-FR" sz="2200" dirty="0">
                <a:solidFill>
                  <a:srgbClr val="C00000"/>
                </a:solidFill>
              </a:rPr>
              <a:t> </a:t>
            </a:r>
            <a:r>
              <a:rPr lang="fr-FR" sz="2200" dirty="0"/>
              <a:t>= </a:t>
            </a:r>
            <a:r>
              <a:rPr lang="fr-FR" sz="2200" dirty="0" smtClean="0"/>
              <a:t>sur </a:t>
            </a:r>
            <a:r>
              <a:rPr lang="fr-FR" sz="2200" dirty="0"/>
              <a:t>la page d’accueil du site </a:t>
            </a:r>
            <a:r>
              <a:rPr lang="fr-FR" sz="2200" dirty="0">
                <a:hlinkClick r:id="rId2"/>
              </a:rPr>
              <a:t>https://www.mybenefits.fgov.be</a:t>
            </a:r>
            <a:r>
              <a:rPr lang="fr-FR" sz="2200" dirty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le </a:t>
            </a:r>
            <a:r>
              <a:rPr lang="fr-FR" sz="2200" dirty="0"/>
              <a:t>professionnel entre le code </a:t>
            </a:r>
            <a:r>
              <a:rPr lang="fr-FR" sz="2200" dirty="0" smtClean="0"/>
              <a:t>unique présenté </a:t>
            </a:r>
            <a:r>
              <a:rPr lang="fr-FR" sz="2200" dirty="0"/>
              <a:t>par le citoyen</a:t>
            </a:r>
          </a:p>
          <a:p>
            <a:pPr marL="457200" lvl="1" indent="0">
              <a:buNone/>
            </a:pPr>
            <a:endParaRPr lang="fr-FR" sz="400" dirty="0"/>
          </a:p>
          <a:p>
            <a:pPr marL="185738" lvl="1" indent="0">
              <a:buNone/>
            </a:pPr>
            <a:r>
              <a:rPr lang="fr-FR" sz="2200" dirty="0">
                <a:solidFill>
                  <a:srgbClr val="C00000"/>
                </a:solidFill>
              </a:rPr>
              <a:t>Etape 3</a:t>
            </a:r>
            <a:r>
              <a:rPr lang="fr-FR" sz="2200" dirty="0"/>
              <a:t> = le professionnel constate </a:t>
            </a:r>
            <a:r>
              <a:rPr lang="fr-FR" sz="2200" dirty="0" smtClean="0"/>
              <a:t>si le </a:t>
            </a:r>
            <a:r>
              <a:rPr lang="fr-FR" sz="2200" dirty="0"/>
              <a:t>code </a:t>
            </a:r>
            <a:r>
              <a:rPr lang="fr-FR" sz="2200" dirty="0" smtClean="0"/>
              <a:t>est valide et </a:t>
            </a:r>
            <a:r>
              <a:rPr lang="fr-FR" sz="2200" dirty="0"/>
              <a:t>que les conditions sont remplies pour attribuer en toute confiance </a:t>
            </a:r>
            <a:r>
              <a:rPr lang="fr-FR" sz="2200" dirty="0">
                <a:solidFill>
                  <a:srgbClr val="0081A4"/>
                </a:solidFill>
              </a:rPr>
              <a:t>l’avantage</a:t>
            </a:r>
          </a:p>
          <a:p>
            <a:pPr lvl="1"/>
            <a:endParaRPr lang="fr-BE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031" y="3193539"/>
            <a:ext cx="10711865" cy="346970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4684"/>
            <a:ext cx="12217443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16832"/>
            <a:ext cx="12192000" cy="4941168"/>
          </a:xfrm>
          <a:prstGeom prst="rect">
            <a:avLst/>
          </a:prstGeom>
          <a:solidFill>
            <a:srgbClr val="008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524000" y="1916832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88640"/>
            <a:ext cx="1543050" cy="1543050"/>
          </a:xfrm>
          <a:prstGeom prst="rect">
            <a:avLst/>
          </a:prstGeom>
        </p:spPr>
      </p:pic>
      <p:pic>
        <p:nvPicPr>
          <p:cNvPr id="9" name="Picture 8">
            <a:hlinkClick r:id="rId8" tooltip="MyBEnefits - Google play stor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5013177"/>
            <a:ext cx="1143000" cy="440055"/>
          </a:xfrm>
          <a:prstGeom prst="roundRect">
            <a:avLst/>
          </a:prstGeom>
        </p:spPr>
      </p:pic>
      <p:pic>
        <p:nvPicPr>
          <p:cNvPr id="25" name="Picture 24">
            <a:hlinkClick r:id="rId10" tooltip="Link naar de fiche GSS-MyBEnefits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780929"/>
            <a:ext cx="477968" cy="482845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7" name="Picture 26">
            <a:hlinkClick r:id="rId12" tooltip="Lien vers la fiche SSH - MyBEnefits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08" y="2780928"/>
            <a:ext cx="477968" cy="47796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" name="Picture 1">
            <a:hlinkClick r:id="rId14" tooltip="Lien vers la webapp Citoye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0" y="5064844"/>
            <a:ext cx="643980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hlinkClick r:id="rId16" tooltip="Link naar de webapp Burger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48" y="5064844"/>
            <a:ext cx="632548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hlinkClick r:id="rId18" tooltip="Lien vers la webapp Professionnel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94" y="5064845"/>
            <a:ext cx="644150" cy="952885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hlinkClick r:id="rId20" tooltip="Link naar de webapp Professional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18" y="5064844"/>
            <a:ext cx="636359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hlinkClick r:id="rId12" tooltip="Media Kit disponible sur la fiche SSH - MyBEnefits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16" y="2780928"/>
            <a:ext cx="477968" cy="47796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3" name="Picture 12">
            <a:hlinkClick r:id="rId10" tooltip="Media Kit beschikbaar via de fiche GSS - MyBEnefits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780929"/>
            <a:ext cx="477968" cy="48284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121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</TotalTime>
  <Words>197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MyBEnefits</vt:lpstr>
      <vt:lpstr>MyBEnefits citoyen  </vt:lpstr>
      <vt:lpstr>PowerPoint Presentation</vt:lpstr>
      <vt:lpstr>MyBEnefits professionnel</vt:lpstr>
      <vt:lpstr>PowerPoint Presentation</vt:lpstr>
      <vt:lpstr>PowerPoint Presentation</vt:lpstr>
    </vt:vector>
  </TitlesOfParts>
  <Company>BCSS-KSZ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Leroy (KSZ-BCSS)</dc:creator>
  <cp:lastModifiedBy>Isabelle Leroy (KSZ-BCSS)</cp:lastModifiedBy>
  <cp:revision>112</cp:revision>
  <dcterms:created xsi:type="dcterms:W3CDTF">2019-02-19T07:56:17Z</dcterms:created>
  <dcterms:modified xsi:type="dcterms:W3CDTF">2019-04-30T07:39:40Z</dcterms:modified>
</cp:coreProperties>
</file>