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4"/>
  </p:notesMasterIdLst>
  <p:handoutMasterIdLst>
    <p:handoutMasterId r:id="rId95"/>
  </p:handoutMasterIdLst>
  <p:sldIdLst>
    <p:sldId id="394" r:id="rId2"/>
    <p:sldId id="291" r:id="rId3"/>
    <p:sldId id="262" r:id="rId4"/>
    <p:sldId id="399" r:id="rId5"/>
    <p:sldId id="400" r:id="rId6"/>
    <p:sldId id="401" r:id="rId7"/>
    <p:sldId id="548" r:id="rId8"/>
    <p:sldId id="549" r:id="rId9"/>
    <p:sldId id="550" r:id="rId10"/>
    <p:sldId id="551" r:id="rId11"/>
    <p:sldId id="402" r:id="rId12"/>
    <p:sldId id="522" r:id="rId13"/>
    <p:sldId id="404" r:id="rId14"/>
    <p:sldId id="410" r:id="rId15"/>
    <p:sldId id="409" r:id="rId16"/>
    <p:sldId id="492" r:id="rId17"/>
    <p:sldId id="298" r:id="rId18"/>
    <p:sldId id="496" r:id="rId19"/>
    <p:sldId id="413" r:id="rId20"/>
    <p:sldId id="497" r:id="rId21"/>
    <p:sldId id="348" r:id="rId22"/>
    <p:sldId id="415" r:id="rId23"/>
    <p:sldId id="537" r:id="rId24"/>
    <p:sldId id="532" r:id="rId25"/>
    <p:sldId id="534" r:id="rId26"/>
    <p:sldId id="418" r:id="rId27"/>
    <p:sldId id="419" r:id="rId28"/>
    <p:sldId id="420" r:id="rId29"/>
    <p:sldId id="498" r:id="rId30"/>
    <p:sldId id="499" r:id="rId31"/>
    <p:sldId id="555" r:id="rId32"/>
    <p:sldId id="515" r:id="rId33"/>
    <p:sldId id="516" r:id="rId34"/>
    <p:sldId id="356" r:id="rId35"/>
    <p:sldId id="433" r:id="rId36"/>
    <p:sldId id="500" r:id="rId37"/>
    <p:sldId id="501" r:id="rId38"/>
    <p:sldId id="502" r:id="rId39"/>
    <p:sldId id="517" r:id="rId40"/>
    <p:sldId id="556" r:id="rId41"/>
    <p:sldId id="444" r:id="rId42"/>
    <p:sldId id="523" r:id="rId43"/>
    <p:sldId id="438" r:id="rId44"/>
    <p:sldId id="439" r:id="rId45"/>
    <p:sldId id="528" r:id="rId46"/>
    <p:sldId id="529" r:id="rId47"/>
    <p:sldId id="526" r:id="rId48"/>
    <p:sldId id="538" r:id="rId49"/>
    <p:sldId id="527" r:id="rId50"/>
    <p:sldId id="445" r:id="rId51"/>
    <p:sldId id="530" r:id="rId52"/>
    <p:sldId id="531" r:id="rId53"/>
    <p:sldId id="524" r:id="rId54"/>
    <p:sldId id="525" r:id="rId55"/>
    <p:sldId id="535" r:id="rId56"/>
    <p:sldId id="447" r:id="rId57"/>
    <p:sldId id="536" r:id="rId58"/>
    <p:sldId id="448" r:id="rId59"/>
    <p:sldId id="449" r:id="rId60"/>
    <p:sldId id="450" r:id="rId61"/>
    <p:sldId id="518" r:id="rId62"/>
    <p:sldId id="451" r:id="rId63"/>
    <p:sldId id="452" r:id="rId64"/>
    <p:sldId id="454" r:id="rId65"/>
    <p:sldId id="539" r:id="rId66"/>
    <p:sldId id="455" r:id="rId67"/>
    <p:sldId id="456" r:id="rId68"/>
    <p:sldId id="460" r:id="rId69"/>
    <p:sldId id="540" r:id="rId70"/>
    <p:sldId id="519" r:id="rId71"/>
    <p:sldId id="463" r:id="rId72"/>
    <p:sldId id="464" r:id="rId73"/>
    <p:sldId id="349" r:id="rId74"/>
    <p:sldId id="467" r:id="rId75"/>
    <p:sldId id="521" r:id="rId76"/>
    <p:sldId id="520" r:id="rId77"/>
    <p:sldId id="471" r:id="rId78"/>
    <p:sldId id="506" r:id="rId79"/>
    <p:sldId id="507" r:id="rId80"/>
    <p:sldId id="508" r:id="rId81"/>
    <p:sldId id="509" r:id="rId82"/>
    <p:sldId id="510" r:id="rId83"/>
    <p:sldId id="511" r:id="rId84"/>
    <p:sldId id="541" r:id="rId85"/>
    <p:sldId id="512" r:id="rId86"/>
    <p:sldId id="542" r:id="rId87"/>
    <p:sldId id="545" r:id="rId88"/>
    <p:sldId id="546" r:id="rId89"/>
    <p:sldId id="547" r:id="rId90"/>
    <p:sldId id="553" r:id="rId91"/>
    <p:sldId id="552" r:id="rId92"/>
    <p:sldId id="554"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8CB2"/>
    <a:srgbClr val="E2543C"/>
    <a:srgbClr val="2E508E"/>
    <a:srgbClr val="B9B9B9"/>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226" autoAdjust="0"/>
  </p:normalViewPr>
  <p:slideViewPr>
    <p:cSldViewPr snapToGrid="0">
      <p:cViewPr varScale="1">
        <p:scale>
          <a:sx n="79" d="100"/>
          <a:sy n="79" d="100"/>
        </p:scale>
        <p:origin x="1003" y="77"/>
      </p:cViewPr>
      <p:guideLst>
        <p:guide orient="horz" pos="2160"/>
        <p:guide pos="3840"/>
      </p:guideLst>
    </p:cSldViewPr>
  </p:slideViewPr>
  <p:outlineViewPr>
    <p:cViewPr>
      <p:scale>
        <a:sx n="33" d="100"/>
        <a:sy n="33" d="100"/>
      </p:scale>
      <p:origin x="0" y="-129187"/>
    </p:cViewPr>
  </p:outlineViewPr>
  <p:notesTextViewPr>
    <p:cViewPr>
      <p:scale>
        <a:sx n="1" d="1"/>
        <a:sy n="1" d="1"/>
      </p:scale>
      <p:origin x="0" y="0"/>
    </p:cViewPr>
  </p:notesTextViewPr>
  <p:sorterViewPr>
    <p:cViewPr varScale="1">
      <p:scale>
        <a:sx n="1" d="1"/>
        <a:sy n="1" d="1"/>
      </p:scale>
      <p:origin x="0" y="-1150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Blad1!$B$1</c:f>
              <c:strCache>
                <c:ptCount val="1"/>
                <c:pt idx="0">
                  <c:v>2020</c:v>
                </c:pt>
              </c:strCache>
            </c:strRef>
          </c:tx>
          <c:spPr>
            <a:solidFill>
              <a:schemeClr val="accent6"/>
            </a:solidFill>
            <a:ln>
              <a:noFill/>
            </a:ln>
            <a:effectLst/>
            <a:sp3d/>
          </c:spPr>
          <c:invertIfNegative val="0"/>
          <c:cat>
            <c:strRef>
              <c:f>Blad1!$A$2:$A$7</c:f>
              <c:strCache>
                <c:ptCount val="6"/>
                <c:pt idx="0">
                  <c:v>Mye-Box Portal (1.754.677)</c:v>
                </c:pt>
                <c:pt idx="1">
                  <c:v>Doccle (738.720)</c:v>
                </c:pt>
                <c:pt idx="2">
                  <c:v>Mijn Burgerprofiel (722.410)</c:v>
                </c:pt>
                <c:pt idx="3">
                  <c:v>KBC - ESS (59.951)</c:v>
                </c:pt>
                <c:pt idx="4">
                  <c:v>Bpost (8.727)</c:v>
                </c:pt>
                <c:pt idx="5">
                  <c:v>TrustO (180)</c:v>
                </c:pt>
              </c:strCache>
            </c:strRef>
          </c:cat>
          <c:val>
            <c:numRef>
              <c:f>Blad1!$B$2:$B$7</c:f>
              <c:numCache>
                <c:formatCode>General</c:formatCode>
                <c:ptCount val="6"/>
                <c:pt idx="0">
                  <c:v>1005574</c:v>
                </c:pt>
                <c:pt idx="1">
                  <c:v>437888</c:v>
                </c:pt>
                <c:pt idx="2">
                  <c:v>47640</c:v>
                </c:pt>
                <c:pt idx="3">
                  <c:v>26710</c:v>
                </c:pt>
                <c:pt idx="4">
                  <c:v>4342</c:v>
                </c:pt>
                <c:pt idx="5">
                  <c:v>114</c:v>
                </c:pt>
              </c:numCache>
            </c:numRef>
          </c:val>
          <c:extLst>
            <c:ext xmlns:c16="http://schemas.microsoft.com/office/drawing/2014/chart" uri="{C3380CC4-5D6E-409C-BE32-E72D297353CC}">
              <c16:uniqueId val="{00000000-F103-4CB1-9FB8-3E99D71B79D7}"/>
            </c:ext>
          </c:extLst>
        </c:ser>
        <c:ser>
          <c:idx val="1"/>
          <c:order val="1"/>
          <c:tx>
            <c:strRef>
              <c:f>Blad1!$C$1</c:f>
              <c:strCache>
                <c:ptCount val="1"/>
                <c:pt idx="0">
                  <c:v>2021</c:v>
                </c:pt>
              </c:strCache>
            </c:strRef>
          </c:tx>
          <c:spPr>
            <a:solidFill>
              <a:schemeClr val="accent5"/>
            </a:solidFill>
            <a:ln>
              <a:noFill/>
            </a:ln>
            <a:effectLst/>
            <a:sp3d/>
          </c:spPr>
          <c:invertIfNegative val="0"/>
          <c:cat>
            <c:strRef>
              <c:f>Blad1!$A$2:$A$7</c:f>
              <c:strCache>
                <c:ptCount val="6"/>
                <c:pt idx="0">
                  <c:v>Mye-Box Portal (1.754.677)</c:v>
                </c:pt>
                <c:pt idx="1">
                  <c:v>Doccle (738.720)</c:v>
                </c:pt>
                <c:pt idx="2">
                  <c:v>Mijn Burgerprofiel (722.410)</c:v>
                </c:pt>
                <c:pt idx="3">
                  <c:v>KBC - ESS (59.951)</c:v>
                </c:pt>
                <c:pt idx="4">
                  <c:v>Bpost (8.727)</c:v>
                </c:pt>
                <c:pt idx="5">
                  <c:v>TrustO (180)</c:v>
                </c:pt>
              </c:strCache>
            </c:strRef>
          </c:cat>
          <c:val>
            <c:numRef>
              <c:f>Blad1!$C$2:$C$7</c:f>
              <c:numCache>
                <c:formatCode>General</c:formatCode>
                <c:ptCount val="6"/>
                <c:pt idx="0">
                  <c:v>1754677</c:v>
                </c:pt>
                <c:pt idx="1">
                  <c:v>738720</c:v>
                </c:pt>
                <c:pt idx="2">
                  <c:v>722410</c:v>
                </c:pt>
                <c:pt idx="3">
                  <c:v>59951</c:v>
                </c:pt>
                <c:pt idx="4">
                  <c:v>8727</c:v>
                </c:pt>
                <c:pt idx="5">
                  <c:v>180</c:v>
                </c:pt>
              </c:numCache>
            </c:numRef>
          </c:val>
          <c:extLst>
            <c:ext xmlns:c16="http://schemas.microsoft.com/office/drawing/2014/chart" uri="{C3380CC4-5D6E-409C-BE32-E72D297353CC}">
              <c16:uniqueId val="{00000001-F103-4CB1-9FB8-3E99D71B79D7}"/>
            </c:ext>
          </c:extLst>
        </c:ser>
        <c:dLbls>
          <c:showLegendKey val="0"/>
          <c:showVal val="0"/>
          <c:showCatName val="0"/>
          <c:showSerName val="0"/>
          <c:showPercent val="0"/>
          <c:showBubbleSize val="0"/>
        </c:dLbls>
        <c:gapWidth val="150"/>
        <c:shape val="box"/>
        <c:axId val="577538408"/>
        <c:axId val="577538736"/>
        <c:axId val="0"/>
      </c:bar3DChart>
      <c:catAx>
        <c:axId val="577538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538736"/>
        <c:crosses val="autoZero"/>
        <c:auto val="1"/>
        <c:lblAlgn val="ctr"/>
        <c:lblOffset val="100"/>
        <c:noMultiLvlLbl val="0"/>
      </c:catAx>
      <c:valAx>
        <c:axId val="577538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538408"/>
        <c:crosses val="autoZero"/>
        <c:crossBetween val="between"/>
      </c:valAx>
      <c:spPr>
        <a:noFill/>
        <a:ln>
          <a:noFill/>
        </a:ln>
        <a:effectLst/>
      </c:spPr>
    </c:plotArea>
    <c:legend>
      <c:legendPos val="b"/>
      <c:layout>
        <c:manualLayout>
          <c:xMode val="edge"/>
          <c:yMode val="edge"/>
          <c:x val="0.45518660608022266"/>
          <c:y val="0.91297031822049313"/>
          <c:w val="0.13344197743982966"/>
          <c:h val="7.16148841401961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C9761-6A6B-4113-B6A3-5DFDF1583423}" type="datetimeFigureOut">
              <a:rPr lang="en-US" smtClean="0"/>
              <a:t>1/28/2022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FECD1E-7D1D-4ACF-96CD-DDE3F312AF31}" type="slidenum">
              <a:rPr lang="en-US" smtClean="0"/>
              <a:t>‹#›</a:t>
            </a:fld>
            <a:endParaRPr lang="en-US"/>
          </a:p>
        </p:txBody>
      </p:sp>
    </p:spTree>
    <p:extLst>
      <p:ext uri="{BB962C8B-B14F-4D97-AF65-F5344CB8AC3E}">
        <p14:creationId xmlns:p14="http://schemas.microsoft.com/office/powerpoint/2010/main" val="32889403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F9FBD-7D44-4C0A-BF12-9667FBED87BB}"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600D-736F-4798-A80B-BDFC399B170B}" type="slidenum">
              <a:rPr lang="en-US" smtClean="0"/>
              <a:t>‹#›</a:t>
            </a:fld>
            <a:endParaRPr lang="en-US"/>
          </a:p>
        </p:txBody>
      </p:sp>
    </p:spTree>
    <p:extLst>
      <p:ext uri="{BB962C8B-B14F-4D97-AF65-F5344CB8AC3E}">
        <p14:creationId xmlns:p14="http://schemas.microsoft.com/office/powerpoint/2010/main" val="35180391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20</a:t>
            </a:fld>
            <a:endParaRPr lang="en-US"/>
          </a:p>
        </p:txBody>
      </p:sp>
    </p:spTree>
    <p:extLst>
      <p:ext uri="{BB962C8B-B14F-4D97-AF65-F5344CB8AC3E}">
        <p14:creationId xmlns:p14="http://schemas.microsoft.com/office/powerpoint/2010/main" val="158395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32</a:t>
            </a:fld>
            <a:endParaRPr lang="en-US"/>
          </a:p>
        </p:txBody>
      </p:sp>
    </p:spTree>
    <p:extLst>
      <p:ext uri="{BB962C8B-B14F-4D97-AF65-F5344CB8AC3E}">
        <p14:creationId xmlns:p14="http://schemas.microsoft.com/office/powerpoint/2010/main" val="327867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33</a:t>
            </a:fld>
            <a:endParaRPr lang="en-US"/>
          </a:p>
        </p:txBody>
      </p:sp>
    </p:spTree>
    <p:extLst>
      <p:ext uri="{BB962C8B-B14F-4D97-AF65-F5344CB8AC3E}">
        <p14:creationId xmlns:p14="http://schemas.microsoft.com/office/powerpoint/2010/main" val="275251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43</a:t>
            </a:fld>
            <a:endParaRPr lang="en-US"/>
          </a:p>
        </p:txBody>
      </p:sp>
    </p:spTree>
    <p:extLst>
      <p:ext uri="{BB962C8B-B14F-4D97-AF65-F5344CB8AC3E}">
        <p14:creationId xmlns:p14="http://schemas.microsoft.com/office/powerpoint/2010/main" val="244639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A57600D-736F-4798-A80B-BDFC399B170B}" type="slidenum">
              <a:rPr lang="en-US" smtClean="0"/>
              <a:t>80</a:t>
            </a:fld>
            <a:endParaRPr lang="en-US"/>
          </a:p>
        </p:txBody>
      </p:sp>
    </p:spTree>
    <p:extLst>
      <p:ext uri="{BB962C8B-B14F-4D97-AF65-F5344CB8AC3E}">
        <p14:creationId xmlns:p14="http://schemas.microsoft.com/office/powerpoint/2010/main" val="396388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A57600D-736F-4798-A80B-BDFC399B170B}" type="slidenum">
              <a:rPr lang="en-US" smtClean="0"/>
              <a:t>81</a:t>
            </a:fld>
            <a:endParaRPr lang="en-US"/>
          </a:p>
        </p:txBody>
      </p:sp>
    </p:spTree>
    <p:extLst>
      <p:ext uri="{BB962C8B-B14F-4D97-AF65-F5344CB8AC3E}">
        <p14:creationId xmlns:p14="http://schemas.microsoft.com/office/powerpoint/2010/main" val="181466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82</a:t>
            </a:fld>
            <a:endParaRPr lang="fr-BE"/>
          </a:p>
        </p:txBody>
      </p:sp>
    </p:spTree>
    <p:extLst>
      <p:ext uri="{BB962C8B-B14F-4D97-AF65-F5344CB8AC3E}">
        <p14:creationId xmlns:p14="http://schemas.microsoft.com/office/powerpoint/2010/main" val="199463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A57600D-736F-4798-A80B-BDFC399B170B}" type="slidenum">
              <a:rPr lang="en-US" smtClean="0"/>
              <a:t>84</a:t>
            </a:fld>
            <a:endParaRPr lang="en-US"/>
          </a:p>
        </p:txBody>
      </p:sp>
    </p:spTree>
    <p:extLst>
      <p:ext uri="{BB962C8B-B14F-4D97-AF65-F5344CB8AC3E}">
        <p14:creationId xmlns:p14="http://schemas.microsoft.com/office/powerpoint/2010/main" val="195341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89</a:t>
            </a:fld>
            <a:endParaRPr lang="en-US"/>
          </a:p>
        </p:txBody>
      </p:sp>
    </p:spTree>
    <p:extLst>
      <p:ext uri="{BB962C8B-B14F-4D97-AF65-F5344CB8AC3E}">
        <p14:creationId xmlns:p14="http://schemas.microsoft.com/office/powerpoint/2010/main" val="2148168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04" y="207844"/>
            <a:ext cx="2540579" cy="1222654"/>
          </a:xfrm>
          <a:prstGeom prst="rect">
            <a:avLst/>
          </a:prstGeom>
        </p:spPr>
      </p:pic>
    </p:spTree>
    <p:extLst>
      <p:ext uri="{BB962C8B-B14F-4D97-AF65-F5344CB8AC3E}">
        <p14:creationId xmlns:p14="http://schemas.microsoft.com/office/powerpoint/2010/main" val="342791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422165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44146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718045"/>
            <a:ext cx="10515600" cy="4351338"/>
          </a:xfrm>
        </p:spPr>
        <p:txBody>
          <a:bodyPr/>
          <a:lstStyle>
            <a:lvl1pPr>
              <a:defRPr sz="2000" baseline="0">
                <a:solidFill>
                  <a:schemeClr val="tx1"/>
                </a:solidFill>
                <a:latin typeface="Calibri" panose="020F0502020204030204" pitchFamily="34" charset="0"/>
              </a:defRPr>
            </a:lvl1pPr>
            <a:lvl2pPr marL="540000" indent="-180000">
              <a:buFont typeface="Calibri" panose="020F0502020204030204" pitchFamily="34" charset="0"/>
              <a:buChar char="-"/>
              <a:defRPr sz="1800">
                <a:solidFill>
                  <a:schemeClr val="tx1"/>
                </a:solidFill>
              </a:defRPr>
            </a:lvl2pPr>
            <a:lvl3pPr marL="720000" indent="-180000">
              <a:defRPr sz="1600"/>
            </a:lvl3pPr>
            <a:lvl4pPr marL="900000" indent="-180000">
              <a:buFontTx/>
              <a:buChar char="-"/>
              <a:defRPr sz="1400"/>
            </a:lvl4pPr>
            <a:lvl5pPr marL="1152000" indent="-180000">
              <a:buFont typeface="Arial" panose="020B0604020202020204" pitchFamily="34" charset="0"/>
              <a:buChar cha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8"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
        <p:nvSpPr>
          <p:cNvPr id="11" name="Rectangle 10"/>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32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lvl3pPr>
            <a:lvl4pPr marL="1255713" indent="-179388">
              <a:buFont typeface="Calibri" panose="020F0502020204030204" pitchFamily="34" charset="0"/>
              <a:buChar char="-"/>
              <a:defRPr sz="1400"/>
            </a:lvl4pPr>
            <a:lvl5pPr marL="1703388" indent="-179388">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smtClean="0"/>
              <a:t>Click to edit Master title style</a:t>
            </a:r>
            <a:endParaRPr lang="en-US" dirty="0"/>
          </a:p>
        </p:txBody>
      </p:sp>
      <p:sp>
        <p:nvSpPr>
          <p:cNvPr id="10" name="Content Placeholder 2"/>
          <p:cNvSpPr>
            <a:spLocks noGrp="1"/>
          </p:cNvSpPr>
          <p:nvPr>
            <p:ph sz="half" idx="10" hasCustomPrompt="1"/>
          </p:nvPr>
        </p:nvSpPr>
        <p:spPr>
          <a:xfrm>
            <a:off x="6163236" y="183458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lvl3pPr>
            <a:lvl4pPr marL="1255713" indent="-179388">
              <a:buFont typeface="Calibri" panose="020F0502020204030204" pitchFamily="34" charset="0"/>
              <a:buChar char="-"/>
              <a:defRPr sz="1400"/>
            </a:lvl4pPr>
            <a:lvl5pPr marL="1703388" indent="-179388">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sp>
        <p:nvSpPr>
          <p:cNvPr id="13"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Tree>
    <p:extLst>
      <p:ext uri="{BB962C8B-B14F-4D97-AF65-F5344CB8AC3E}">
        <p14:creationId xmlns:p14="http://schemas.microsoft.com/office/powerpoint/2010/main" val="12840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74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223299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206080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417932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352086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377155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73099-74A1-4CFF-B069-171C23667E48}" type="slidenum">
              <a:rPr lang="en-US" smtClean="0"/>
              <a:t>‹#›</a:t>
            </a:fld>
            <a:endParaRPr lang="en-US"/>
          </a:p>
        </p:txBody>
      </p:sp>
    </p:spTree>
    <p:extLst>
      <p:ext uri="{BB962C8B-B14F-4D97-AF65-F5344CB8AC3E}">
        <p14:creationId xmlns:p14="http://schemas.microsoft.com/office/powerpoint/2010/main" val="415319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sz-bcss.fgov.be/fr/protection-des-donnees/catalogue-des-donnees-et-services-dans-le-secteur-social#h2_2"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ksz-bcss.fgov.be/nl/over-de-ksz/comites/algemeen-coordinatiecomit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7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tiff"/><Relationship Id="rId18" Type="http://schemas.openxmlformats.org/officeDocument/2006/relationships/image" Target="../media/image29.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tiff"/><Relationship Id="rId10" Type="http://schemas.openxmlformats.org/officeDocument/2006/relationships/image" Target="../media/image21.png"/><Relationship Id="rId19" Type="http://schemas.openxmlformats.org/officeDocument/2006/relationships/image" Target="../media/image30.jpe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settlinginbelgium.b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youtube.com/watch?v=Znkoz0-P3sc"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slide" Target="slide91.xml"/><Relationship Id="rId4" Type="http://schemas.openxmlformats.org/officeDocument/2006/relationships/slide" Target="slide9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8553" y="1913669"/>
            <a:ext cx="10673861" cy="2387600"/>
          </a:xfrm>
        </p:spPr>
        <p:txBody>
          <a:bodyPr>
            <a:normAutofit/>
          </a:bodyPr>
          <a:lstStyle/>
          <a:p>
            <a:r>
              <a:rPr lang="nl-NL" sz="3400" b="1" dirty="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t>Jaarlijkse </a:t>
            </a:r>
            <a:r>
              <a:rPr lang="nl-NL" sz="3400" b="1" dirty="0" smtClean="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t>presentatie aan de medewerkers van de KSZ</a:t>
            </a:r>
            <a:br>
              <a:rPr lang="nl-NL" sz="3400" b="1" dirty="0" smtClean="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br>
            <a:r>
              <a:rPr lang="nl-NL" sz="3400" b="1" dirty="0" smtClean="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t> </a:t>
            </a:r>
            <a:br>
              <a:rPr lang="nl-NL" sz="3400" b="1" dirty="0" smtClean="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br>
            <a:r>
              <a:rPr lang="nl-NL" sz="1000" b="1" dirty="0" smtClean="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t> </a:t>
            </a:r>
            <a:r>
              <a:rPr lang="nl-NL" sz="3400" b="1" dirty="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t/>
            </a:r>
            <a:br>
              <a:rPr lang="nl-NL" sz="3400" b="1" dirty="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br>
            <a:r>
              <a:rPr lang="nl-NL" sz="3400" b="1" dirty="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t>Présentation </a:t>
            </a:r>
            <a:r>
              <a:rPr lang="nl-NL" sz="3400" b="1" dirty="0" err="1" smtClean="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t>annuelle</a:t>
            </a:r>
            <a:r>
              <a:rPr lang="nl-NL" sz="3400" b="1" dirty="0" smtClean="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t> </a:t>
            </a:r>
            <a:r>
              <a:rPr lang="nl-NL" sz="3400" b="1" dirty="0" err="1" smtClean="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t>aux</a:t>
            </a:r>
            <a:r>
              <a:rPr lang="nl-NL" sz="3400" b="1" dirty="0" smtClean="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t> collaborateurs de la BCSS</a:t>
            </a:r>
            <a:br>
              <a:rPr lang="nl-NL" sz="3400" b="1" dirty="0" smtClean="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rPr>
            </a:br>
            <a:endParaRPr lang="nl-NL" sz="3400" b="1" dirty="0">
              <a:solidFill>
                <a:srgbClr val="008CB2"/>
              </a:solidFill>
              <a:latin typeface="Microsoft JhengHei Light" panose="020B0304030504040204" pitchFamily="34" charset="-120"/>
              <a:ea typeface="Microsoft JhengHei Light" panose="020B0304030504040204" pitchFamily="34" charset="-120"/>
              <a:cs typeface="Malgun Gothic Semilight" panose="020B0502040204020203" pitchFamily="34" charset="-128"/>
            </a:endParaRPr>
          </a:p>
        </p:txBody>
      </p:sp>
      <p:sp>
        <p:nvSpPr>
          <p:cNvPr id="5" name="Subtitle 4"/>
          <p:cNvSpPr>
            <a:spLocks noGrp="1"/>
          </p:cNvSpPr>
          <p:nvPr>
            <p:ph type="subTitle" idx="1"/>
          </p:nvPr>
        </p:nvSpPr>
        <p:spPr>
          <a:xfrm>
            <a:off x="1524000" y="4393344"/>
            <a:ext cx="9144000" cy="1655762"/>
          </a:xfrm>
        </p:spPr>
        <p:txBody>
          <a:bodyPr/>
          <a:lstStyle/>
          <a:p>
            <a:r>
              <a:rPr lang="nl-NL" dirty="0" smtClean="0">
                <a:latin typeface="Microsoft JhengHei" panose="020B0604030504040204" pitchFamily="34" charset="-120"/>
                <a:ea typeface="Microsoft JhengHei" panose="020B0604030504040204" pitchFamily="34" charset="-120"/>
              </a:rPr>
              <a:t>28/01/2022</a:t>
            </a:r>
            <a:endParaRPr lang="en-US"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680441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0" y="891495"/>
            <a:ext cx="11974442" cy="5040049"/>
          </a:xfrm>
          <a:prstGeom prst="rect">
            <a:avLst/>
          </a:prstGeom>
        </p:spPr>
      </p:pic>
      <p:sp>
        <p:nvSpPr>
          <p:cNvPr id="6" name="TextBox 5"/>
          <p:cNvSpPr txBox="1"/>
          <p:nvPr/>
        </p:nvSpPr>
        <p:spPr>
          <a:xfrm>
            <a:off x="262646" y="6108970"/>
            <a:ext cx="11284086" cy="369332"/>
          </a:xfrm>
          <a:prstGeom prst="rect">
            <a:avLst/>
          </a:prstGeom>
          <a:noFill/>
        </p:spPr>
        <p:txBody>
          <a:bodyPr wrap="square" rtlCol="0">
            <a:spAutoFit/>
          </a:bodyPr>
          <a:lstStyle/>
          <a:p>
            <a:r>
              <a:rPr lang="fr-FR" dirty="0" smtClean="0">
                <a:sym typeface="Wingdings" panose="05000000000000000000" pitchFamily="2" charset="2"/>
              </a:rPr>
              <a:t> </a:t>
            </a:r>
            <a:r>
              <a:rPr lang="fr-FR" dirty="0" smtClean="0">
                <a:hlinkClick r:id="rId3"/>
              </a:rPr>
              <a:t>Les </a:t>
            </a:r>
            <a:r>
              <a:rPr lang="fr-FR" dirty="0">
                <a:hlinkClick r:id="rId3"/>
              </a:rPr>
              <a:t>échanges de données en un coup d'œil (matrice </a:t>
            </a:r>
            <a:r>
              <a:rPr lang="fr-FR" dirty="0" err="1" smtClean="0">
                <a:hlinkClick r:id="rId3"/>
              </a:rPr>
              <a:t>Only</a:t>
            </a:r>
            <a:r>
              <a:rPr lang="fr-FR" dirty="0" smtClean="0">
                <a:hlinkClick r:id="rId3"/>
              </a:rPr>
              <a:t> Once</a:t>
            </a:r>
            <a:r>
              <a:rPr lang="fr-FR" dirty="0">
                <a:hlinkClick r:id="rId3"/>
              </a:rPr>
              <a:t>)</a:t>
            </a:r>
            <a:r>
              <a:rPr lang="en-US" dirty="0" smtClean="0">
                <a:hlinkClick r:id="rId3"/>
              </a:rPr>
              <a:t> </a:t>
            </a:r>
            <a:endParaRPr lang="en-US" dirty="0"/>
          </a:p>
        </p:txBody>
      </p:sp>
    </p:spTree>
    <p:extLst>
      <p:ext uri="{BB962C8B-B14F-4D97-AF65-F5344CB8AC3E}">
        <p14:creationId xmlns:p14="http://schemas.microsoft.com/office/powerpoint/2010/main" val="308976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err="1"/>
              <a:t>Facts</a:t>
            </a:r>
            <a:r>
              <a:rPr lang="fr-BE" altLang="en-US" dirty="0"/>
              <a:t> &amp; Figures </a:t>
            </a:r>
            <a:r>
              <a:rPr lang="fr-BE" altLang="en-US" dirty="0" smtClean="0"/>
              <a:t>2021</a:t>
            </a:r>
            <a:endParaRPr lang="en-US" dirty="0"/>
          </a:p>
        </p:txBody>
      </p:sp>
      <p:sp>
        <p:nvSpPr>
          <p:cNvPr id="3" name="Content Placeholder 2"/>
          <p:cNvSpPr>
            <a:spLocks noGrp="1"/>
          </p:cNvSpPr>
          <p:nvPr>
            <p:ph idx="1"/>
          </p:nvPr>
        </p:nvSpPr>
        <p:spPr/>
        <p:txBody>
          <a:bodyPr>
            <a:normAutofit fontScale="92500" lnSpcReduction="10000"/>
          </a:bodyPr>
          <a:lstStyle/>
          <a:p>
            <a:pPr lvl="0"/>
            <a:r>
              <a:rPr lang="fr-FR" sz="2200" dirty="0">
                <a:solidFill>
                  <a:prstClr val="black"/>
                </a:solidFill>
              </a:rPr>
              <a:t>Service Desk </a:t>
            </a:r>
          </a:p>
          <a:p>
            <a:pPr lvl="1"/>
            <a:r>
              <a:rPr lang="fr-FR" dirty="0">
                <a:solidFill>
                  <a:prstClr val="black"/>
                </a:solidFill>
              </a:rPr>
              <a:t>nombre total de tickets : </a:t>
            </a:r>
            <a:r>
              <a:rPr lang="fr-FR" dirty="0" smtClean="0">
                <a:solidFill>
                  <a:srgbClr val="008CB2"/>
                </a:solidFill>
              </a:rPr>
              <a:t>1.158</a:t>
            </a:r>
            <a:r>
              <a:rPr lang="fr-FR" dirty="0" smtClean="0">
                <a:solidFill>
                  <a:srgbClr val="0070C0"/>
                </a:solidFill>
              </a:rPr>
              <a:t> </a:t>
            </a:r>
            <a:endParaRPr lang="fr-FR" dirty="0">
              <a:solidFill>
                <a:prstClr val="black"/>
              </a:solidFill>
            </a:endParaRPr>
          </a:p>
          <a:p>
            <a:pPr lvl="2"/>
            <a:r>
              <a:rPr lang="fr-FR" sz="1800" dirty="0">
                <a:solidFill>
                  <a:prstClr val="black"/>
                </a:solidFill>
              </a:rPr>
              <a:t>1ère ligne : </a:t>
            </a:r>
            <a:r>
              <a:rPr lang="fr-FR" sz="1800" dirty="0" smtClean="0">
                <a:solidFill>
                  <a:srgbClr val="008CB2"/>
                </a:solidFill>
              </a:rPr>
              <a:t>80%</a:t>
            </a:r>
            <a:r>
              <a:rPr lang="fr-FR" sz="1800" dirty="0" smtClean="0">
                <a:solidFill>
                  <a:prstClr val="black"/>
                </a:solidFill>
              </a:rPr>
              <a:t> </a:t>
            </a:r>
            <a:r>
              <a:rPr lang="fr-FR" sz="1800" dirty="0">
                <a:solidFill>
                  <a:prstClr val="black"/>
                </a:solidFill>
              </a:rPr>
              <a:t>des tickets traités en </a:t>
            </a:r>
            <a:r>
              <a:rPr lang="fr-FR" sz="1800" dirty="0" smtClean="0">
                <a:solidFill>
                  <a:srgbClr val="008CB2"/>
                </a:solidFill>
              </a:rPr>
              <a:t>5</a:t>
            </a:r>
            <a:r>
              <a:rPr lang="fr-FR" sz="1800" dirty="0" smtClean="0">
                <a:solidFill>
                  <a:prstClr val="black"/>
                </a:solidFill>
              </a:rPr>
              <a:t> </a:t>
            </a:r>
            <a:r>
              <a:rPr lang="fr-FR" sz="1800" dirty="0">
                <a:solidFill>
                  <a:prstClr val="black"/>
                </a:solidFill>
              </a:rPr>
              <a:t>jours en moyenne</a:t>
            </a:r>
          </a:p>
          <a:p>
            <a:pPr lvl="2"/>
            <a:r>
              <a:rPr lang="fr-FR" sz="1800" dirty="0">
                <a:solidFill>
                  <a:prstClr val="black"/>
                </a:solidFill>
              </a:rPr>
              <a:t>2ème ligne: </a:t>
            </a:r>
            <a:r>
              <a:rPr lang="fr-FR" sz="1800" dirty="0" smtClean="0">
                <a:solidFill>
                  <a:srgbClr val="008CB2"/>
                </a:solidFill>
              </a:rPr>
              <a:t>20%</a:t>
            </a:r>
            <a:r>
              <a:rPr lang="fr-FR" sz="1800" dirty="0" smtClean="0">
                <a:solidFill>
                  <a:prstClr val="black"/>
                </a:solidFill>
              </a:rPr>
              <a:t> </a:t>
            </a:r>
            <a:r>
              <a:rPr lang="fr-FR" sz="1800" dirty="0">
                <a:solidFill>
                  <a:prstClr val="black"/>
                </a:solidFill>
              </a:rPr>
              <a:t>des tickets traités en </a:t>
            </a:r>
            <a:r>
              <a:rPr lang="fr-FR" sz="1800" dirty="0" smtClean="0">
                <a:solidFill>
                  <a:srgbClr val="008CB2"/>
                </a:solidFill>
              </a:rPr>
              <a:t>11</a:t>
            </a:r>
            <a:r>
              <a:rPr lang="fr-FR" sz="1800" dirty="0" smtClean="0">
                <a:solidFill>
                  <a:prstClr val="black"/>
                </a:solidFill>
              </a:rPr>
              <a:t> </a:t>
            </a:r>
            <a:r>
              <a:rPr lang="fr-FR" sz="1800" dirty="0">
                <a:solidFill>
                  <a:prstClr val="black"/>
                </a:solidFill>
              </a:rPr>
              <a:t>jours en moyenne</a:t>
            </a:r>
          </a:p>
          <a:p>
            <a:pPr lvl="1"/>
            <a:r>
              <a:rPr lang="fr-FR" dirty="0">
                <a:solidFill>
                  <a:prstClr val="black"/>
                </a:solidFill>
              </a:rPr>
              <a:t>site status.ksz-bcss.fgov.be pour communiquer à nos partenaires les </a:t>
            </a:r>
            <a:r>
              <a:rPr lang="fr-FR" dirty="0" smtClean="0">
                <a:solidFill>
                  <a:prstClr val="black"/>
                </a:solidFill>
              </a:rPr>
              <a:t>interventions et incidents</a:t>
            </a:r>
            <a:endParaRPr lang="fr-FR" dirty="0">
              <a:solidFill>
                <a:prstClr val="black"/>
              </a:solidFill>
            </a:endParaRPr>
          </a:p>
          <a:p>
            <a:pPr lvl="0"/>
            <a:r>
              <a:rPr lang="fr-FR" sz="2200" dirty="0" smtClean="0">
                <a:solidFill>
                  <a:prstClr val="black"/>
                </a:solidFill>
              </a:rPr>
              <a:t>gestion </a:t>
            </a:r>
            <a:r>
              <a:rPr lang="fr-FR" sz="2200" dirty="0">
                <a:solidFill>
                  <a:prstClr val="black"/>
                </a:solidFill>
              </a:rPr>
              <a:t>des projets IT internes</a:t>
            </a:r>
          </a:p>
          <a:p>
            <a:pPr lvl="1"/>
            <a:r>
              <a:rPr lang="fr-FR" dirty="0">
                <a:solidFill>
                  <a:prstClr val="black"/>
                </a:solidFill>
              </a:rPr>
              <a:t>nombre de nouveaux projets créés = </a:t>
            </a:r>
            <a:r>
              <a:rPr lang="fr-FR" dirty="0" smtClean="0">
                <a:solidFill>
                  <a:srgbClr val="008CB2"/>
                </a:solidFill>
              </a:rPr>
              <a:t>26</a:t>
            </a:r>
            <a:endParaRPr lang="fr-FR" dirty="0">
              <a:solidFill>
                <a:srgbClr val="008CB2"/>
              </a:solidFill>
            </a:endParaRPr>
          </a:p>
          <a:p>
            <a:pPr lvl="1">
              <a:lnSpc>
                <a:spcPct val="100000"/>
              </a:lnSpc>
            </a:pPr>
            <a:r>
              <a:rPr lang="fr-FR" dirty="0">
                <a:solidFill>
                  <a:prstClr val="black"/>
                </a:solidFill>
              </a:rPr>
              <a:t>nombre de projets terminés = </a:t>
            </a:r>
            <a:r>
              <a:rPr lang="fr-FR" dirty="0" smtClean="0">
                <a:solidFill>
                  <a:srgbClr val="008CB2"/>
                </a:solidFill>
              </a:rPr>
              <a:t>26</a:t>
            </a:r>
            <a:endParaRPr lang="fr-FR" dirty="0">
              <a:solidFill>
                <a:srgbClr val="008CB2"/>
              </a:solidFill>
            </a:endParaRPr>
          </a:p>
          <a:p>
            <a:pPr lvl="1">
              <a:lnSpc>
                <a:spcPct val="110000"/>
              </a:lnSpc>
            </a:pPr>
            <a:r>
              <a:rPr lang="fr-FR" dirty="0">
                <a:solidFill>
                  <a:prstClr val="black"/>
                </a:solidFill>
              </a:rPr>
              <a:t>nombre de projets en cours = </a:t>
            </a:r>
            <a:r>
              <a:rPr lang="fr-FR" dirty="0" smtClean="0">
                <a:solidFill>
                  <a:srgbClr val="008CB2"/>
                </a:solidFill>
              </a:rPr>
              <a:t>23</a:t>
            </a:r>
            <a:endParaRPr lang="fr-FR" dirty="0">
              <a:solidFill>
                <a:srgbClr val="008CB2"/>
              </a:solidFill>
            </a:endParaRPr>
          </a:p>
          <a:p>
            <a:pPr lvl="0"/>
            <a:r>
              <a:rPr lang="en-US" sz="2200" dirty="0">
                <a:solidFill>
                  <a:prstClr val="black"/>
                </a:solidFill>
              </a:rPr>
              <a:t>release management</a:t>
            </a:r>
          </a:p>
          <a:p>
            <a:pPr lvl="1"/>
            <a:r>
              <a:rPr lang="en-US" dirty="0">
                <a:solidFill>
                  <a:prstClr val="black"/>
                </a:solidFill>
              </a:rPr>
              <a:t> </a:t>
            </a:r>
            <a:r>
              <a:rPr lang="en-US" dirty="0">
                <a:solidFill>
                  <a:srgbClr val="008CB2"/>
                </a:solidFill>
              </a:rPr>
              <a:t>24</a:t>
            </a:r>
            <a:r>
              <a:rPr lang="en-US" dirty="0">
                <a:solidFill>
                  <a:prstClr val="black"/>
                </a:solidFill>
              </a:rPr>
              <a:t> releases (online + batch)</a:t>
            </a:r>
          </a:p>
          <a:p>
            <a:pPr lvl="1"/>
            <a:r>
              <a:rPr lang="en-US" dirty="0">
                <a:solidFill>
                  <a:prstClr val="black"/>
                </a:solidFill>
              </a:rPr>
              <a:t> </a:t>
            </a:r>
            <a:r>
              <a:rPr lang="en-US" dirty="0" smtClean="0">
                <a:solidFill>
                  <a:srgbClr val="008CB2"/>
                </a:solidFill>
              </a:rPr>
              <a:t>454</a:t>
            </a:r>
            <a:r>
              <a:rPr lang="en-US" dirty="0" smtClean="0">
                <a:solidFill>
                  <a:srgbClr val="0070C0"/>
                </a:solidFill>
              </a:rPr>
              <a:t> </a:t>
            </a:r>
            <a:r>
              <a:rPr lang="en-US" dirty="0" err="1">
                <a:solidFill>
                  <a:prstClr val="black"/>
                </a:solidFill>
              </a:rPr>
              <a:t>déploiements</a:t>
            </a:r>
            <a:r>
              <a:rPr lang="en-US" dirty="0">
                <a:solidFill>
                  <a:prstClr val="black"/>
                </a:solidFill>
              </a:rPr>
              <a:t> : Shift IBM legacy to G-Cloud</a:t>
            </a:r>
          </a:p>
          <a:p>
            <a:pPr lvl="2"/>
            <a:r>
              <a:rPr lang="en-US" dirty="0" err="1">
                <a:solidFill>
                  <a:prstClr val="black"/>
                </a:solidFill>
              </a:rPr>
              <a:t>DataPower</a:t>
            </a:r>
            <a:r>
              <a:rPr lang="en-US" dirty="0">
                <a:solidFill>
                  <a:prstClr val="black"/>
                </a:solidFill>
              </a:rPr>
              <a:t> + </a:t>
            </a:r>
            <a:r>
              <a:rPr lang="en-US" dirty="0" err="1">
                <a:solidFill>
                  <a:prstClr val="black"/>
                </a:solidFill>
              </a:rPr>
              <a:t>Websphere</a:t>
            </a:r>
            <a:r>
              <a:rPr lang="en-US" dirty="0">
                <a:solidFill>
                  <a:prstClr val="black"/>
                </a:solidFill>
              </a:rPr>
              <a:t>: </a:t>
            </a:r>
            <a:r>
              <a:rPr lang="en-US" dirty="0">
                <a:solidFill>
                  <a:srgbClr val="008CB2"/>
                </a:solidFill>
              </a:rPr>
              <a:t>249 = 55% </a:t>
            </a:r>
            <a:r>
              <a:rPr lang="en-US" dirty="0" smtClean="0">
                <a:solidFill>
                  <a:prstClr val="black"/>
                </a:solidFill>
              </a:rPr>
              <a:t>(66</a:t>
            </a:r>
            <a:r>
              <a:rPr lang="en-US" dirty="0">
                <a:solidFill>
                  <a:prstClr val="black"/>
                </a:solidFill>
              </a:rPr>
              <a:t>% </a:t>
            </a:r>
            <a:r>
              <a:rPr lang="en-US" dirty="0" err="1">
                <a:solidFill>
                  <a:prstClr val="black"/>
                </a:solidFill>
              </a:rPr>
              <a:t>en</a:t>
            </a:r>
            <a:r>
              <a:rPr lang="en-US" dirty="0">
                <a:solidFill>
                  <a:prstClr val="black"/>
                </a:solidFill>
              </a:rPr>
              <a:t> 2020)</a:t>
            </a:r>
          </a:p>
          <a:p>
            <a:pPr lvl="2"/>
            <a:r>
              <a:rPr lang="en-US" dirty="0" err="1">
                <a:solidFill>
                  <a:prstClr val="black"/>
                </a:solidFill>
              </a:rPr>
              <a:t>Openshift</a:t>
            </a:r>
            <a:r>
              <a:rPr lang="en-US" dirty="0">
                <a:solidFill>
                  <a:prstClr val="black"/>
                </a:solidFill>
              </a:rPr>
              <a:t> + </a:t>
            </a:r>
            <a:r>
              <a:rPr lang="en-US" dirty="0" err="1">
                <a:solidFill>
                  <a:prstClr val="black"/>
                </a:solidFill>
              </a:rPr>
              <a:t>ApiGateway</a:t>
            </a:r>
            <a:r>
              <a:rPr lang="en-US" dirty="0">
                <a:solidFill>
                  <a:prstClr val="black"/>
                </a:solidFill>
              </a:rPr>
              <a:t> : </a:t>
            </a:r>
            <a:r>
              <a:rPr lang="en-US" dirty="0">
                <a:solidFill>
                  <a:srgbClr val="008CB2"/>
                </a:solidFill>
              </a:rPr>
              <a:t>205 = 45% </a:t>
            </a:r>
            <a:r>
              <a:rPr lang="en-US" dirty="0" smtClean="0">
                <a:solidFill>
                  <a:prstClr val="black"/>
                </a:solidFill>
              </a:rPr>
              <a:t>(33</a:t>
            </a:r>
            <a:r>
              <a:rPr lang="en-US" dirty="0">
                <a:solidFill>
                  <a:prstClr val="black"/>
                </a:solidFill>
              </a:rPr>
              <a:t>% </a:t>
            </a:r>
            <a:r>
              <a:rPr lang="en-US" dirty="0" err="1" smtClean="0">
                <a:solidFill>
                  <a:prstClr val="black"/>
                </a:solidFill>
              </a:rPr>
              <a:t>en</a:t>
            </a:r>
            <a:r>
              <a:rPr lang="en-US" dirty="0" smtClean="0">
                <a:solidFill>
                  <a:prstClr val="black"/>
                </a:solidFill>
              </a:rPr>
              <a:t> </a:t>
            </a:r>
            <a:r>
              <a:rPr lang="en-US" dirty="0">
                <a:solidFill>
                  <a:prstClr val="black"/>
                </a:solidFill>
              </a:rPr>
              <a:t>2020)</a:t>
            </a:r>
          </a:p>
          <a:p>
            <a:pPr marL="0" indent="0">
              <a:buNone/>
            </a:pPr>
            <a:endParaRPr lang="en-US" dirty="0"/>
          </a:p>
        </p:txBody>
      </p:sp>
    </p:spTree>
    <p:extLst>
      <p:ext uri="{BB962C8B-B14F-4D97-AF65-F5344CB8AC3E}">
        <p14:creationId xmlns:p14="http://schemas.microsoft.com/office/powerpoint/2010/main" val="2540575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a:t>Facts</a:t>
            </a:r>
            <a:r>
              <a:rPr lang="fr-BE" altLang="en-US" dirty="0"/>
              <a:t> &amp; Figures 2021</a:t>
            </a:r>
            <a:endParaRPr lang="en-US" altLang="en-US" b="1" u="sng" dirty="0">
              <a:solidFill>
                <a:srgbClr val="00B050"/>
              </a:solidFill>
            </a:endParaRPr>
          </a:p>
        </p:txBody>
      </p:sp>
      <p:sp>
        <p:nvSpPr>
          <p:cNvPr id="22531" name="Content Placeholder 2"/>
          <p:cNvSpPr>
            <a:spLocks noGrp="1"/>
          </p:cNvSpPr>
          <p:nvPr>
            <p:ph idx="1"/>
          </p:nvPr>
        </p:nvSpPr>
        <p:spPr/>
        <p:txBody>
          <a:bodyPr>
            <a:normAutofit/>
          </a:bodyPr>
          <a:lstStyle/>
          <a:p>
            <a:r>
              <a:rPr lang="fr-FR" altLang="en-US" dirty="0" smtClean="0"/>
              <a:t>IAP </a:t>
            </a:r>
            <a:r>
              <a:rPr lang="fr-FR" altLang="en-US" dirty="0"/>
              <a:t>- Internet Access Protection</a:t>
            </a:r>
          </a:p>
          <a:p>
            <a:pPr lvl="1"/>
            <a:r>
              <a:rPr lang="fr-FR" altLang="en-US" dirty="0"/>
              <a:t>q</a:t>
            </a:r>
            <a:r>
              <a:rPr lang="fr-FR" altLang="en-US" dirty="0" smtClean="0"/>
              <a:t>uelques </a:t>
            </a:r>
            <a:r>
              <a:rPr lang="fr-FR" altLang="en-US" dirty="0"/>
              <a:t>incidents de </a:t>
            </a:r>
            <a:r>
              <a:rPr lang="fr-FR" altLang="en-US" dirty="0" smtClean="0"/>
              <a:t>sécurité à déplorer </a:t>
            </a:r>
          </a:p>
          <a:p>
            <a:pPr lvl="2"/>
            <a:r>
              <a:rPr lang="fr-FR" altLang="en-US" dirty="0" smtClean="0"/>
              <a:t>Belnet DDOS </a:t>
            </a:r>
            <a:r>
              <a:rPr lang="fr-FR" altLang="en-US" dirty="0" err="1" smtClean="0"/>
              <a:t>attack</a:t>
            </a:r>
            <a:r>
              <a:rPr lang="fr-FR" altLang="en-US" dirty="0" smtClean="0"/>
              <a:t>   </a:t>
            </a:r>
            <a:r>
              <a:rPr lang="fr-FR" altLang="en-US" sz="1400" dirty="0" smtClean="0"/>
              <a:t>(4 mai) </a:t>
            </a:r>
            <a:r>
              <a:rPr lang="fr-FR" altLang="en-US" sz="1400" dirty="0" smtClean="0">
                <a:sym typeface="Wingdings" panose="05000000000000000000" pitchFamily="2" charset="2"/>
              </a:rPr>
              <a:t></a:t>
            </a:r>
            <a:r>
              <a:rPr lang="fr-FR" altLang="en-US" dirty="0" smtClean="0"/>
              <a:t> ajout d’une 3</a:t>
            </a:r>
            <a:r>
              <a:rPr lang="fr-FR" altLang="en-US" baseline="30000" dirty="0" smtClean="0"/>
              <a:t>ème</a:t>
            </a:r>
            <a:r>
              <a:rPr lang="fr-FR" altLang="en-US" dirty="0" smtClean="0"/>
              <a:t> ligne de défense (Belnet + ‘</a:t>
            </a:r>
            <a:r>
              <a:rPr lang="fr-FR" altLang="en-US" dirty="0" err="1" smtClean="0"/>
              <a:t>Silverline</a:t>
            </a:r>
            <a:r>
              <a:rPr lang="fr-FR" altLang="en-US" dirty="0" smtClean="0"/>
              <a:t>’ + </a:t>
            </a:r>
            <a:r>
              <a:rPr lang="fr-FR" altLang="en-US" dirty="0" err="1" smtClean="0"/>
              <a:t>Smals</a:t>
            </a:r>
            <a:r>
              <a:rPr lang="fr-FR" altLang="en-US" dirty="0" smtClean="0"/>
              <a:t>)</a:t>
            </a:r>
          </a:p>
          <a:p>
            <a:pPr lvl="2"/>
            <a:r>
              <a:rPr lang="fr-FR" altLang="en-US" dirty="0"/>
              <a:t>q</a:t>
            </a:r>
            <a:r>
              <a:rPr lang="fr-FR" altLang="en-US" dirty="0" smtClean="0"/>
              <a:t>uelques perturbations du VPN causées par le FAS ou par l’installation de mises à jour</a:t>
            </a:r>
          </a:p>
          <a:p>
            <a:pPr marL="540000" lvl="2" indent="0">
              <a:buNone/>
            </a:pPr>
            <a:endParaRPr lang="fr-FR" altLang="en-US" sz="600" dirty="0"/>
          </a:p>
          <a:p>
            <a:pPr lvl="1"/>
            <a:r>
              <a:rPr lang="fr-FR" altLang="en-US" dirty="0" smtClean="0"/>
              <a:t>VPN </a:t>
            </a:r>
            <a:r>
              <a:rPr lang="fr-FR" altLang="en-US" dirty="0"/>
              <a:t>: </a:t>
            </a:r>
            <a:r>
              <a:rPr lang="fr-FR" altLang="en-US" dirty="0" smtClean="0"/>
              <a:t>stabilisation à moins de 10.000 ‘concurrent </a:t>
            </a:r>
            <a:r>
              <a:rPr lang="fr-FR" altLang="en-US" dirty="0" err="1"/>
              <a:t>users</a:t>
            </a:r>
            <a:r>
              <a:rPr lang="fr-FR" altLang="en-US" dirty="0"/>
              <a:t>’ en </a:t>
            </a:r>
            <a:r>
              <a:rPr lang="fr-FR" altLang="en-US" dirty="0" smtClean="0"/>
              <a:t>télétravail</a:t>
            </a:r>
          </a:p>
          <a:p>
            <a:pPr lvl="1"/>
            <a:endParaRPr lang="fr-FR" altLang="en-US" dirty="0"/>
          </a:p>
          <a:p>
            <a:pPr lvl="1"/>
            <a:endParaRPr lang="fr-FR" altLang="en-US" dirty="0" smtClean="0"/>
          </a:p>
        </p:txBody>
      </p:sp>
      <p:pic>
        <p:nvPicPr>
          <p:cNvPr id="8" name="Content Placeholder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3730324"/>
            <a:ext cx="8458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012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a:t>Facts</a:t>
            </a:r>
            <a:r>
              <a:rPr lang="fr-BE" altLang="en-US" dirty="0"/>
              <a:t> &amp; Figures </a:t>
            </a:r>
            <a:r>
              <a:rPr lang="fr-BE" altLang="en-US" dirty="0" smtClean="0"/>
              <a:t>2021</a:t>
            </a:r>
            <a:endParaRPr lang="en-US" altLang="en-US" dirty="0"/>
          </a:p>
        </p:txBody>
      </p:sp>
      <p:sp>
        <p:nvSpPr>
          <p:cNvPr id="22531" name="Content Placeholder 2"/>
          <p:cNvSpPr>
            <a:spLocks noGrp="1"/>
          </p:cNvSpPr>
          <p:nvPr>
            <p:ph idx="1"/>
          </p:nvPr>
        </p:nvSpPr>
        <p:spPr/>
        <p:txBody>
          <a:bodyPr>
            <a:normAutofit fontScale="92500" lnSpcReduction="10000"/>
          </a:bodyPr>
          <a:lstStyle/>
          <a:p>
            <a:r>
              <a:rPr lang="fr-BE" altLang="en-US" sz="2200" dirty="0"/>
              <a:t>G-Cloud</a:t>
            </a:r>
          </a:p>
          <a:p>
            <a:pPr lvl="1"/>
            <a:r>
              <a:rPr lang="fr-BE" altLang="en-US" sz="1700" dirty="0"/>
              <a:t>clients par services </a:t>
            </a:r>
            <a:r>
              <a:rPr lang="fr-BE" altLang="en-US" sz="1700" dirty="0" smtClean="0"/>
              <a:t> </a:t>
            </a:r>
          </a:p>
          <a:p>
            <a:pPr lvl="2"/>
            <a:r>
              <a:rPr lang="fr-BE" altLang="en-US" sz="1700" dirty="0" err="1" smtClean="0"/>
              <a:t>IaaS</a:t>
            </a:r>
            <a:r>
              <a:rPr lang="fr-BE" altLang="en-US" sz="1700" dirty="0" smtClean="0"/>
              <a:t> = </a:t>
            </a:r>
            <a:r>
              <a:rPr lang="fr-BE" altLang="en-US" sz="1700" dirty="0" smtClean="0">
                <a:solidFill>
                  <a:srgbClr val="008CB2"/>
                </a:solidFill>
              </a:rPr>
              <a:t>55</a:t>
            </a:r>
            <a:r>
              <a:rPr lang="fr-BE" altLang="en-US" sz="1700" dirty="0" smtClean="0"/>
              <a:t> </a:t>
            </a:r>
            <a:r>
              <a:rPr lang="fr-BE" altLang="en-US" sz="1700" dirty="0"/>
              <a:t>(</a:t>
            </a:r>
            <a:r>
              <a:rPr lang="fr-BE" altLang="en-US" sz="1700" dirty="0" smtClean="0"/>
              <a:t>47 en 2020)</a:t>
            </a:r>
          </a:p>
          <a:p>
            <a:pPr lvl="2"/>
            <a:r>
              <a:rPr lang="fr-BE" altLang="en-US" sz="1700" dirty="0" err="1"/>
              <a:t>PaaS</a:t>
            </a:r>
            <a:r>
              <a:rPr lang="fr-BE" altLang="en-US" sz="1700" dirty="0"/>
              <a:t> </a:t>
            </a:r>
            <a:r>
              <a:rPr lang="fr-BE" altLang="en-US" sz="1700" dirty="0" smtClean="0"/>
              <a:t>= </a:t>
            </a:r>
            <a:r>
              <a:rPr lang="fr-BE" altLang="en-US" sz="1700" dirty="0">
                <a:solidFill>
                  <a:srgbClr val="008CB2"/>
                </a:solidFill>
              </a:rPr>
              <a:t>32</a:t>
            </a:r>
            <a:r>
              <a:rPr lang="fr-BE" altLang="en-US" sz="1700" dirty="0" smtClean="0"/>
              <a:t> </a:t>
            </a:r>
            <a:r>
              <a:rPr lang="fr-BE" altLang="en-US" sz="1700" dirty="0"/>
              <a:t>(</a:t>
            </a:r>
            <a:r>
              <a:rPr lang="fr-BE" altLang="en-US" sz="1700" dirty="0" smtClean="0"/>
              <a:t>26 en 2020)</a:t>
            </a:r>
            <a:endParaRPr lang="fr-BE" altLang="en-US" sz="1700" dirty="0"/>
          </a:p>
          <a:p>
            <a:pPr lvl="2"/>
            <a:r>
              <a:rPr lang="fr-BE" altLang="en-US" sz="1700" dirty="0"/>
              <a:t>IAP</a:t>
            </a:r>
            <a:r>
              <a:rPr lang="fr-BE" altLang="en-US" sz="1700" dirty="0" smtClean="0"/>
              <a:t> = </a:t>
            </a:r>
            <a:r>
              <a:rPr lang="fr-BE" altLang="en-US" sz="1700" dirty="0">
                <a:solidFill>
                  <a:srgbClr val="008CB2"/>
                </a:solidFill>
              </a:rPr>
              <a:t>38</a:t>
            </a:r>
            <a:r>
              <a:rPr lang="fr-BE" altLang="en-US" sz="1700" dirty="0" smtClean="0"/>
              <a:t> (33 en 2020)</a:t>
            </a:r>
            <a:endParaRPr lang="fr-BE" altLang="en-US" sz="1700" dirty="0"/>
          </a:p>
          <a:p>
            <a:pPr lvl="2"/>
            <a:r>
              <a:rPr lang="fr-BE" altLang="en-US" sz="1700" dirty="0" err="1"/>
              <a:t>UCCaaS</a:t>
            </a:r>
            <a:r>
              <a:rPr lang="fr-BE" altLang="en-US" sz="1700" dirty="0" smtClean="0"/>
              <a:t> = </a:t>
            </a:r>
            <a:r>
              <a:rPr lang="fr-BE" altLang="en-US" sz="1700" dirty="0">
                <a:solidFill>
                  <a:srgbClr val="008CB2"/>
                </a:solidFill>
              </a:rPr>
              <a:t>27</a:t>
            </a:r>
            <a:r>
              <a:rPr lang="fr-BE" altLang="en-US" sz="1700" dirty="0" smtClean="0"/>
              <a:t> (22 en 2020)</a:t>
            </a:r>
            <a:endParaRPr lang="fr-BE" altLang="en-US" sz="1700" dirty="0"/>
          </a:p>
          <a:p>
            <a:pPr lvl="2"/>
            <a:r>
              <a:rPr lang="fr-BE" altLang="en-US" sz="1700" dirty="0" err="1" smtClean="0"/>
              <a:t>Shad</a:t>
            </a:r>
            <a:r>
              <a:rPr lang="fr-BE" altLang="en-US" sz="1700" dirty="0" smtClean="0"/>
              <a:t> = </a:t>
            </a:r>
            <a:r>
              <a:rPr lang="fr-BE" altLang="en-US" sz="1700" dirty="0">
                <a:solidFill>
                  <a:srgbClr val="008CB2"/>
                </a:solidFill>
              </a:rPr>
              <a:t>33</a:t>
            </a:r>
            <a:r>
              <a:rPr lang="fr-BE" altLang="en-US" sz="1700" dirty="0" smtClean="0"/>
              <a:t> (33 en 2020)</a:t>
            </a:r>
            <a:endParaRPr lang="fr-BE" altLang="en-US" sz="1700" dirty="0"/>
          </a:p>
          <a:p>
            <a:pPr lvl="2"/>
            <a:r>
              <a:rPr lang="fr-BE" altLang="en-US" sz="1700" dirty="0" err="1"/>
              <a:t>BaaS</a:t>
            </a:r>
            <a:r>
              <a:rPr lang="fr-BE" altLang="en-US" sz="1700" dirty="0" smtClean="0"/>
              <a:t> = </a:t>
            </a:r>
            <a:r>
              <a:rPr lang="fr-BE" altLang="en-US" sz="1700" dirty="0">
                <a:solidFill>
                  <a:srgbClr val="008CB2"/>
                </a:solidFill>
              </a:rPr>
              <a:t>52</a:t>
            </a:r>
            <a:r>
              <a:rPr lang="fr-BE" altLang="en-US" sz="1700" dirty="0" smtClean="0"/>
              <a:t> (32 en 2020)</a:t>
            </a:r>
          </a:p>
          <a:p>
            <a:pPr lvl="2"/>
            <a:endParaRPr lang="fr-BE" altLang="en-US" sz="600" dirty="0"/>
          </a:p>
          <a:p>
            <a:pPr lvl="1"/>
            <a:r>
              <a:rPr lang="fr-BE" altLang="en-US" sz="1700" dirty="0" smtClean="0"/>
              <a:t># serveurs / tenants (espace privatif dédié à une ou plusieurs institutions au sein d’un espace global partagé) </a:t>
            </a:r>
            <a:endParaRPr lang="fr-BE" altLang="en-US" sz="1700" dirty="0"/>
          </a:p>
          <a:p>
            <a:pPr lvl="2"/>
            <a:r>
              <a:rPr lang="en-GB" altLang="en-US" sz="1700" dirty="0" err="1" smtClean="0"/>
              <a:t>Openstack</a:t>
            </a:r>
            <a:r>
              <a:rPr lang="en-GB" altLang="en-US" sz="1700" dirty="0"/>
              <a:t> </a:t>
            </a:r>
            <a:r>
              <a:rPr lang="en-GB" altLang="en-US" sz="1700" dirty="0" smtClean="0"/>
              <a:t>= </a:t>
            </a:r>
            <a:r>
              <a:rPr lang="en-GB" altLang="en-US" sz="1700" dirty="0" smtClean="0">
                <a:solidFill>
                  <a:srgbClr val="008CB2"/>
                </a:solidFill>
              </a:rPr>
              <a:t>5117</a:t>
            </a:r>
            <a:r>
              <a:rPr lang="en-GB" altLang="en-US" sz="1700" dirty="0" smtClean="0"/>
              <a:t> </a:t>
            </a:r>
            <a:r>
              <a:rPr lang="en-GB" altLang="en-US" sz="1700" dirty="0"/>
              <a:t>VMs / </a:t>
            </a:r>
            <a:r>
              <a:rPr lang="en-GB" altLang="en-US" sz="1700" dirty="0" smtClean="0">
                <a:solidFill>
                  <a:srgbClr val="008CB2"/>
                </a:solidFill>
              </a:rPr>
              <a:t>51</a:t>
            </a:r>
            <a:r>
              <a:rPr lang="en-GB" altLang="en-US" sz="1700" dirty="0" smtClean="0"/>
              <a:t> </a:t>
            </a:r>
            <a:r>
              <a:rPr lang="en-GB" altLang="en-US" sz="1700" dirty="0"/>
              <a:t>tenants </a:t>
            </a:r>
            <a:r>
              <a:rPr lang="en-GB" altLang="en-US" sz="1700" dirty="0" smtClean="0"/>
              <a:t>(</a:t>
            </a:r>
            <a:r>
              <a:rPr lang="en-GB" altLang="en-US" sz="1700" dirty="0" err="1" smtClean="0"/>
              <a:t>en</a:t>
            </a:r>
            <a:r>
              <a:rPr lang="en-GB" altLang="en-US" sz="1700" dirty="0" smtClean="0"/>
              <a:t> 2020 : </a:t>
            </a:r>
            <a:r>
              <a:rPr lang="en-GB" altLang="en-US" sz="1700" dirty="0">
                <a:solidFill>
                  <a:srgbClr val="008CB2"/>
                </a:solidFill>
              </a:rPr>
              <a:t>5356</a:t>
            </a:r>
            <a:r>
              <a:rPr lang="en-GB" altLang="en-US" sz="1700" dirty="0" smtClean="0"/>
              <a:t> </a:t>
            </a:r>
            <a:r>
              <a:rPr lang="en-GB" altLang="en-US" sz="1700" dirty="0"/>
              <a:t>VMs / </a:t>
            </a:r>
            <a:r>
              <a:rPr lang="en-GB" altLang="en-US" sz="1700" dirty="0" smtClean="0">
                <a:solidFill>
                  <a:srgbClr val="008CB2"/>
                </a:solidFill>
              </a:rPr>
              <a:t>46</a:t>
            </a:r>
            <a:r>
              <a:rPr lang="en-GB" altLang="en-US" sz="1700" dirty="0" smtClean="0"/>
              <a:t> tenants) </a:t>
            </a:r>
            <a:endParaRPr lang="en-GB" altLang="en-US" sz="1700" dirty="0"/>
          </a:p>
          <a:p>
            <a:pPr lvl="2"/>
            <a:r>
              <a:rPr lang="en-GB" altLang="en-US" sz="1700" dirty="0"/>
              <a:t>VMware </a:t>
            </a:r>
            <a:r>
              <a:rPr lang="en-GB" altLang="en-US" sz="1700" dirty="0" smtClean="0"/>
              <a:t>= </a:t>
            </a:r>
            <a:r>
              <a:rPr lang="en-GB" altLang="en-US" sz="1700" dirty="0" smtClean="0">
                <a:solidFill>
                  <a:srgbClr val="008CB2"/>
                </a:solidFill>
              </a:rPr>
              <a:t>8172</a:t>
            </a:r>
            <a:r>
              <a:rPr lang="en-GB" altLang="en-US" sz="1700" dirty="0" smtClean="0"/>
              <a:t> </a:t>
            </a:r>
            <a:r>
              <a:rPr lang="en-GB" altLang="en-US" sz="1700" dirty="0"/>
              <a:t>VMs / </a:t>
            </a:r>
            <a:r>
              <a:rPr lang="en-GB" altLang="en-US" sz="1700" dirty="0">
                <a:solidFill>
                  <a:srgbClr val="008CB2"/>
                </a:solidFill>
              </a:rPr>
              <a:t>59</a:t>
            </a:r>
            <a:r>
              <a:rPr lang="en-GB" altLang="en-US" sz="1700" dirty="0" smtClean="0"/>
              <a:t> clusters (</a:t>
            </a:r>
            <a:r>
              <a:rPr lang="en-GB" altLang="en-US" sz="1700" dirty="0" err="1" smtClean="0"/>
              <a:t>en</a:t>
            </a:r>
            <a:r>
              <a:rPr lang="en-GB" altLang="en-US" sz="1700" dirty="0" smtClean="0"/>
              <a:t> 2020 </a:t>
            </a:r>
            <a:r>
              <a:rPr lang="en-GB" altLang="en-US" sz="1700" dirty="0" smtClean="0">
                <a:solidFill>
                  <a:srgbClr val="008CB2"/>
                </a:solidFill>
              </a:rPr>
              <a:t>6365</a:t>
            </a:r>
            <a:r>
              <a:rPr lang="en-GB" altLang="en-US" sz="1700" dirty="0" smtClean="0"/>
              <a:t> </a:t>
            </a:r>
            <a:r>
              <a:rPr lang="en-GB" altLang="en-US" sz="1700" dirty="0"/>
              <a:t>VMs / </a:t>
            </a:r>
            <a:r>
              <a:rPr lang="en-GB" altLang="en-US" sz="1700" dirty="0" smtClean="0">
                <a:solidFill>
                  <a:srgbClr val="008CB2"/>
                </a:solidFill>
              </a:rPr>
              <a:t>45</a:t>
            </a:r>
            <a:r>
              <a:rPr lang="en-GB" altLang="en-US" sz="1700" dirty="0" smtClean="0"/>
              <a:t> clusters)</a:t>
            </a:r>
          </a:p>
          <a:p>
            <a:pPr marL="541338" lvl="2" indent="0">
              <a:buNone/>
            </a:pPr>
            <a:endParaRPr lang="fr-BE" altLang="en-US" sz="600" dirty="0"/>
          </a:p>
          <a:p>
            <a:pPr lvl="1"/>
            <a:r>
              <a:rPr lang="fr-BE" altLang="en-US" sz="1700" dirty="0" err="1" smtClean="0"/>
              <a:t>Openshift</a:t>
            </a:r>
            <a:r>
              <a:rPr lang="fr-BE" altLang="en-US" sz="1700" dirty="0" smtClean="0"/>
              <a:t> : </a:t>
            </a:r>
            <a:r>
              <a:rPr lang="fr-FR" altLang="en-US" sz="1700" dirty="0" smtClean="0">
                <a:solidFill>
                  <a:srgbClr val="008CB2"/>
                </a:solidFill>
              </a:rPr>
              <a:t>10.509</a:t>
            </a:r>
            <a:r>
              <a:rPr lang="fr-FR" altLang="en-US" sz="1700" dirty="0" smtClean="0">
                <a:solidFill>
                  <a:srgbClr val="0070C0"/>
                </a:solidFill>
              </a:rPr>
              <a:t> </a:t>
            </a:r>
            <a:r>
              <a:rPr lang="fr-FR" altLang="en-US" sz="1700" dirty="0" err="1"/>
              <a:t>Pods</a:t>
            </a:r>
            <a:r>
              <a:rPr lang="fr-FR" altLang="en-US" sz="1700" dirty="0"/>
              <a:t> (</a:t>
            </a:r>
            <a:r>
              <a:rPr lang="fr-FR" altLang="en-US" sz="1700" dirty="0" err="1"/>
              <a:t>deployment</a:t>
            </a:r>
            <a:r>
              <a:rPr lang="fr-FR" altLang="en-US" sz="1700" dirty="0"/>
              <a:t> </a:t>
            </a:r>
            <a:r>
              <a:rPr lang="fr-FR" altLang="en-US" sz="1700" dirty="0" err="1"/>
              <a:t>units</a:t>
            </a:r>
            <a:r>
              <a:rPr lang="fr-FR" altLang="en-US" sz="1700" dirty="0"/>
              <a:t>) pour </a:t>
            </a:r>
            <a:r>
              <a:rPr lang="fr-FR" altLang="en-US" sz="1700" dirty="0" smtClean="0">
                <a:solidFill>
                  <a:srgbClr val="008CB2"/>
                </a:solidFill>
              </a:rPr>
              <a:t>19</a:t>
            </a:r>
            <a:r>
              <a:rPr lang="fr-FR" altLang="en-US" sz="1700" dirty="0" smtClean="0"/>
              <a:t> tenants </a:t>
            </a:r>
            <a:br>
              <a:rPr lang="fr-FR" altLang="en-US" sz="1700" dirty="0" smtClean="0"/>
            </a:br>
            <a:r>
              <a:rPr lang="fr-FR" altLang="en-US" sz="1700" dirty="0" smtClean="0"/>
              <a:t>(</a:t>
            </a:r>
            <a:r>
              <a:rPr lang="fr-BE" altLang="en-US" sz="1700" dirty="0" smtClean="0"/>
              <a:t>11.024 </a:t>
            </a:r>
            <a:r>
              <a:rPr lang="fr-BE" altLang="en-US" sz="1700" dirty="0" err="1"/>
              <a:t>Pods</a:t>
            </a:r>
            <a:r>
              <a:rPr lang="fr-BE" altLang="en-US" sz="1700" dirty="0"/>
              <a:t> pour </a:t>
            </a:r>
            <a:r>
              <a:rPr lang="fr-BE" altLang="en-US" sz="1700" dirty="0" smtClean="0"/>
              <a:t>18 </a:t>
            </a:r>
            <a:r>
              <a:rPr lang="fr-BE" altLang="en-US" sz="1700" dirty="0"/>
              <a:t>tenants en </a:t>
            </a:r>
            <a:r>
              <a:rPr lang="fr-BE" altLang="en-US" sz="1700" dirty="0" smtClean="0"/>
              <a:t>2020)</a:t>
            </a:r>
            <a:endParaRPr lang="fr-BE" altLang="en-US" sz="1700" dirty="0"/>
          </a:p>
          <a:p>
            <a:pPr lvl="1"/>
            <a:endParaRPr lang="fr-BE" altLang="en-US" sz="600" dirty="0"/>
          </a:p>
          <a:p>
            <a:pPr lvl="1"/>
            <a:r>
              <a:rPr lang="fr-BE" altLang="en-US" sz="1700" dirty="0" err="1"/>
              <a:t>storage</a:t>
            </a:r>
            <a:r>
              <a:rPr lang="fr-BE" altLang="en-US" sz="1700" dirty="0"/>
              <a:t> : </a:t>
            </a:r>
            <a:r>
              <a:rPr lang="fr-BE" altLang="en-US" sz="1700" dirty="0" smtClean="0">
                <a:solidFill>
                  <a:srgbClr val="008CB2"/>
                </a:solidFill>
              </a:rPr>
              <a:t>12</a:t>
            </a:r>
            <a:r>
              <a:rPr lang="fr-BE" altLang="en-US" sz="1700" dirty="0" smtClean="0"/>
              <a:t> </a:t>
            </a:r>
            <a:r>
              <a:rPr lang="fr-BE" altLang="en-US" sz="1700" dirty="0" err="1" smtClean="0"/>
              <a:t>Peta</a:t>
            </a:r>
            <a:r>
              <a:rPr lang="fr-BE" altLang="en-US" sz="1700" dirty="0" smtClean="0"/>
              <a:t> Bytes </a:t>
            </a:r>
            <a:r>
              <a:rPr lang="fr-BE" altLang="en-US" sz="1700" dirty="0"/>
              <a:t>en </a:t>
            </a:r>
            <a:r>
              <a:rPr lang="fr-BE" altLang="en-US" sz="1700" dirty="0" smtClean="0"/>
              <a:t>2021 </a:t>
            </a:r>
            <a:br>
              <a:rPr lang="fr-BE" altLang="en-US" sz="1700" dirty="0" smtClean="0"/>
            </a:br>
            <a:r>
              <a:rPr lang="fr-BE" altLang="en-US" sz="1700" dirty="0"/>
              <a:t>(</a:t>
            </a:r>
            <a:r>
              <a:rPr lang="fr-BE" altLang="en-US" sz="1700" dirty="0" smtClean="0"/>
              <a:t>de </a:t>
            </a:r>
            <a:r>
              <a:rPr lang="fr-BE" altLang="en-US" sz="1700" dirty="0"/>
              <a:t>500 </a:t>
            </a:r>
            <a:r>
              <a:rPr lang="fr-BE" altLang="en-US" sz="1700" dirty="0" err="1"/>
              <a:t>Tera</a:t>
            </a:r>
            <a:r>
              <a:rPr lang="fr-BE" altLang="en-US" sz="1700" dirty="0"/>
              <a:t> Bytes en 2016 à 2.500 TB en 2018 et </a:t>
            </a:r>
            <a:r>
              <a:rPr lang="fr-BE" altLang="en-US" sz="1700" dirty="0" smtClean="0"/>
              <a:t>8,5 </a:t>
            </a:r>
            <a:r>
              <a:rPr lang="fr-BE" altLang="en-US" sz="1700" dirty="0" err="1"/>
              <a:t>Peta</a:t>
            </a:r>
            <a:r>
              <a:rPr lang="fr-BE" altLang="en-US" sz="1700" dirty="0"/>
              <a:t> Bytes en </a:t>
            </a:r>
            <a:r>
              <a:rPr lang="fr-BE" altLang="en-US" sz="1700" dirty="0" smtClean="0"/>
              <a:t>2020)</a:t>
            </a:r>
            <a:r>
              <a:rPr lang="fr-FR" altLang="en-US" sz="1700" dirty="0" smtClean="0"/>
              <a:t> </a:t>
            </a:r>
            <a:endParaRPr lang="fr-FR" altLang="en-US" sz="1700" dirty="0"/>
          </a:p>
        </p:txBody>
      </p:sp>
    </p:spTree>
    <p:extLst>
      <p:ext uri="{BB962C8B-B14F-4D97-AF65-F5344CB8AC3E}">
        <p14:creationId xmlns:p14="http://schemas.microsoft.com/office/powerpoint/2010/main" val="3036214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087BE"/>
                </a:solidFill>
              </a:rPr>
              <a:t>Status G-Cloud service portfolio </a:t>
            </a:r>
            <a:r>
              <a:rPr lang="nl-BE" sz="1200" dirty="0">
                <a:solidFill>
                  <a:srgbClr val="5591C3"/>
                </a:solidFill>
              </a:rPr>
              <a:t>(</a:t>
            </a:r>
            <a:r>
              <a:rPr lang="nl-BE" sz="1200" dirty="0" smtClean="0">
                <a:solidFill>
                  <a:srgbClr val="5591C3"/>
                </a:solidFill>
              </a:rPr>
              <a:t>26/11/2021) </a:t>
            </a:r>
            <a:endParaRPr lang="en-US" dirty="0"/>
          </a:p>
        </p:txBody>
      </p:sp>
      <p:grpSp>
        <p:nvGrpSpPr>
          <p:cNvPr id="6" name="Group 5"/>
          <p:cNvGrpSpPr/>
          <p:nvPr/>
        </p:nvGrpSpPr>
        <p:grpSpPr>
          <a:xfrm>
            <a:off x="998221" y="1188428"/>
            <a:ext cx="8967031" cy="5551190"/>
            <a:chOff x="931546" y="1283678"/>
            <a:chExt cx="8967031" cy="555119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3" y="6429634"/>
              <a:ext cx="5777657" cy="4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stretch>
              <a:fillRect/>
            </a:stretch>
          </p:blipFill>
          <p:spPr>
            <a:xfrm>
              <a:off x="931546" y="1283678"/>
              <a:ext cx="8967031" cy="5161084"/>
            </a:xfrm>
            <a:prstGeom prst="rect">
              <a:avLst/>
            </a:prstGeom>
          </p:spPr>
        </p:pic>
      </p:grpSp>
    </p:spTree>
    <p:extLst>
      <p:ext uri="{BB962C8B-B14F-4D97-AF65-F5344CB8AC3E}">
        <p14:creationId xmlns:p14="http://schemas.microsoft.com/office/powerpoint/2010/main" val="2851057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smtClean="0"/>
              <a:t>Facts</a:t>
            </a:r>
            <a:r>
              <a:rPr lang="fr-BE" altLang="en-US" dirty="0" smtClean="0"/>
              <a:t> &amp; Figures 2021</a:t>
            </a:r>
            <a:endParaRPr lang="en-US" altLang="en-US" strike="sngStrike" dirty="0"/>
          </a:p>
        </p:txBody>
      </p:sp>
      <p:sp>
        <p:nvSpPr>
          <p:cNvPr id="22531" name="Content Placeholder 2"/>
          <p:cNvSpPr>
            <a:spLocks noGrp="1"/>
          </p:cNvSpPr>
          <p:nvPr>
            <p:ph idx="1"/>
          </p:nvPr>
        </p:nvSpPr>
        <p:spPr/>
        <p:txBody>
          <a:bodyPr>
            <a:normAutofit/>
          </a:bodyPr>
          <a:lstStyle/>
          <a:p>
            <a:r>
              <a:rPr lang="nl-BE" altLang="en-US" dirty="0" smtClean="0"/>
              <a:t>Informatieveiligheidscomité (IVC)</a:t>
            </a:r>
          </a:p>
          <a:p>
            <a:pPr lvl="1"/>
            <a:r>
              <a:rPr lang="nl-BE" altLang="en-US" dirty="0" smtClean="0"/>
              <a:t> </a:t>
            </a:r>
            <a:r>
              <a:rPr lang="nl-BE" altLang="en-US" dirty="0">
                <a:solidFill>
                  <a:srgbClr val="008CB2"/>
                </a:solidFill>
              </a:rPr>
              <a:t>194</a:t>
            </a:r>
            <a:r>
              <a:rPr lang="nl-BE" altLang="en-US" sz="2000" dirty="0">
                <a:solidFill>
                  <a:srgbClr val="0070C0"/>
                </a:solidFill>
              </a:rPr>
              <a:t> </a:t>
            </a:r>
            <a:r>
              <a:rPr lang="nl-BE" altLang="en-US" dirty="0" smtClean="0"/>
              <a:t>behandelde dossiers (224 in 2020)</a:t>
            </a:r>
          </a:p>
          <a:p>
            <a:pPr lvl="2"/>
            <a:r>
              <a:rPr lang="nl-NL" altLang="en-US" sz="1800" dirty="0" smtClean="0"/>
              <a:t> </a:t>
            </a:r>
            <a:r>
              <a:rPr lang="nl-NL" altLang="en-US" sz="1800" dirty="0">
                <a:solidFill>
                  <a:srgbClr val="008CB2"/>
                </a:solidFill>
              </a:rPr>
              <a:t>136</a:t>
            </a:r>
            <a:r>
              <a:rPr lang="nl-NL" altLang="en-US" sz="1800" dirty="0" smtClean="0"/>
              <a:t> </a:t>
            </a:r>
            <a:r>
              <a:rPr lang="nl-NL" altLang="en-US" sz="1800" dirty="0"/>
              <a:t>met  betrekking  tot  de verwerking van persoonsgegevens uit het netwerk van de sociale </a:t>
            </a:r>
            <a:r>
              <a:rPr lang="nl-NL" altLang="en-US" sz="1800" dirty="0" smtClean="0"/>
              <a:t>zekerheid, waarvan </a:t>
            </a:r>
            <a:r>
              <a:rPr lang="nl-NL" altLang="en-US" sz="1800" dirty="0"/>
              <a:t>15 dossiers in verenigde </a:t>
            </a:r>
            <a:r>
              <a:rPr lang="nl-NL" altLang="en-US" sz="1800" dirty="0" smtClean="0"/>
              <a:t>kamers (156 in 2020)</a:t>
            </a:r>
            <a:endParaRPr lang="nl-NL" altLang="en-US" sz="1800" dirty="0"/>
          </a:p>
          <a:p>
            <a:pPr lvl="2"/>
            <a:r>
              <a:rPr lang="nl-NL" altLang="en-US" sz="1800" dirty="0" smtClean="0"/>
              <a:t> </a:t>
            </a:r>
            <a:r>
              <a:rPr lang="nl-NL" altLang="en-US" sz="1800" dirty="0">
                <a:solidFill>
                  <a:srgbClr val="008CB2"/>
                </a:solidFill>
              </a:rPr>
              <a:t>58</a:t>
            </a:r>
            <a:r>
              <a:rPr lang="nl-NL" altLang="en-US" sz="1800" dirty="0" smtClean="0"/>
              <a:t> </a:t>
            </a:r>
            <a:r>
              <a:rPr lang="nl-NL" altLang="en-US" sz="1800" dirty="0"/>
              <a:t>met betrekking tot de </a:t>
            </a:r>
            <a:r>
              <a:rPr lang="nl-NL" altLang="en-US" sz="1800" dirty="0" smtClean="0"/>
              <a:t>verwerking </a:t>
            </a:r>
            <a:r>
              <a:rPr lang="nl-NL" altLang="en-US" sz="1800" dirty="0"/>
              <a:t>van persoonsgegevens inzake de </a:t>
            </a:r>
            <a:r>
              <a:rPr lang="nl-NL" altLang="en-US" sz="1800" dirty="0" smtClean="0"/>
              <a:t>gezondheid (68 in 2020)</a:t>
            </a:r>
            <a:endParaRPr lang="nl-BE" altLang="en-US" sz="1800" dirty="0" smtClean="0"/>
          </a:p>
          <a:p>
            <a:pPr marL="360000" lvl="1" indent="0">
              <a:buNone/>
            </a:pPr>
            <a:endParaRPr lang="nl-BE" altLang="en-US" sz="600" dirty="0"/>
          </a:p>
          <a:p>
            <a:r>
              <a:rPr lang="nl-NL" altLang="en-US" dirty="0" smtClean="0"/>
              <a:t> </a:t>
            </a:r>
            <a:r>
              <a:rPr lang="nl-NL" altLang="en-US" dirty="0">
                <a:solidFill>
                  <a:srgbClr val="008CB2"/>
                </a:solidFill>
                <a:latin typeface="+mn-lt"/>
              </a:rPr>
              <a:t>50</a:t>
            </a:r>
            <a:r>
              <a:rPr lang="nl-NL" altLang="en-US" dirty="0">
                <a:solidFill>
                  <a:srgbClr val="0070C0"/>
                </a:solidFill>
                <a:latin typeface="+mn-lt"/>
              </a:rPr>
              <a:t> </a:t>
            </a:r>
            <a:r>
              <a:rPr lang="nl-NL" altLang="en-US" dirty="0"/>
              <a:t>vergaderingen van en voor het </a:t>
            </a:r>
            <a:r>
              <a:rPr lang="nl-NL" altLang="en-US" dirty="0" smtClean="0"/>
              <a:t>College</a:t>
            </a:r>
          </a:p>
          <a:p>
            <a:endParaRPr lang="nl-BE" altLang="en-US" sz="600" dirty="0"/>
          </a:p>
          <a:p>
            <a:r>
              <a:rPr lang="nl-BE" altLang="en-US" dirty="0" smtClean="0"/>
              <a:t> </a:t>
            </a:r>
            <a:r>
              <a:rPr lang="nl-BE" altLang="en-US" dirty="0" smtClean="0">
                <a:solidFill>
                  <a:srgbClr val="008CB2"/>
                </a:solidFill>
                <a:latin typeface="+mn-lt"/>
              </a:rPr>
              <a:t>80-tal</a:t>
            </a:r>
            <a:r>
              <a:rPr lang="nl-BE" altLang="en-US" dirty="0" smtClean="0"/>
              <a:t> parlementaire vragen (15 in 2020) </a:t>
            </a:r>
            <a:r>
              <a:rPr lang="nl-NL" altLang="en-US" dirty="0"/>
              <a:t>voornamelijk in het kader van de </a:t>
            </a:r>
            <a:r>
              <a:rPr lang="nl-NL" altLang="en-US" dirty="0" smtClean="0"/>
              <a:t>strijd </a:t>
            </a:r>
            <a:r>
              <a:rPr lang="nl-NL" altLang="en-US" dirty="0" smtClean="0"/>
              <a:t>tegen COVID-19</a:t>
            </a:r>
            <a:endParaRPr lang="nl-BE" altLang="en-US" dirty="0" smtClean="0"/>
          </a:p>
        </p:txBody>
      </p:sp>
    </p:spTree>
    <p:extLst>
      <p:ext uri="{BB962C8B-B14F-4D97-AF65-F5344CB8AC3E}">
        <p14:creationId xmlns:p14="http://schemas.microsoft.com/office/powerpoint/2010/main" val="3411063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smtClean="0"/>
              <a:t>Facts</a:t>
            </a:r>
            <a:r>
              <a:rPr lang="fr-BE" altLang="en-US" dirty="0" smtClean="0"/>
              <a:t> &amp; Figures 2021</a:t>
            </a:r>
            <a:endParaRPr lang="en-US" altLang="en-US" strike="sngStrike" dirty="0"/>
          </a:p>
        </p:txBody>
      </p:sp>
      <p:sp>
        <p:nvSpPr>
          <p:cNvPr id="22531" name="Content Placeholder 2"/>
          <p:cNvSpPr>
            <a:spLocks noGrp="1"/>
          </p:cNvSpPr>
          <p:nvPr>
            <p:ph idx="1"/>
          </p:nvPr>
        </p:nvSpPr>
        <p:spPr/>
        <p:txBody>
          <a:bodyPr>
            <a:normAutofit/>
          </a:bodyPr>
          <a:lstStyle/>
          <a:p>
            <a:r>
              <a:rPr lang="nl-NL" altLang="en-US" dirty="0" smtClean="0"/>
              <a:t>Datawarehouse</a:t>
            </a:r>
          </a:p>
          <a:p>
            <a:pPr lvl="1"/>
            <a:r>
              <a:rPr lang="nl-NL" altLang="en-US" dirty="0" smtClean="0">
                <a:latin typeface="+mn-lt"/>
              </a:rPr>
              <a:t> </a:t>
            </a:r>
            <a:r>
              <a:rPr lang="nl-NL" altLang="en-US" dirty="0" smtClean="0">
                <a:solidFill>
                  <a:srgbClr val="008CB2"/>
                </a:solidFill>
                <a:latin typeface="+mn-lt"/>
              </a:rPr>
              <a:t>56</a:t>
            </a:r>
            <a:r>
              <a:rPr lang="nl-NL" altLang="en-US" sz="1600" dirty="0" smtClean="0">
                <a:solidFill>
                  <a:srgbClr val="0070C0"/>
                </a:solidFill>
                <a:latin typeface="+mn-lt"/>
              </a:rPr>
              <a:t> </a:t>
            </a:r>
            <a:r>
              <a:rPr lang="nl-NL" altLang="en-US" dirty="0" smtClean="0"/>
              <a:t>dossiers inzake statistiekaanvragen werden behandeld (66 in 2020)</a:t>
            </a:r>
          </a:p>
          <a:p>
            <a:pPr lvl="1"/>
            <a:r>
              <a:rPr lang="nl-NL" altLang="en-US" dirty="0"/>
              <a:t>geleidelijke </a:t>
            </a:r>
            <a:r>
              <a:rPr lang="nl-NL" altLang="en-US" dirty="0" err="1"/>
              <a:t>inlading</a:t>
            </a:r>
            <a:r>
              <a:rPr lang="nl-NL" altLang="en-US" dirty="0"/>
              <a:t> gegevens van 2019-2020 </a:t>
            </a:r>
          </a:p>
          <a:p>
            <a:pPr lvl="1"/>
            <a:r>
              <a:rPr lang="nl-NL" altLang="en-US" dirty="0" err="1"/>
              <a:t>inlading</a:t>
            </a:r>
            <a:r>
              <a:rPr lang="nl-NL" altLang="en-US" dirty="0"/>
              <a:t> voorlopige bestanden m.b.t. 2020 en 2021 in het kader van de COVID-19 pandemie met de bedoeling om snel te kunnen antwoorden op beleidsvragen</a:t>
            </a:r>
          </a:p>
          <a:p>
            <a:pPr lvl="1"/>
            <a:r>
              <a:rPr lang="nl-NL" altLang="en-US" dirty="0"/>
              <a:t>actualisering </a:t>
            </a:r>
            <a:r>
              <a:rPr lang="nl-NL" altLang="en-US" dirty="0" err="1"/>
              <a:t>webtoepassingen</a:t>
            </a:r>
            <a:r>
              <a:rPr lang="nl-NL" altLang="en-US" dirty="0"/>
              <a:t> naar 2019, gedeeltelijke update naar 2020</a:t>
            </a:r>
          </a:p>
          <a:p>
            <a:pPr lvl="1"/>
            <a:r>
              <a:rPr lang="nl-NL" altLang="en-US" dirty="0"/>
              <a:t>hernieuwing contract met de </a:t>
            </a:r>
            <a:r>
              <a:rPr lang="nl-NL" altLang="en-US" dirty="0" err="1"/>
              <a:t>financierders</a:t>
            </a:r>
            <a:r>
              <a:rPr lang="nl-NL" altLang="en-US" dirty="0"/>
              <a:t> (waaronder regionale instellingen) voor de verdere wetenschappelijke ondersteuning</a:t>
            </a:r>
          </a:p>
          <a:p>
            <a:pPr lvl="1"/>
            <a:r>
              <a:rPr lang="nl-NL" altLang="en-US" dirty="0"/>
              <a:t>overleg met de regionale instellingen die de kinderbijslag beheren, waarbij een definitieve variabelenlijst werd opgesteld </a:t>
            </a:r>
          </a:p>
          <a:p>
            <a:pPr lvl="1"/>
            <a:r>
              <a:rPr lang="nl-NL" altLang="en-US" dirty="0"/>
              <a:t>opstart diversiteitsmetingen voor </a:t>
            </a:r>
            <a:r>
              <a:rPr lang="nl-NL" altLang="en-US" dirty="0" err="1" smtClean="0"/>
              <a:t>privé-bedrijven</a:t>
            </a:r>
            <a:endParaRPr lang="nl-NL" altLang="en-US" dirty="0" smtClean="0"/>
          </a:p>
        </p:txBody>
      </p:sp>
    </p:spTree>
    <p:extLst>
      <p:ext uri="{BB962C8B-B14F-4D97-AF65-F5344CB8AC3E}">
        <p14:creationId xmlns:p14="http://schemas.microsoft.com/office/powerpoint/2010/main" val="947366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oundRect">
            <a:avLst/>
          </a:prstGeom>
          <a:noFill/>
          <a:ln w="38100">
            <a:solidFill>
              <a:srgbClr val="2E508E"/>
            </a:solidFill>
          </a:ln>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algn="ctr">
              <a:defRPr sz="4000">
                <a:solidFill>
                  <a:srgbClr val="008CB2"/>
                </a:solidFill>
                <a:latin typeface="Microsoft JhengHei Light" panose="020B0304030504040204" pitchFamily="34" charset="-120"/>
                <a:ea typeface="Microsoft JhengHei Light" panose="020B03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BE" altLang="en-US" b="1" dirty="0" smtClean="0">
                <a:solidFill>
                  <a:srgbClr val="2E508E"/>
                </a:solidFill>
              </a:rPr>
              <a:t>Balans</a:t>
            </a:r>
            <a:r>
              <a:rPr lang="fr-BE" altLang="en-US" sz="3200" b="1" dirty="0" smtClean="0">
                <a:solidFill>
                  <a:srgbClr val="2E508E"/>
                </a:solidFill>
              </a:rPr>
              <a:t> &amp; </a:t>
            </a:r>
            <a:r>
              <a:rPr lang="fr-BE" altLang="en-US" b="1" dirty="0" err="1" smtClean="0">
                <a:solidFill>
                  <a:srgbClr val="2E508E"/>
                </a:solidFill>
              </a:rPr>
              <a:t>Perspectieven</a:t>
            </a:r>
            <a:r>
              <a:rPr lang="fr-BE" altLang="en-US" b="1" dirty="0" smtClean="0">
                <a:solidFill>
                  <a:srgbClr val="2E508E"/>
                </a:solidFill>
              </a:rPr>
              <a:t> 2021-2022</a:t>
            </a:r>
            <a:endParaRPr lang="fr-BE" altLang="en-US" b="1" dirty="0">
              <a:solidFill>
                <a:srgbClr val="2E508E"/>
              </a:solidFill>
            </a:endParaRPr>
          </a:p>
        </p:txBody>
      </p:sp>
    </p:spTree>
    <p:extLst>
      <p:ext uri="{BB962C8B-B14F-4D97-AF65-F5344CB8AC3E}">
        <p14:creationId xmlns:p14="http://schemas.microsoft.com/office/powerpoint/2010/main" val="3470474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a:t>Programma</a:t>
            </a:r>
            <a:r>
              <a:rPr lang="fr-BE" altLang="en-US" dirty="0" smtClean="0"/>
              <a:t> en </a:t>
            </a:r>
            <a:r>
              <a:rPr lang="fr-BE" altLang="en-US" dirty="0" err="1" smtClean="0"/>
              <a:t>projecten</a:t>
            </a:r>
            <a:endParaRPr lang="en-US" altLang="en-US" dirty="0"/>
          </a:p>
        </p:txBody>
      </p:sp>
      <p:sp>
        <p:nvSpPr>
          <p:cNvPr id="22531" name="Content Placeholder 2"/>
          <p:cNvSpPr>
            <a:spLocks noGrp="1"/>
          </p:cNvSpPr>
          <p:nvPr>
            <p:ph idx="1"/>
          </p:nvPr>
        </p:nvSpPr>
        <p:spPr/>
        <p:txBody>
          <a:bodyPr>
            <a:normAutofit/>
          </a:bodyPr>
          <a:lstStyle/>
          <a:p>
            <a:r>
              <a:rPr lang="nl-NL" altLang="en-US" dirty="0" smtClean="0"/>
              <a:t>de coronacrisis heeft ook in 2021 een impact gehad op onze business </a:t>
            </a:r>
            <a:br>
              <a:rPr lang="nl-NL" altLang="en-US" dirty="0" smtClean="0"/>
            </a:br>
            <a:r>
              <a:rPr lang="nl-NL" altLang="en-US" sz="1800" dirty="0" smtClean="0">
                <a:sym typeface="Wingdings" panose="05000000000000000000" pitchFamily="2" charset="2"/>
              </a:rPr>
              <a:t></a:t>
            </a:r>
            <a:r>
              <a:rPr lang="nl-NL" altLang="en-US" dirty="0" smtClean="0">
                <a:sym typeface="Wingdings" panose="05000000000000000000" pitchFamily="2" charset="2"/>
              </a:rPr>
              <a:t> </a:t>
            </a:r>
            <a:r>
              <a:rPr lang="nl-NL" altLang="en-US" dirty="0" smtClean="0"/>
              <a:t>zie </a:t>
            </a:r>
            <a:r>
              <a:rPr lang="nl-NL" altLang="en-US" dirty="0"/>
              <a:t>hierover deel </a:t>
            </a:r>
            <a:r>
              <a:rPr lang="nl-NL" altLang="en-US" dirty="0" smtClean="0"/>
              <a:t>3</a:t>
            </a:r>
            <a:endParaRPr lang="nl-NL" altLang="en-US" dirty="0"/>
          </a:p>
          <a:p>
            <a:endParaRPr lang="nl-NL" altLang="en-US" sz="600" dirty="0" smtClean="0"/>
          </a:p>
          <a:p>
            <a:r>
              <a:rPr lang="fr-FR" altLang="en-US" dirty="0" smtClean="0"/>
              <a:t>&gt; </a:t>
            </a:r>
            <a:r>
              <a:rPr lang="nl-NL" altLang="en-US" dirty="0" smtClean="0">
                <a:solidFill>
                  <a:srgbClr val="008CB2"/>
                </a:solidFill>
              </a:rPr>
              <a:t>344</a:t>
            </a:r>
            <a:r>
              <a:rPr lang="nl-NL" altLang="en-US" dirty="0" smtClean="0"/>
              <a:t> </a:t>
            </a:r>
            <a:r>
              <a:rPr lang="nl-NL" altLang="en-US" dirty="0"/>
              <a:t>prioritaire projectaanvragen en change </a:t>
            </a:r>
            <a:r>
              <a:rPr lang="nl-NL" altLang="en-US" dirty="0" err="1"/>
              <a:t>requests</a:t>
            </a:r>
            <a:r>
              <a:rPr lang="nl-NL" altLang="en-US" dirty="0"/>
              <a:t> werden uitgevoerd in </a:t>
            </a:r>
            <a:r>
              <a:rPr lang="nl-NL" altLang="en-US" dirty="0" smtClean="0"/>
              <a:t>2021</a:t>
            </a:r>
          </a:p>
          <a:p>
            <a:endParaRPr lang="nl-NL" altLang="en-US" sz="600" dirty="0"/>
          </a:p>
          <a:p>
            <a:r>
              <a:rPr lang="nl-NL" altLang="en-US" dirty="0"/>
              <a:t>prioriteiten </a:t>
            </a:r>
            <a:r>
              <a:rPr lang="nl-NL" altLang="en-US" dirty="0" smtClean="0"/>
              <a:t>2022</a:t>
            </a:r>
            <a:endParaRPr lang="nl-NL" altLang="en-US" dirty="0"/>
          </a:p>
          <a:p>
            <a:pPr lvl="1"/>
            <a:r>
              <a:rPr lang="nl-NL" altLang="en-US" sz="1800" dirty="0" smtClean="0">
                <a:latin typeface="Calibri" panose="020F0502020204030204" pitchFamily="34" charset="0"/>
                <a:cs typeface="Calibri" panose="020F0502020204030204" pitchFamily="34" charset="0"/>
              </a:rPr>
              <a:t>geconsolideerde </a:t>
            </a:r>
            <a:r>
              <a:rPr lang="nl-NL" altLang="en-US" sz="1800" dirty="0">
                <a:latin typeface="Calibri" panose="020F0502020204030204" pitchFamily="34" charset="0"/>
                <a:cs typeface="Calibri" panose="020F0502020204030204" pitchFamily="34" charset="0"/>
              </a:rPr>
              <a:t>portfolio </a:t>
            </a:r>
            <a:r>
              <a:rPr lang="nl-NL" altLang="en-US" sz="1800" dirty="0" smtClean="0">
                <a:latin typeface="Calibri" panose="020F0502020204030204" pitchFamily="34" charset="0"/>
                <a:cs typeface="Calibri" panose="020F0502020204030204" pitchFamily="34" charset="0"/>
              </a:rPr>
              <a:t/>
            </a:r>
            <a:br>
              <a:rPr lang="nl-NL" altLang="en-US" sz="1800" dirty="0" smtClean="0">
                <a:latin typeface="Calibri" panose="020F0502020204030204" pitchFamily="34" charset="0"/>
                <a:cs typeface="Calibri" panose="020F0502020204030204" pitchFamily="34" charset="0"/>
              </a:rPr>
            </a:br>
            <a:r>
              <a:rPr lang="nl-NL" altLang="en-US" sz="1800" dirty="0" smtClean="0">
                <a:latin typeface="Calibri" panose="020F0502020204030204" pitchFamily="34" charset="0"/>
                <a:cs typeface="Calibri" panose="020F0502020204030204" pitchFamily="34" charset="0"/>
              </a:rPr>
              <a:t>van </a:t>
            </a:r>
            <a:r>
              <a:rPr lang="nl-NL" altLang="en-US" sz="1800" dirty="0" smtClean="0">
                <a:solidFill>
                  <a:srgbClr val="008CB2"/>
                </a:solidFill>
                <a:latin typeface="Calibri" panose="020F0502020204030204" pitchFamily="34" charset="0"/>
                <a:cs typeface="Calibri" panose="020F0502020204030204" pitchFamily="34" charset="0"/>
              </a:rPr>
              <a:t>125 </a:t>
            </a:r>
            <a:r>
              <a:rPr lang="nl-NL" altLang="en-US" sz="1800" dirty="0">
                <a:latin typeface="Calibri" panose="020F0502020204030204" pitchFamily="34" charset="0"/>
                <a:cs typeface="Calibri" panose="020F0502020204030204" pitchFamily="34" charset="0"/>
              </a:rPr>
              <a:t>aanvragen</a:t>
            </a:r>
          </a:p>
          <a:p>
            <a:pPr lvl="1"/>
            <a:r>
              <a:rPr lang="nl-NL" altLang="en-US" sz="1800" dirty="0"/>
              <a:t>beschikbaar op de pagina </a:t>
            </a:r>
            <a:r>
              <a:rPr lang="nl-NL" altLang="en-US" sz="1800" dirty="0" smtClean="0"/>
              <a:t/>
            </a:r>
            <a:br>
              <a:rPr lang="nl-NL" altLang="en-US" sz="1800" dirty="0" smtClean="0"/>
            </a:br>
            <a:r>
              <a:rPr lang="nl-NL" altLang="en-US" sz="1800" dirty="0" smtClean="0">
                <a:hlinkClick r:id="rId2"/>
              </a:rPr>
              <a:t>Algemeen </a:t>
            </a:r>
            <a:r>
              <a:rPr lang="nl-NL" altLang="en-US" sz="1800" dirty="0">
                <a:hlinkClick r:id="rId2"/>
              </a:rPr>
              <a:t>Coördinatiecomité </a:t>
            </a:r>
            <a:endParaRPr lang="nl-NL" altLang="en-US" dirty="0"/>
          </a:p>
        </p:txBody>
      </p:sp>
      <p:pic>
        <p:nvPicPr>
          <p:cNvPr id="2" name="Afbeelding 1"/>
          <p:cNvPicPr>
            <a:picLocks noChangeAspect="1"/>
          </p:cNvPicPr>
          <p:nvPr/>
        </p:nvPicPr>
        <p:blipFill rotWithShape="1">
          <a:blip r:embed="rId3"/>
          <a:srcRect l="136" t="10790" r="-136" b="-5688"/>
          <a:stretch/>
        </p:blipFill>
        <p:spPr>
          <a:xfrm>
            <a:off x="4319977" y="3381375"/>
            <a:ext cx="6995723" cy="3178368"/>
          </a:xfrm>
          <a:prstGeom prst="rect">
            <a:avLst/>
          </a:prstGeom>
        </p:spPr>
      </p:pic>
    </p:spTree>
    <p:extLst>
      <p:ext uri="{BB962C8B-B14F-4D97-AF65-F5344CB8AC3E}">
        <p14:creationId xmlns:p14="http://schemas.microsoft.com/office/powerpoint/2010/main" val="2769475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fr-BE" altLang="en-US" dirty="0" err="1" smtClean="0"/>
              <a:t>Prioriteiten</a:t>
            </a:r>
            <a:r>
              <a:rPr lang="fr-BE" altLang="en-US" dirty="0" smtClean="0"/>
              <a:t> 2022</a:t>
            </a:r>
            <a:endParaRPr lang="en-US" dirty="0"/>
          </a:p>
        </p:txBody>
      </p:sp>
      <p:pic>
        <p:nvPicPr>
          <p:cNvPr id="4" name="Afbeelding 1"/>
          <p:cNvPicPr>
            <a:picLocks noChangeAspect="1"/>
          </p:cNvPicPr>
          <p:nvPr/>
        </p:nvPicPr>
        <p:blipFill rotWithShape="1">
          <a:blip r:embed="rId2"/>
          <a:srcRect b="3104"/>
          <a:stretch/>
        </p:blipFill>
        <p:spPr>
          <a:xfrm>
            <a:off x="1993034" y="1237183"/>
            <a:ext cx="8195850" cy="5430318"/>
          </a:xfrm>
          <a:prstGeom prst="rect">
            <a:avLst/>
          </a:prstGeom>
        </p:spPr>
      </p:pic>
    </p:spTree>
    <p:extLst>
      <p:ext uri="{BB962C8B-B14F-4D97-AF65-F5344CB8AC3E}">
        <p14:creationId xmlns:p14="http://schemas.microsoft.com/office/powerpoint/2010/main" val="2418638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Structuur</a:t>
            </a:r>
            <a:r>
              <a:rPr lang="en-US" dirty="0"/>
              <a:t> van de </a:t>
            </a:r>
            <a:r>
              <a:rPr lang="en-US" dirty="0" err="1"/>
              <a:t>uiteenzetting</a:t>
            </a:r>
            <a:endParaRPr lang="en-US" dirty="0"/>
          </a:p>
        </p:txBody>
      </p:sp>
      <p:sp>
        <p:nvSpPr>
          <p:cNvPr id="4" name="Rounded Rectangle 3">
            <a:hlinkClick r:id="rId2" action="ppaction://hlinksldjump"/>
          </p:cNvPr>
          <p:cNvSpPr>
            <a:spLocks noChangeAspect="1"/>
          </p:cNvSpPr>
          <p:nvPr/>
        </p:nvSpPr>
        <p:spPr>
          <a:xfrm>
            <a:off x="1085851" y="2505077"/>
            <a:ext cx="3103244" cy="1431608"/>
          </a:xfrm>
          <a:prstGeom prst="roundRect">
            <a:avLst/>
          </a:prstGeom>
          <a:noFill/>
          <a:ln w="38100">
            <a:solidFill>
              <a:srgbClr val="008CB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solidFill>
                  <a:srgbClr val="008CB2"/>
                </a:solidFill>
                <a:latin typeface="Microsoft JhengHei Light" panose="020B0304030504040204" pitchFamily="34" charset="-120"/>
                <a:ea typeface="Microsoft JhengHei Light" panose="020B0304030504040204" pitchFamily="34" charset="-120"/>
              </a:rPr>
              <a:t>Facts &amp; Figures </a:t>
            </a:r>
            <a:endParaRPr lang="en-US" sz="2800" b="1" dirty="0">
              <a:solidFill>
                <a:srgbClr val="008CB2"/>
              </a:solidFill>
              <a:latin typeface="Microsoft JhengHei Light" panose="020B0304030504040204" pitchFamily="34" charset="-120"/>
              <a:ea typeface="Microsoft JhengHei Light" panose="020B0304030504040204" pitchFamily="34" charset="-120"/>
            </a:endParaRPr>
          </a:p>
        </p:txBody>
      </p:sp>
      <p:sp>
        <p:nvSpPr>
          <p:cNvPr id="5" name="Rounded Rectangle 4">
            <a:hlinkClick r:id="rId3" action="ppaction://hlinksldjump"/>
          </p:cNvPr>
          <p:cNvSpPr>
            <a:spLocks noChangeAspect="1"/>
          </p:cNvSpPr>
          <p:nvPr/>
        </p:nvSpPr>
        <p:spPr>
          <a:xfrm>
            <a:off x="4576763" y="2505077"/>
            <a:ext cx="3103244" cy="1431608"/>
          </a:xfrm>
          <a:prstGeom prst="roundRect">
            <a:avLst/>
          </a:prstGeom>
          <a:solidFill>
            <a:schemeClr val="bg1"/>
          </a:solidFill>
          <a:ln w="38100">
            <a:solidFill>
              <a:srgbClr val="2E508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solidFill>
                  <a:srgbClr val="2E508E"/>
                </a:solidFill>
                <a:latin typeface="Microsoft JhengHei Light" panose="020B0304030504040204" pitchFamily="34" charset="-120"/>
                <a:ea typeface="Microsoft JhengHei Light" panose="020B0304030504040204" pitchFamily="34" charset="-120"/>
              </a:rPr>
              <a:t>Balans &amp; </a:t>
            </a:r>
            <a:r>
              <a:rPr lang="fr-FR" sz="2800" b="1" dirty="0" err="1">
                <a:solidFill>
                  <a:srgbClr val="2E508E"/>
                </a:solidFill>
                <a:latin typeface="Microsoft JhengHei Light" panose="020B0304030504040204" pitchFamily="34" charset="-120"/>
                <a:ea typeface="Microsoft JhengHei Light" panose="020B0304030504040204" pitchFamily="34" charset="-120"/>
              </a:rPr>
              <a:t>Perspectieven</a:t>
            </a:r>
            <a:r>
              <a:rPr lang="fr-FR" sz="2800" b="1" dirty="0">
                <a:solidFill>
                  <a:srgbClr val="2E508E"/>
                </a:solidFill>
                <a:latin typeface="Microsoft JhengHei Light" panose="020B0304030504040204" pitchFamily="34" charset="-120"/>
                <a:ea typeface="Microsoft JhengHei Light" panose="020B0304030504040204" pitchFamily="34" charset="-120"/>
              </a:rPr>
              <a:t> </a:t>
            </a:r>
          </a:p>
        </p:txBody>
      </p:sp>
      <p:sp>
        <p:nvSpPr>
          <p:cNvPr id="6" name="Rounded Rectangle 5">
            <a:hlinkClick r:id="rId4" action="ppaction://hlinksldjump"/>
          </p:cNvPr>
          <p:cNvSpPr>
            <a:spLocks noChangeAspect="1"/>
          </p:cNvSpPr>
          <p:nvPr/>
        </p:nvSpPr>
        <p:spPr>
          <a:xfrm>
            <a:off x="8067675" y="2505077"/>
            <a:ext cx="3103244" cy="1431608"/>
          </a:xfrm>
          <a:prstGeom prst="roundRect">
            <a:avLst/>
          </a:prstGeom>
          <a:noFill/>
          <a:ln w="38100">
            <a:solidFill>
              <a:srgbClr val="E2543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err="1">
                <a:solidFill>
                  <a:srgbClr val="E2543C"/>
                </a:solidFill>
                <a:latin typeface="Microsoft JhengHei Light" panose="020B0304030504040204" pitchFamily="34" charset="-120"/>
                <a:ea typeface="Microsoft JhengHei Light" panose="020B0304030504040204" pitchFamily="34" charset="-120"/>
              </a:rPr>
              <a:t>Coronacrisis</a:t>
            </a:r>
            <a:endParaRPr lang="fr-FR" sz="2800" b="1" dirty="0">
              <a:solidFill>
                <a:srgbClr val="E2543C"/>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4106653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smtClean="0"/>
              <a:t>Prioriteiten 2022</a:t>
            </a:r>
            <a:endParaRPr lang="nl-BE" dirty="0">
              <a:solidFill>
                <a:srgbClr val="FF0000"/>
              </a:solidFill>
            </a:endParaRPr>
          </a:p>
        </p:txBody>
      </p:sp>
      <p:sp>
        <p:nvSpPr>
          <p:cNvPr id="3" name="Content Placeholder 2"/>
          <p:cNvSpPr>
            <a:spLocks noGrp="1"/>
          </p:cNvSpPr>
          <p:nvPr>
            <p:ph idx="1"/>
          </p:nvPr>
        </p:nvSpPr>
        <p:spPr/>
        <p:txBody>
          <a:bodyPr>
            <a:normAutofit lnSpcReduction="10000"/>
          </a:bodyPr>
          <a:lstStyle/>
          <a:p>
            <a:pPr lvl="0"/>
            <a:r>
              <a:rPr lang="fr-BE" dirty="0" err="1"/>
              <a:t>verdere</a:t>
            </a:r>
            <a:r>
              <a:rPr lang="fr-BE" dirty="0"/>
              <a:t> </a:t>
            </a:r>
            <a:r>
              <a:rPr lang="fr-BE" dirty="0" err="1"/>
              <a:t>uitbreiding</a:t>
            </a:r>
            <a:r>
              <a:rPr lang="fr-BE" dirty="0"/>
              <a:t> ‘</a:t>
            </a:r>
            <a:r>
              <a:rPr lang="fr-BE" dirty="0" err="1"/>
              <a:t>vereenvoudigingsuniversum</a:t>
            </a:r>
            <a:r>
              <a:rPr lang="fr-BE" dirty="0" smtClean="0"/>
              <a:t>’ </a:t>
            </a:r>
            <a:r>
              <a:rPr lang="fr-BE" dirty="0" err="1" smtClean="0"/>
              <a:t>o.a</a:t>
            </a:r>
            <a:r>
              <a:rPr lang="fr-BE" dirty="0" smtClean="0"/>
              <a:t>.</a:t>
            </a:r>
            <a:endParaRPr lang="fr-BE" dirty="0"/>
          </a:p>
          <a:p>
            <a:pPr lvl="1"/>
            <a:r>
              <a:rPr lang="fr-BE" dirty="0" err="1"/>
              <a:t>regio’s</a:t>
            </a:r>
            <a:r>
              <a:rPr lang="fr-BE" dirty="0"/>
              <a:t> </a:t>
            </a:r>
            <a:r>
              <a:rPr lang="fr-BE" dirty="0" smtClean="0"/>
              <a:t> (</a:t>
            </a:r>
            <a:r>
              <a:rPr lang="nl-NL" dirty="0"/>
              <a:t>voor de helft van de prioritaire </a:t>
            </a:r>
            <a:r>
              <a:rPr lang="nl-NL" dirty="0" smtClean="0"/>
              <a:t>aanvragen)</a:t>
            </a:r>
            <a:endParaRPr lang="fr-BE" dirty="0"/>
          </a:p>
          <a:p>
            <a:pPr lvl="2"/>
            <a:r>
              <a:rPr lang="fr-BE" sz="1400" dirty="0" err="1" smtClean="0"/>
              <a:t>wederkerigheid</a:t>
            </a:r>
            <a:r>
              <a:rPr lang="fr-BE" sz="1400" dirty="0" smtClean="0"/>
              <a:t> </a:t>
            </a:r>
            <a:r>
              <a:rPr lang="fr-BE" sz="1400" dirty="0"/>
              <a:t>(handicap, </a:t>
            </a:r>
            <a:r>
              <a:rPr lang="fr-BE" sz="1400" dirty="0" err="1"/>
              <a:t>gezinsbijslag</a:t>
            </a:r>
            <a:r>
              <a:rPr lang="fr-BE" sz="1400" dirty="0"/>
              <a:t>, </a:t>
            </a:r>
            <a:r>
              <a:rPr lang="fr-BE" sz="1400" dirty="0" err="1" smtClean="0"/>
              <a:t>inspectie</a:t>
            </a:r>
            <a:r>
              <a:rPr lang="fr-BE" sz="1400" dirty="0"/>
              <a:t>)</a:t>
            </a:r>
          </a:p>
          <a:p>
            <a:pPr lvl="2"/>
            <a:r>
              <a:rPr lang="fr-FR" sz="1400" dirty="0" err="1" smtClean="0"/>
              <a:t>onderwijs</a:t>
            </a:r>
            <a:endParaRPr lang="fr-FR" sz="1400" dirty="0"/>
          </a:p>
          <a:p>
            <a:pPr lvl="3"/>
            <a:r>
              <a:rPr lang="nl-BE" dirty="0"/>
              <a:t>schoolattesten in de Franse Gemeenschap</a:t>
            </a:r>
            <a:endParaRPr lang="en-US" dirty="0"/>
          </a:p>
          <a:p>
            <a:pPr lvl="3"/>
            <a:r>
              <a:rPr lang="fr-BE" dirty="0" err="1" smtClean="0"/>
              <a:t>ontsluiten</a:t>
            </a:r>
            <a:r>
              <a:rPr lang="fr-BE" dirty="0" smtClean="0"/>
              <a:t> </a:t>
            </a:r>
            <a:r>
              <a:rPr lang="fr-BE" dirty="0" err="1"/>
              <a:t>diploma’s</a:t>
            </a:r>
            <a:r>
              <a:rPr lang="fr-BE" dirty="0"/>
              <a:t> – </a:t>
            </a:r>
            <a:r>
              <a:rPr lang="fr-BE" dirty="0" err="1"/>
              <a:t>individuele</a:t>
            </a:r>
            <a:r>
              <a:rPr lang="fr-BE" dirty="0"/>
              <a:t> </a:t>
            </a:r>
            <a:r>
              <a:rPr lang="fr-BE" dirty="0" err="1"/>
              <a:t>opleidingsrekening</a:t>
            </a:r>
            <a:r>
              <a:rPr lang="fr-BE" dirty="0"/>
              <a:t> </a:t>
            </a:r>
            <a:r>
              <a:rPr lang="fr-BE" dirty="0" err="1"/>
              <a:t>werknemers</a:t>
            </a:r>
            <a:endParaRPr lang="fr-BE" dirty="0"/>
          </a:p>
          <a:p>
            <a:pPr lvl="2"/>
            <a:r>
              <a:rPr lang="fr-BE" sz="1400" dirty="0" err="1"/>
              <a:t>intensifiëring</a:t>
            </a:r>
            <a:r>
              <a:rPr lang="fr-BE" sz="1400" dirty="0"/>
              <a:t> </a:t>
            </a:r>
            <a:r>
              <a:rPr lang="fr-BE" sz="1400" dirty="0" err="1"/>
              <a:t>gegevensmededelingen</a:t>
            </a:r>
            <a:r>
              <a:rPr lang="fr-BE" sz="1400" dirty="0"/>
              <a:t> </a:t>
            </a:r>
            <a:r>
              <a:rPr lang="fr-BE" sz="1400" dirty="0" err="1"/>
              <a:t>tussen</a:t>
            </a:r>
            <a:r>
              <a:rPr lang="fr-BE" sz="1400" dirty="0"/>
              <a:t> </a:t>
            </a:r>
            <a:r>
              <a:rPr lang="fr-BE" sz="1400" dirty="0" err="1"/>
              <a:t>regionale</a:t>
            </a:r>
            <a:r>
              <a:rPr lang="fr-BE" sz="1400" dirty="0"/>
              <a:t> </a:t>
            </a:r>
            <a:r>
              <a:rPr lang="fr-BE" sz="1400" dirty="0" err="1"/>
              <a:t>arbeidsbemiddelingsdiensten</a:t>
            </a:r>
            <a:endParaRPr lang="fr-BE" sz="1400" dirty="0"/>
          </a:p>
          <a:p>
            <a:pPr lvl="2"/>
            <a:r>
              <a:rPr lang="fr-FR" sz="1400" dirty="0" err="1"/>
              <a:t>werk</a:t>
            </a:r>
            <a:r>
              <a:rPr lang="fr-FR" sz="1400" dirty="0"/>
              <a:t> en sociale </a:t>
            </a:r>
            <a:r>
              <a:rPr lang="fr-FR" sz="1400" dirty="0" err="1"/>
              <a:t>economie</a:t>
            </a:r>
            <a:r>
              <a:rPr lang="fr-FR" sz="1400" dirty="0"/>
              <a:t> </a:t>
            </a:r>
            <a:r>
              <a:rPr lang="fr-FR" sz="1400" dirty="0" err="1"/>
              <a:t>o.a</a:t>
            </a:r>
            <a:r>
              <a:rPr lang="fr-FR" sz="1400" dirty="0"/>
              <a:t>. </a:t>
            </a:r>
            <a:r>
              <a:rPr lang="fr-FR" sz="1400" dirty="0" err="1"/>
              <a:t>toekenning</a:t>
            </a:r>
            <a:r>
              <a:rPr lang="fr-FR" sz="1400" dirty="0"/>
              <a:t> </a:t>
            </a:r>
            <a:r>
              <a:rPr lang="fr-FR" sz="1400" dirty="0" err="1"/>
              <a:t>Vlaamse</a:t>
            </a:r>
            <a:r>
              <a:rPr lang="fr-FR" sz="1400" dirty="0"/>
              <a:t> </a:t>
            </a:r>
            <a:r>
              <a:rPr lang="fr-FR" sz="1400" dirty="0" err="1"/>
              <a:t>jobbonus</a:t>
            </a:r>
            <a:endParaRPr lang="fr-FR" sz="1400" dirty="0"/>
          </a:p>
          <a:p>
            <a:pPr lvl="2"/>
            <a:r>
              <a:rPr lang="fr-FR" sz="1400" dirty="0" err="1"/>
              <a:t>evoluties</a:t>
            </a:r>
            <a:r>
              <a:rPr lang="fr-FR" sz="1400" dirty="0"/>
              <a:t> in </a:t>
            </a:r>
            <a:r>
              <a:rPr lang="fr-FR" sz="1400" dirty="0" err="1"/>
              <a:t>Vlaanderen</a:t>
            </a:r>
            <a:r>
              <a:rPr lang="fr-FR" sz="1400" dirty="0"/>
              <a:t> </a:t>
            </a:r>
            <a:r>
              <a:rPr lang="fr-FR" sz="1400" dirty="0" err="1"/>
              <a:t>omtrent</a:t>
            </a:r>
            <a:r>
              <a:rPr lang="fr-FR" sz="1400" dirty="0"/>
              <a:t> de </a:t>
            </a:r>
            <a:r>
              <a:rPr lang="fr-FR" sz="1400" dirty="0" err="1"/>
              <a:t>overdracht</a:t>
            </a:r>
            <a:r>
              <a:rPr lang="fr-FR" sz="1400" dirty="0"/>
              <a:t> van </a:t>
            </a:r>
            <a:r>
              <a:rPr lang="fr-FR" sz="1400" dirty="0" err="1"/>
              <a:t>bevoegheden</a:t>
            </a:r>
            <a:r>
              <a:rPr lang="fr-FR" sz="1400" dirty="0"/>
              <a:t>, </a:t>
            </a:r>
            <a:r>
              <a:rPr lang="fr-FR" sz="1400" dirty="0" err="1"/>
              <a:t>o.m</a:t>
            </a:r>
            <a:r>
              <a:rPr lang="fr-FR" sz="1400" dirty="0"/>
              <a:t>. de </a:t>
            </a:r>
            <a:r>
              <a:rPr lang="fr-FR" sz="1400" dirty="0" err="1"/>
              <a:t>verzekering</a:t>
            </a:r>
            <a:r>
              <a:rPr lang="fr-FR" sz="1400" dirty="0"/>
              <a:t> </a:t>
            </a:r>
            <a:r>
              <a:rPr lang="fr-FR" sz="1400" dirty="0" err="1"/>
              <a:t>gewaarborgd</a:t>
            </a:r>
            <a:r>
              <a:rPr lang="fr-FR" sz="1400" dirty="0"/>
              <a:t> </a:t>
            </a:r>
            <a:r>
              <a:rPr lang="fr-FR" sz="1400" dirty="0" err="1"/>
              <a:t>wonen</a:t>
            </a:r>
            <a:r>
              <a:rPr lang="fr-FR" sz="1400" dirty="0"/>
              <a:t>, de </a:t>
            </a:r>
            <a:r>
              <a:rPr lang="fr-FR" sz="1400" dirty="0" err="1"/>
              <a:t>toekenning</a:t>
            </a:r>
            <a:r>
              <a:rPr lang="fr-FR" sz="1400" dirty="0"/>
              <a:t> van (</a:t>
            </a:r>
            <a:r>
              <a:rPr lang="fr-FR" sz="1400" dirty="0" err="1"/>
              <a:t>bijzondere</a:t>
            </a:r>
            <a:r>
              <a:rPr lang="fr-FR" sz="1400" dirty="0"/>
              <a:t>) sociale </a:t>
            </a:r>
            <a:r>
              <a:rPr lang="fr-FR" sz="1400" dirty="0" err="1"/>
              <a:t>leningen</a:t>
            </a:r>
            <a:r>
              <a:rPr lang="fr-FR" sz="1400" dirty="0"/>
              <a:t> en sociale </a:t>
            </a:r>
            <a:r>
              <a:rPr lang="fr-FR" sz="1400" dirty="0" err="1"/>
              <a:t>koop</a:t>
            </a:r>
            <a:r>
              <a:rPr lang="fr-FR" sz="1400" dirty="0"/>
              <a:t>- en </a:t>
            </a:r>
            <a:r>
              <a:rPr lang="fr-FR" sz="1400" dirty="0" err="1"/>
              <a:t>huurwoningen</a:t>
            </a:r>
            <a:endParaRPr lang="fr-FR" sz="1400" dirty="0"/>
          </a:p>
          <a:p>
            <a:pPr lvl="2"/>
            <a:r>
              <a:rPr lang="nl-BE" sz="1400" dirty="0"/>
              <a:t>toelage voor de verhuis en de inrichting van een woning in Brussel</a:t>
            </a:r>
            <a:r>
              <a:rPr lang="fr-FR" sz="1400" dirty="0"/>
              <a:t> </a:t>
            </a:r>
          </a:p>
          <a:p>
            <a:pPr lvl="2"/>
            <a:endParaRPr lang="fr-FR" sz="600" dirty="0" smtClean="0"/>
          </a:p>
          <a:p>
            <a:pPr lvl="1"/>
            <a:r>
              <a:rPr lang="fr-BE" dirty="0" err="1" smtClean="0"/>
              <a:t>herzien</a:t>
            </a:r>
            <a:r>
              <a:rPr lang="fr-BE" dirty="0" smtClean="0"/>
              <a:t> </a:t>
            </a:r>
            <a:r>
              <a:rPr lang="fr-BE" dirty="0" err="1"/>
              <a:t>gegevensmededeling</a:t>
            </a:r>
            <a:r>
              <a:rPr lang="fr-BE" dirty="0"/>
              <a:t> </a:t>
            </a:r>
            <a:r>
              <a:rPr lang="fr-BE" dirty="0" err="1"/>
              <a:t>arbeidsongeschiktheid</a:t>
            </a:r>
            <a:r>
              <a:rPr lang="fr-BE" dirty="0"/>
              <a:t> (</a:t>
            </a:r>
            <a:r>
              <a:rPr lang="fr-BE" dirty="0" err="1"/>
              <a:t>verhogen</a:t>
            </a:r>
            <a:r>
              <a:rPr lang="fr-BE" dirty="0"/>
              <a:t> </a:t>
            </a:r>
            <a:r>
              <a:rPr lang="fr-BE" dirty="0" err="1" smtClean="0"/>
              <a:t>kwaliteit</a:t>
            </a:r>
            <a:r>
              <a:rPr lang="fr-BE" dirty="0" smtClean="0"/>
              <a:t> / </a:t>
            </a:r>
            <a:r>
              <a:rPr lang="fr-BE" dirty="0" err="1" smtClean="0"/>
              <a:t>toevoegen</a:t>
            </a:r>
            <a:r>
              <a:rPr lang="fr-BE" dirty="0" smtClean="0"/>
              <a:t> </a:t>
            </a:r>
            <a:r>
              <a:rPr lang="fr-BE" dirty="0"/>
              <a:t>van </a:t>
            </a:r>
            <a:r>
              <a:rPr lang="fr-BE" dirty="0" err="1" smtClean="0"/>
              <a:t>bedragen</a:t>
            </a:r>
            <a:r>
              <a:rPr lang="fr-BE" dirty="0" smtClean="0"/>
              <a:t> / </a:t>
            </a:r>
            <a:r>
              <a:rPr lang="fr-BE" dirty="0" err="1" smtClean="0"/>
              <a:t>technische</a:t>
            </a:r>
            <a:r>
              <a:rPr lang="fr-BE" dirty="0" smtClean="0"/>
              <a:t> </a:t>
            </a:r>
            <a:r>
              <a:rPr lang="fr-BE" dirty="0" err="1"/>
              <a:t>migratie</a:t>
            </a:r>
            <a:r>
              <a:rPr lang="fr-BE" dirty="0" smtClean="0"/>
              <a:t>)</a:t>
            </a:r>
          </a:p>
          <a:p>
            <a:pPr lvl="1"/>
            <a:endParaRPr lang="fr-BE" sz="600" dirty="0"/>
          </a:p>
          <a:p>
            <a:pPr lvl="1"/>
            <a:r>
              <a:rPr lang="fr-BE" dirty="0"/>
              <a:t>FOD </a:t>
            </a:r>
            <a:r>
              <a:rPr lang="fr-BE" dirty="0" err="1" smtClean="0"/>
              <a:t>Justitie</a:t>
            </a:r>
            <a:r>
              <a:rPr lang="fr-BE" dirty="0" smtClean="0"/>
              <a:t> - </a:t>
            </a:r>
            <a:r>
              <a:rPr lang="nl-NL" dirty="0" smtClean="0"/>
              <a:t>verder </a:t>
            </a:r>
            <a:r>
              <a:rPr lang="nl-NL" dirty="0"/>
              <a:t>abonneren van instellingen op flux </a:t>
            </a:r>
            <a:r>
              <a:rPr lang="nl-NL" dirty="0" smtClean="0"/>
              <a:t>gedetineerden</a:t>
            </a:r>
          </a:p>
          <a:p>
            <a:pPr lvl="1"/>
            <a:endParaRPr lang="nl-NL" sz="600" dirty="0"/>
          </a:p>
          <a:p>
            <a:pPr lvl="1"/>
            <a:r>
              <a:rPr lang="en-US" dirty="0"/>
              <a:t>FOD </a:t>
            </a:r>
            <a:r>
              <a:rPr lang="en-US" dirty="0" smtClean="0"/>
              <a:t>WASO - </a:t>
            </a:r>
            <a:r>
              <a:rPr lang="en-US" dirty="0" err="1" smtClean="0"/>
              <a:t>operationalisering</a:t>
            </a:r>
            <a:r>
              <a:rPr lang="en-US" dirty="0" smtClean="0"/>
              <a:t> </a:t>
            </a:r>
            <a:r>
              <a:rPr lang="en-US" dirty="0" err="1" smtClean="0"/>
              <a:t>eDossier</a:t>
            </a:r>
            <a:r>
              <a:rPr lang="en-US" dirty="0" smtClean="0"/>
              <a:t>-platform</a:t>
            </a:r>
            <a:endParaRPr lang="nl-NL" dirty="0" smtClean="0"/>
          </a:p>
          <a:p>
            <a:pPr lvl="1"/>
            <a:endParaRPr lang="nl-NL" dirty="0" smtClean="0"/>
          </a:p>
          <a:p>
            <a:pPr lvl="1"/>
            <a:endParaRPr lang="en-US" dirty="0"/>
          </a:p>
        </p:txBody>
      </p:sp>
    </p:spTree>
    <p:extLst>
      <p:ext uri="{BB962C8B-B14F-4D97-AF65-F5344CB8AC3E}">
        <p14:creationId xmlns:p14="http://schemas.microsoft.com/office/powerpoint/2010/main" val="4015504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Statuts sociaux </a:t>
            </a:r>
            <a:r>
              <a:rPr lang="fr-BE" altLang="en-US" dirty="0" smtClean="0"/>
              <a:t>harmonisés (SSH)</a:t>
            </a:r>
            <a:endParaRPr lang="en-US" dirty="0"/>
          </a:p>
        </p:txBody>
      </p:sp>
      <p:sp>
        <p:nvSpPr>
          <p:cNvPr id="3" name="Content Placeholder 2"/>
          <p:cNvSpPr>
            <a:spLocks noGrp="1"/>
          </p:cNvSpPr>
          <p:nvPr>
            <p:ph idx="1"/>
          </p:nvPr>
        </p:nvSpPr>
        <p:spPr/>
        <p:txBody>
          <a:bodyPr>
            <a:normAutofit/>
          </a:bodyPr>
          <a:lstStyle/>
          <a:p>
            <a:r>
              <a:rPr lang="fr-FR" dirty="0" smtClean="0"/>
              <a:t>les </a:t>
            </a:r>
            <a:r>
              <a:rPr lang="fr-FR" dirty="0"/>
              <a:t>citoyens ayant un statut social reçoivent des </a:t>
            </a:r>
            <a:r>
              <a:rPr lang="fr-FR" dirty="0" smtClean="0"/>
              <a:t>‘</a:t>
            </a:r>
            <a:r>
              <a:rPr lang="fr-FR" dirty="0"/>
              <a:t>droits complémentaires’ </a:t>
            </a:r>
            <a:r>
              <a:rPr lang="fr-FR" dirty="0" err="1"/>
              <a:t>càd</a:t>
            </a:r>
            <a:r>
              <a:rPr lang="fr-FR" dirty="0"/>
              <a:t> des droits dérivés de leur statut </a:t>
            </a:r>
            <a:r>
              <a:rPr lang="fr-FR" dirty="0" smtClean="0"/>
              <a:t>social </a:t>
            </a:r>
            <a:r>
              <a:rPr lang="fr-FR" dirty="0" err="1" smtClean="0"/>
              <a:t>p.e</a:t>
            </a:r>
            <a:r>
              <a:rPr lang="fr-FR" dirty="0" smtClean="0"/>
              <a:t>.</a:t>
            </a:r>
            <a:endParaRPr lang="fr-FR" dirty="0"/>
          </a:p>
          <a:p>
            <a:pPr lvl="1"/>
            <a:r>
              <a:rPr lang="fr-FR" dirty="0"/>
              <a:t>tarif social pour le gaz, l'électricité, l'eau, les télécommunications</a:t>
            </a:r>
          </a:p>
          <a:p>
            <a:pPr lvl="1"/>
            <a:r>
              <a:rPr lang="fr-FR" dirty="0"/>
              <a:t>transports en commun (SNCB, De </a:t>
            </a:r>
            <a:r>
              <a:rPr lang="fr-FR" dirty="0" err="1"/>
              <a:t>Lijn</a:t>
            </a:r>
            <a:r>
              <a:rPr lang="fr-FR" dirty="0"/>
              <a:t>, TEC...)</a:t>
            </a:r>
          </a:p>
          <a:p>
            <a:pPr lvl="1"/>
            <a:r>
              <a:rPr lang="fr-FR" dirty="0"/>
              <a:t>logement</a:t>
            </a:r>
          </a:p>
          <a:p>
            <a:pPr lvl="1"/>
            <a:r>
              <a:rPr lang="fr-FR" dirty="0"/>
              <a:t>réduction d'impôts, ramassage gratuit des ordures ménagères</a:t>
            </a:r>
          </a:p>
          <a:p>
            <a:pPr lvl="1"/>
            <a:r>
              <a:rPr lang="fr-FR" dirty="0"/>
              <a:t>réduction pour des activités socioculturelles et </a:t>
            </a:r>
            <a:r>
              <a:rPr lang="fr-FR" dirty="0" smtClean="0"/>
              <a:t>sportives</a:t>
            </a:r>
          </a:p>
          <a:p>
            <a:pPr lvl="1"/>
            <a:endParaRPr lang="fr-FR" sz="600" dirty="0"/>
          </a:p>
          <a:p>
            <a:r>
              <a:rPr lang="fr-FR" dirty="0" smtClean="0"/>
              <a:t>l’objectif derrière SSH est de </a:t>
            </a:r>
            <a:r>
              <a:rPr lang="fr-FR" dirty="0"/>
              <a:t>simplifier et </a:t>
            </a:r>
            <a:r>
              <a:rPr lang="fr-FR" dirty="0" smtClean="0"/>
              <a:t>d’étendre </a:t>
            </a:r>
            <a:r>
              <a:rPr lang="fr-FR" dirty="0"/>
              <a:t>l'attribution automatique des </a:t>
            </a:r>
            <a:r>
              <a:rPr lang="fr-FR" dirty="0" smtClean="0"/>
              <a:t>droits</a:t>
            </a:r>
          </a:p>
          <a:p>
            <a:endParaRPr lang="fr-FR" sz="600" dirty="0" smtClean="0"/>
          </a:p>
          <a:p>
            <a:r>
              <a:rPr lang="fr-FR" dirty="0"/>
              <a:t>la BCSS et les sources authentiques travaillent pour mettre à disposition </a:t>
            </a:r>
          </a:p>
          <a:p>
            <a:pPr marL="542925" lvl="1" indent="-231775">
              <a:buFont typeface="+mj-lt"/>
              <a:buAutoNum type="arabicPeriod"/>
            </a:pPr>
            <a:r>
              <a:rPr lang="fr-FR" dirty="0" smtClean="0"/>
              <a:t>une </a:t>
            </a:r>
            <a:r>
              <a:rPr lang="fr-FR" dirty="0"/>
              <a:t>utilisation en mode batch de la banque de données dite ‘tampon</a:t>
            </a:r>
            <a:r>
              <a:rPr lang="fr-FR" dirty="0" smtClean="0"/>
              <a:t>’</a:t>
            </a:r>
          </a:p>
          <a:p>
            <a:pPr marL="542925" lvl="1" indent="-231775">
              <a:buFont typeface="+mj-lt"/>
              <a:buAutoNum type="arabicPeriod"/>
            </a:pPr>
            <a:r>
              <a:rPr lang="fr-FR" dirty="0"/>
              <a:t>une consultation en ligne des sources authentiques par les instances d’octroi</a:t>
            </a:r>
          </a:p>
          <a:p>
            <a:pPr marL="542925" lvl="1" indent="-231775">
              <a:buFont typeface="+mj-lt"/>
              <a:buAutoNum type="arabicPeriod"/>
            </a:pPr>
            <a:r>
              <a:rPr lang="fr-FR" dirty="0"/>
              <a:t>une consultation des statuts sociaux via l’application </a:t>
            </a:r>
            <a:r>
              <a:rPr lang="fr-FR" dirty="0" err="1" smtClean="0"/>
              <a:t>MyBEnefits</a:t>
            </a:r>
            <a:endParaRPr lang="fr-FR" dirty="0"/>
          </a:p>
          <a:p>
            <a:endParaRPr lang="fr-FR" dirty="0"/>
          </a:p>
          <a:p>
            <a:endParaRPr lang="en-US" dirty="0"/>
          </a:p>
        </p:txBody>
      </p:sp>
    </p:spTree>
    <p:extLst>
      <p:ext uri="{BB962C8B-B14F-4D97-AF65-F5344CB8AC3E}">
        <p14:creationId xmlns:p14="http://schemas.microsoft.com/office/powerpoint/2010/main" val="1201863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SSH - </a:t>
            </a:r>
            <a:r>
              <a:rPr lang="en-US" dirty="0" err="1"/>
              <a:t>utilisation</a:t>
            </a:r>
            <a:r>
              <a:rPr lang="en-US" dirty="0"/>
              <a:t> DB / consultation </a:t>
            </a:r>
            <a:r>
              <a:rPr lang="en-US" dirty="0" smtClean="0"/>
              <a:t>online</a:t>
            </a:r>
            <a:endParaRPr lang="en-US" dirty="0"/>
          </a:p>
        </p:txBody>
      </p:sp>
      <p:sp>
        <p:nvSpPr>
          <p:cNvPr id="3" name="Content Placeholder 2"/>
          <p:cNvSpPr>
            <a:spLocks noGrp="1"/>
          </p:cNvSpPr>
          <p:nvPr>
            <p:ph idx="1"/>
          </p:nvPr>
        </p:nvSpPr>
        <p:spPr>
          <a:xfrm>
            <a:off x="838200" y="1718044"/>
            <a:ext cx="10801350" cy="4892306"/>
          </a:xfrm>
        </p:spPr>
        <p:txBody>
          <a:bodyPr>
            <a:normAutofit/>
          </a:bodyPr>
          <a:lstStyle/>
          <a:p>
            <a:r>
              <a:rPr lang="fr-FR" dirty="0" smtClean="0"/>
              <a:t>résultats </a:t>
            </a:r>
            <a:r>
              <a:rPr lang="fr-FR" dirty="0"/>
              <a:t>atteints depuis la mise en production de SSH (mi-2016)</a:t>
            </a:r>
          </a:p>
          <a:p>
            <a:pPr lvl="1"/>
            <a:r>
              <a:rPr lang="fr-FR" dirty="0"/>
              <a:t> </a:t>
            </a:r>
            <a:r>
              <a:rPr lang="fr-FR" dirty="0">
                <a:solidFill>
                  <a:srgbClr val="008CB2"/>
                </a:solidFill>
              </a:rPr>
              <a:t>259</a:t>
            </a:r>
            <a:r>
              <a:rPr lang="fr-FR" dirty="0"/>
              <a:t> projets opérationnels pour le mode batch</a:t>
            </a:r>
          </a:p>
          <a:p>
            <a:pPr lvl="1"/>
            <a:r>
              <a:rPr lang="fr-FR" dirty="0"/>
              <a:t> </a:t>
            </a:r>
            <a:r>
              <a:rPr lang="fr-FR" dirty="0">
                <a:solidFill>
                  <a:srgbClr val="008CB2"/>
                </a:solidFill>
              </a:rPr>
              <a:t>12</a:t>
            </a:r>
            <a:r>
              <a:rPr lang="fr-FR" dirty="0"/>
              <a:t> projets opérationnels pour le mode en ligne</a:t>
            </a:r>
          </a:p>
          <a:p>
            <a:endParaRPr lang="en-US" sz="600" dirty="0" smtClean="0"/>
          </a:p>
          <a:p>
            <a:r>
              <a:rPr lang="en-US" dirty="0" err="1" smtClean="0"/>
              <a:t>quelques</a:t>
            </a:r>
            <a:r>
              <a:rPr lang="en-US" dirty="0" smtClean="0"/>
              <a:t> </a:t>
            </a:r>
            <a:r>
              <a:rPr lang="en-US" dirty="0" err="1" smtClean="0"/>
              <a:t>nouveautés</a:t>
            </a:r>
            <a:r>
              <a:rPr lang="en-US" dirty="0" smtClean="0"/>
              <a:t> de 2021 </a:t>
            </a:r>
            <a:endParaRPr lang="en-US" dirty="0"/>
          </a:p>
          <a:p>
            <a:pPr lvl="1"/>
            <a:r>
              <a:rPr lang="fr-FR" dirty="0"/>
              <a:t>le SPF Economie a pu élargir temporairement le nombre d’ayants-droits au tarif </a:t>
            </a:r>
            <a:r>
              <a:rPr lang="fr-FR" dirty="0" smtClean="0"/>
              <a:t>social </a:t>
            </a:r>
            <a:r>
              <a:rPr lang="fr-FR" dirty="0"/>
              <a:t>pour le gaz et l’électricité à la catégorie BIM (bénéficiaire de l’intervention majorée), </a:t>
            </a:r>
            <a:r>
              <a:rPr lang="fr-FR" dirty="0" smtClean="0">
                <a:solidFill>
                  <a:srgbClr val="008CB2"/>
                </a:solidFill>
              </a:rPr>
              <a:t>le</a:t>
            </a:r>
            <a:r>
              <a:rPr lang="fr-FR" dirty="0" smtClean="0"/>
              <a:t> </a:t>
            </a:r>
            <a:r>
              <a:rPr lang="fr-FR" dirty="0">
                <a:solidFill>
                  <a:srgbClr val="008CB2"/>
                </a:solidFill>
              </a:rPr>
              <a:t>nombre de familles bénéficiaires a doublé </a:t>
            </a:r>
            <a:r>
              <a:rPr lang="fr-FR" dirty="0" smtClean="0">
                <a:solidFill>
                  <a:srgbClr val="008CB2"/>
                </a:solidFill>
              </a:rPr>
              <a:t>pour passer de 424.000 à 871.000 </a:t>
            </a:r>
            <a:r>
              <a:rPr lang="fr-FR" dirty="0" smtClean="0"/>
              <a:t/>
            </a:r>
            <a:br>
              <a:rPr lang="fr-FR" dirty="0" smtClean="0"/>
            </a:br>
            <a:r>
              <a:rPr lang="fr-FR" dirty="0" smtClean="0"/>
              <a:t>+ forfait </a:t>
            </a:r>
            <a:r>
              <a:rPr lang="fr-FR" dirty="0"/>
              <a:t>unique </a:t>
            </a:r>
            <a:r>
              <a:rPr lang="fr-FR" dirty="0" smtClean="0"/>
              <a:t>de </a:t>
            </a:r>
            <a:r>
              <a:rPr lang="fr-FR" dirty="0" smtClean="0">
                <a:solidFill>
                  <a:srgbClr val="008CB2"/>
                </a:solidFill>
              </a:rPr>
              <a:t>80 </a:t>
            </a:r>
            <a:r>
              <a:rPr lang="fr-FR" dirty="0">
                <a:solidFill>
                  <a:srgbClr val="008CB2"/>
                </a:solidFill>
              </a:rPr>
              <a:t>€</a:t>
            </a:r>
            <a:r>
              <a:rPr lang="fr-FR" dirty="0"/>
              <a:t> pour les ménages ayant droit </a:t>
            </a:r>
            <a:r>
              <a:rPr lang="fr-FR" dirty="0" smtClean="0"/>
              <a:t>à SOCTAR </a:t>
            </a:r>
            <a:endParaRPr lang="en-US" dirty="0"/>
          </a:p>
          <a:p>
            <a:pPr lvl="1"/>
            <a:r>
              <a:rPr lang="en-US" dirty="0" smtClean="0"/>
              <a:t> </a:t>
            </a:r>
            <a:r>
              <a:rPr lang="en-US" dirty="0" smtClean="0">
                <a:solidFill>
                  <a:srgbClr val="008CB2"/>
                </a:solidFill>
              </a:rPr>
              <a:t>90</a:t>
            </a:r>
            <a:r>
              <a:rPr lang="en-US" dirty="0" smtClean="0"/>
              <a:t> </a:t>
            </a:r>
            <a:r>
              <a:rPr lang="en-US" dirty="0" err="1">
                <a:solidFill>
                  <a:srgbClr val="008CB2"/>
                </a:solidFill>
              </a:rPr>
              <a:t>nouvelles</a:t>
            </a:r>
            <a:r>
              <a:rPr lang="en-US" dirty="0">
                <a:solidFill>
                  <a:srgbClr val="008CB2"/>
                </a:solidFill>
              </a:rPr>
              <a:t> communes </a:t>
            </a:r>
            <a:r>
              <a:rPr lang="en-US" dirty="0" err="1">
                <a:solidFill>
                  <a:srgbClr val="008CB2"/>
                </a:solidFill>
              </a:rPr>
              <a:t>ou</a:t>
            </a:r>
            <a:r>
              <a:rPr lang="en-US" dirty="0">
                <a:solidFill>
                  <a:srgbClr val="008CB2"/>
                </a:solidFill>
              </a:rPr>
              <a:t> CPAS </a:t>
            </a:r>
            <a:r>
              <a:rPr lang="en-US" dirty="0" err="1"/>
              <a:t>ont</a:t>
            </a:r>
            <a:r>
              <a:rPr lang="en-US" dirty="0"/>
              <a:t> </a:t>
            </a:r>
            <a:r>
              <a:rPr lang="en-US" dirty="0" err="1"/>
              <a:t>rejoint</a:t>
            </a:r>
            <a:r>
              <a:rPr lang="en-US" dirty="0"/>
              <a:t> le </a:t>
            </a:r>
            <a:r>
              <a:rPr lang="en-US" dirty="0" err="1"/>
              <a:t>projet</a:t>
            </a:r>
            <a:r>
              <a:rPr lang="en-US" dirty="0"/>
              <a:t> SSH </a:t>
            </a:r>
            <a:r>
              <a:rPr lang="en-US" dirty="0" smtClean="0"/>
              <a:t>(pour des exonerations </a:t>
            </a:r>
            <a:r>
              <a:rPr lang="en-US" dirty="0"/>
              <a:t>de </a:t>
            </a:r>
            <a:r>
              <a:rPr lang="en-US" dirty="0" err="1" smtClean="0"/>
              <a:t>taxe</a:t>
            </a:r>
            <a:r>
              <a:rPr lang="en-US" dirty="0" smtClean="0"/>
              <a:t>, </a:t>
            </a:r>
            <a:r>
              <a:rPr lang="en-US" dirty="0" err="1" smtClean="0"/>
              <a:t>l’octroi</a:t>
            </a:r>
            <a:r>
              <a:rPr lang="en-US" dirty="0" smtClean="0"/>
              <a:t> </a:t>
            </a:r>
            <a:r>
              <a:rPr lang="en-US" dirty="0" err="1" smtClean="0"/>
              <a:t>d’avantages</a:t>
            </a:r>
            <a:r>
              <a:rPr lang="en-US" dirty="0" smtClean="0"/>
              <a:t> divers </a:t>
            </a:r>
            <a:r>
              <a:rPr lang="en-US" dirty="0" err="1" smtClean="0"/>
              <a:t>ou</a:t>
            </a:r>
            <a:r>
              <a:rPr lang="en-US" dirty="0" smtClean="0"/>
              <a:t> </a:t>
            </a:r>
            <a:r>
              <a:rPr lang="en-US" dirty="0" err="1" smtClean="0"/>
              <a:t>d’aides</a:t>
            </a:r>
            <a:r>
              <a:rPr lang="en-US" dirty="0" smtClean="0"/>
              <a:t> corona)</a:t>
            </a:r>
            <a:endParaRPr lang="en-US" dirty="0"/>
          </a:p>
          <a:p>
            <a:pPr lvl="1"/>
            <a:r>
              <a:rPr lang="en-US" dirty="0"/>
              <a:t>l</a:t>
            </a:r>
            <a:r>
              <a:rPr lang="en-US" dirty="0" smtClean="0"/>
              <a:t>a </a:t>
            </a:r>
            <a:r>
              <a:rPr lang="en-US" dirty="0"/>
              <a:t>C</a:t>
            </a:r>
            <a:r>
              <a:rPr lang="en-US" dirty="0" smtClean="0"/>
              <a:t>roix rouge, par </a:t>
            </a:r>
            <a:r>
              <a:rPr lang="en-US" dirty="0" err="1" smtClean="0"/>
              <a:t>l’intermédiaire</a:t>
            </a:r>
            <a:r>
              <a:rPr lang="en-US" dirty="0" smtClean="0"/>
              <a:t> de </a:t>
            </a:r>
            <a:r>
              <a:rPr lang="en-US" dirty="0" smtClean="0">
                <a:solidFill>
                  <a:srgbClr val="008CB2"/>
                </a:solidFill>
              </a:rPr>
              <a:t>11</a:t>
            </a:r>
            <a:r>
              <a:rPr lang="en-US" dirty="0" smtClean="0"/>
              <a:t> </a:t>
            </a:r>
            <a:r>
              <a:rPr lang="en-US" dirty="0" smtClean="0">
                <a:solidFill>
                  <a:srgbClr val="008CB2"/>
                </a:solidFill>
              </a:rPr>
              <a:t>CPAS</a:t>
            </a:r>
            <a:r>
              <a:rPr lang="en-US" dirty="0" smtClean="0"/>
              <a:t>, a </a:t>
            </a:r>
            <a:r>
              <a:rPr lang="en-US" dirty="0" err="1" smtClean="0"/>
              <a:t>distribué</a:t>
            </a:r>
            <a:r>
              <a:rPr lang="en-US" dirty="0" smtClean="0"/>
              <a:t> </a:t>
            </a:r>
            <a:r>
              <a:rPr lang="en-US" dirty="0" err="1" smtClean="0"/>
              <a:t>une</a:t>
            </a:r>
            <a:r>
              <a:rPr lang="en-US" dirty="0" smtClean="0"/>
              <a:t> aide </a:t>
            </a:r>
            <a:r>
              <a:rPr lang="en-US" dirty="0" err="1" smtClean="0"/>
              <a:t>financière</a:t>
            </a:r>
            <a:r>
              <a:rPr lang="en-US" dirty="0" smtClean="0"/>
              <a:t> </a:t>
            </a:r>
            <a:r>
              <a:rPr lang="en-US" dirty="0" err="1" smtClean="0"/>
              <a:t>conséquente</a:t>
            </a:r>
            <a:r>
              <a:rPr lang="en-US" dirty="0" smtClean="0"/>
              <a:t> aux </a:t>
            </a:r>
            <a:r>
              <a:rPr lang="en-US" dirty="0" err="1" smtClean="0"/>
              <a:t>très</a:t>
            </a:r>
            <a:r>
              <a:rPr lang="en-US" dirty="0" smtClean="0"/>
              <a:t> </a:t>
            </a:r>
            <a:r>
              <a:rPr lang="en-US" dirty="0" err="1" smtClean="0"/>
              <a:t>nombreuses</a:t>
            </a:r>
            <a:r>
              <a:rPr lang="en-US" dirty="0" smtClean="0"/>
              <a:t> </a:t>
            </a:r>
            <a:r>
              <a:rPr lang="en-US" dirty="0" err="1" smtClean="0"/>
              <a:t>victimes</a:t>
            </a:r>
            <a:r>
              <a:rPr lang="en-US" dirty="0" smtClean="0"/>
              <a:t> des </a:t>
            </a:r>
            <a:r>
              <a:rPr lang="en-US" dirty="0" err="1" smtClean="0"/>
              <a:t>inondations</a:t>
            </a:r>
            <a:r>
              <a:rPr lang="en-US" dirty="0" smtClean="0"/>
              <a:t>, </a:t>
            </a:r>
            <a:r>
              <a:rPr lang="fr-FR" dirty="0" smtClean="0">
                <a:solidFill>
                  <a:srgbClr val="008CB2"/>
                </a:solidFill>
              </a:rPr>
              <a:t>7000</a:t>
            </a:r>
            <a:r>
              <a:rPr lang="fr-FR" dirty="0" smtClean="0"/>
              <a:t> </a:t>
            </a:r>
            <a:r>
              <a:rPr lang="fr-FR" dirty="0">
                <a:solidFill>
                  <a:srgbClr val="008CB2"/>
                </a:solidFill>
              </a:rPr>
              <a:t>ménages</a:t>
            </a:r>
            <a:r>
              <a:rPr lang="fr-FR" dirty="0"/>
              <a:t> ont pu recevoir automatiquement </a:t>
            </a:r>
            <a:r>
              <a:rPr lang="fr-FR" dirty="0" smtClean="0"/>
              <a:t>une prime</a:t>
            </a:r>
            <a:endParaRPr lang="en-US" dirty="0"/>
          </a:p>
          <a:p>
            <a:pPr lvl="1"/>
            <a:r>
              <a:rPr lang="en-US" dirty="0" err="1"/>
              <a:t>paspartoe</a:t>
            </a:r>
            <a:r>
              <a:rPr lang="en-US" dirty="0"/>
              <a:t> op </a:t>
            </a:r>
            <a:r>
              <a:rPr lang="en-US" dirty="0" err="1"/>
              <a:t>kanstarief</a:t>
            </a:r>
            <a:r>
              <a:rPr lang="en-US" dirty="0"/>
              <a:t> de la </a:t>
            </a:r>
            <a:r>
              <a:rPr lang="en-US" dirty="0" err="1"/>
              <a:t>Vlaamse</a:t>
            </a:r>
            <a:r>
              <a:rPr lang="en-US" dirty="0"/>
              <a:t> </a:t>
            </a:r>
            <a:r>
              <a:rPr lang="en-US" dirty="0" err="1"/>
              <a:t>Gemeenschapscommissie</a:t>
            </a:r>
            <a:r>
              <a:rPr lang="en-US" dirty="0"/>
              <a:t> (VGC)</a:t>
            </a:r>
          </a:p>
          <a:p>
            <a:pPr lvl="1"/>
            <a:r>
              <a:rPr lang="en-US" dirty="0"/>
              <a:t>carte </a:t>
            </a:r>
            <a:r>
              <a:rPr lang="en-US" dirty="0" err="1"/>
              <a:t>accompagnateur</a:t>
            </a:r>
            <a:r>
              <a:rPr lang="en-US" dirty="0"/>
              <a:t> </a:t>
            </a:r>
            <a:r>
              <a:rPr lang="en-US" dirty="0" err="1"/>
              <a:t>gratuit</a:t>
            </a:r>
            <a:r>
              <a:rPr lang="en-US" dirty="0"/>
              <a:t> et </a:t>
            </a:r>
            <a:r>
              <a:rPr lang="en-US" dirty="0" err="1"/>
              <a:t>tarif</a:t>
            </a:r>
            <a:r>
              <a:rPr lang="en-US" dirty="0"/>
              <a:t> </a:t>
            </a:r>
            <a:r>
              <a:rPr lang="en-US" dirty="0" err="1"/>
              <a:t>préférentiel</a:t>
            </a:r>
            <a:r>
              <a:rPr lang="en-US" dirty="0"/>
              <a:t> </a:t>
            </a:r>
            <a:r>
              <a:rPr lang="en-US" dirty="0" smtClean="0"/>
              <a:t>BIM </a:t>
            </a:r>
            <a:r>
              <a:rPr lang="en-US" dirty="0"/>
              <a:t>(SNCB)</a:t>
            </a:r>
          </a:p>
          <a:p>
            <a:pPr lvl="1"/>
            <a:r>
              <a:rPr lang="en-US" dirty="0" err="1"/>
              <a:t>octroi</a:t>
            </a:r>
            <a:r>
              <a:rPr lang="en-US" dirty="0"/>
              <a:t> d’un </a:t>
            </a:r>
            <a:r>
              <a:rPr lang="en-US" dirty="0" err="1"/>
              <a:t>supplément</a:t>
            </a:r>
            <a:r>
              <a:rPr lang="en-US" dirty="0"/>
              <a:t> aux allocations </a:t>
            </a:r>
            <a:r>
              <a:rPr lang="en-US" dirty="0" err="1"/>
              <a:t>familiales</a:t>
            </a:r>
            <a:r>
              <a:rPr lang="en-US" dirty="0"/>
              <a:t> (</a:t>
            </a:r>
            <a:r>
              <a:rPr lang="en-US" dirty="0" err="1"/>
              <a:t>Région</a:t>
            </a:r>
            <a:r>
              <a:rPr lang="en-US" dirty="0"/>
              <a:t> </a:t>
            </a:r>
            <a:r>
              <a:rPr lang="en-US" dirty="0" err="1"/>
              <a:t>Wallonne</a:t>
            </a:r>
            <a:r>
              <a:rPr lang="en-US" dirty="0" smtClean="0"/>
              <a:t>)</a:t>
            </a:r>
          </a:p>
          <a:p>
            <a:pPr lvl="1"/>
            <a:endParaRPr lang="en-US" sz="900" dirty="0"/>
          </a:p>
        </p:txBody>
      </p:sp>
    </p:spTree>
    <p:extLst>
      <p:ext uri="{BB962C8B-B14F-4D97-AF65-F5344CB8AC3E}">
        <p14:creationId xmlns:p14="http://schemas.microsoft.com/office/powerpoint/2010/main" val="4066279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SSH - </a:t>
            </a:r>
            <a:r>
              <a:rPr lang="en-US" dirty="0" err="1"/>
              <a:t>utilisation</a:t>
            </a:r>
            <a:r>
              <a:rPr lang="en-US" dirty="0"/>
              <a:t> DB / consultation </a:t>
            </a:r>
            <a:r>
              <a:rPr lang="en-US" dirty="0" smtClean="0"/>
              <a:t>online</a:t>
            </a:r>
            <a:endParaRPr lang="en-US" dirty="0"/>
          </a:p>
        </p:txBody>
      </p:sp>
      <p:sp>
        <p:nvSpPr>
          <p:cNvPr id="3" name="Content Placeholder 2"/>
          <p:cNvSpPr>
            <a:spLocks noGrp="1"/>
          </p:cNvSpPr>
          <p:nvPr>
            <p:ph idx="1"/>
          </p:nvPr>
        </p:nvSpPr>
        <p:spPr/>
        <p:txBody>
          <a:bodyPr>
            <a:normAutofit/>
          </a:bodyPr>
          <a:lstStyle/>
          <a:p>
            <a:r>
              <a:rPr lang="en-US" dirty="0" err="1" smtClean="0"/>
              <a:t>quelques</a:t>
            </a:r>
            <a:r>
              <a:rPr lang="en-US" dirty="0" smtClean="0"/>
              <a:t> </a:t>
            </a:r>
            <a:r>
              <a:rPr lang="en-US" dirty="0" err="1" smtClean="0"/>
              <a:t>projets</a:t>
            </a:r>
            <a:r>
              <a:rPr lang="en-US" dirty="0" smtClean="0"/>
              <a:t> </a:t>
            </a:r>
            <a:r>
              <a:rPr lang="en-US" dirty="0" err="1"/>
              <a:t>envisagés</a:t>
            </a:r>
            <a:r>
              <a:rPr lang="en-US" dirty="0"/>
              <a:t> </a:t>
            </a:r>
            <a:r>
              <a:rPr lang="en-US" dirty="0" err="1"/>
              <a:t>en</a:t>
            </a:r>
            <a:r>
              <a:rPr lang="en-US" dirty="0"/>
              <a:t> 2022</a:t>
            </a:r>
          </a:p>
          <a:p>
            <a:pPr lvl="1"/>
            <a:r>
              <a:rPr lang="en-US" sz="2000" dirty="0"/>
              <a:t>p</a:t>
            </a:r>
            <a:r>
              <a:rPr lang="en-US" sz="2000" dirty="0" smtClean="0"/>
              <a:t>rime </a:t>
            </a:r>
            <a:r>
              <a:rPr lang="en-US" sz="2000" dirty="0" err="1"/>
              <a:t>énergie</a:t>
            </a:r>
            <a:r>
              <a:rPr lang="en-US" sz="2000" dirty="0"/>
              <a:t> </a:t>
            </a:r>
            <a:r>
              <a:rPr lang="en-US" sz="2000" dirty="0" smtClean="0"/>
              <a:t>(</a:t>
            </a:r>
            <a:r>
              <a:rPr lang="en-US" sz="2000" dirty="0" err="1" smtClean="0"/>
              <a:t>Région</a:t>
            </a:r>
            <a:r>
              <a:rPr lang="en-US" sz="2000" dirty="0" smtClean="0"/>
              <a:t> </a:t>
            </a:r>
            <a:r>
              <a:rPr lang="en-US" sz="2000" dirty="0" err="1" smtClean="0"/>
              <a:t>Bruxelloise</a:t>
            </a:r>
            <a:r>
              <a:rPr lang="en-US" sz="2000" dirty="0" smtClean="0"/>
              <a:t>)</a:t>
            </a:r>
            <a:endParaRPr lang="en-US" sz="2000" dirty="0"/>
          </a:p>
          <a:p>
            <a:pPr lvl="1"/>
            <a:r>
              <a:rPr lang="en-US" sz="2000" dirty="0" err="1" smtClean="0"/>
              <a:t>tarif</a:t>
            </a:r>
            <a:r>
              <a:rPr lang="en-US" sz="2000" dirty="0" smtClean="0"/>
              <a:t> </a:t>
            </a:r>
            <a:r>
              <a:rPr lang="en-US" sz="2000" dirty="0" err="1"/>
              <a:t>préférentiel</a:t>
            </a:r>
            <a:r>
              <a:rPr lang="en-US" sz="2000" dirty="0"/>
              <a:t> </a:t>
            </a:r>
            <a:r>
              <a:rPr lang="en-US" sz="2000" dirty="0" smtClean="0"/>
              <a:t>(STIB)</a:t>
            </a:r>
            <a:endParaRPr lang="en-US" sz="2000" dirty="0"/>
          </a:p>
          <a:p>
            <a:pPr lvl="1"/>
            <a:r>
              <a:rPr lang="en-US" sz="2000" dirty="0" err="1" smtClean="0"/>
              <a:t>tarif</a:t>
            </a:r>
            <a:r>
              <a:rPr lang="en-US" sz="2000" dirty="0" smtClean="0"/>
              <a:t> </a:t>
            </a:r>
            <a:r>
              <a:rPr lang="en-US" sz="2000" dirty="0"/>
              <a:t>social pour </a:t>
            </a:r>
            <a:r>
              <a:rPr lang="en-US" sz="2000" dirty="0" err="1"/>
              <a:t>l’eau</a:t>
            </a:r>
            <a:r>
              <a:rPr lang="en-US" sz="2000" dirty="0"/>
              <a:t> </a:t>
            </a:r>
            <a:r>
              <a:rPr lang="en-US" sz="2000" dirty="0" smtClean="0"/>
              <a:t>(</a:t>
            </a:r>
            <a:r>
              <a:rPr lang="en-US" sz="2000" dirty="0" err="1" smtClean="0"/>
              <a:t>Région</a:t>
            </a:r>
            <a:r>
              <a:rPr lang="en-US" sz="2000" dirty="0" smtClean="0"/>
              <a:t> </a:t>
            </a:r>
            <a:r>
              <a:rPr lang="en-US" sz="2000" dirty="0" err="1" smtClean="0"/>
              <a:t>Bruxelloises</a:t>
            </a:r>
            <a:r>
              <a:rPr lang="en-US" sz="2000" dirty="0" smtClean="0"/>
              <a:t>)</a:t>
            </a:r>
            <a:endParaRPr lang="en-US" sz="2000" dirty="0"/>
          </a:p>
          <a:p>
            <a:pPr lvl="1"/>
            <a:r>
              <a:rPr lang="en-US" sz="2000" dirty="0" err="1" smtClean="0"/>
              <a:t>quotité</a:t>
            </a:r>
            <a:r>
              <a:rPr lang="en-US" sz="2000" dirty="0" smtClean="0"/>
              <a:t> </a:t>
            </a:r>
            <a:r>
              <a:rPr lang="en-US" sz="2000" dirty="0" err="1"/>
              <a:t>exemptée</a:t>
            </a:r>
            <a:r>
              <a:rPr lang="en-US" sz="2000" dirty="0"/>
              <a:t> </a:t>
            </a:r>
            <a:r>
              <a:rPr lang="en-US" sz="2000" dirty="0" err="1"/>
              <a:t>d’impôt</a:t>
            </a:r>
            <a:r>
              <a:rPr lang="en-US" sz="2000" dirty="0"/>
              <a:t> pour </a:t>
            </a:r>
            <a:r>
              <a:rPr lang="en-US" sz="2000" dirty="0" err="1"/>
              <a:t>soin</a:t>
            </a:r>
            <a:r>
              <a:rPr lang="en-US" sz="2000" dirty="0"/>
              <a:t> aux parents </a:t>
            </a:r>
            <a:r>
              <a:rPr lang="en-US" sz="2000" dirty="0" err="1"/>
              <a:t>proches</a:t>
            </a:r>
            <a:r>
              <a:rPr lang="en-US" sz="2000" dirty="0"/>
              <a:t> </a:t>
            </a:r>
            <a:r>
              <a:rPr lang="en-US" sz="2000" dirty="0" err="1"/>
              <a:t>en</a:t>
            </a:r>
            <a:r>
              <a:rPr lang="en-US" sz="2000" dirty="0"/>
              <a:t> situation de </a:t>
            </a:r>
            <a:r>
              <a:rPr lang="en-US" sz="2000" dirty="0" err="1"/>
              <a:t>dépendance</a:t>
            </a:r>
            <a:r>
              <a:rPr lang="en-US" sz="2000" dirty="0"/>
              <a:t> (SPF Finances</a:t>
            </a:r>
            <a:r>
              <a:rPr lang="en-US" sz="2000" dirty="0" smtClean="0"/>
              <a:t>)</a:t>
            </a:r>
          </a:p>
          <a:p>
            <a:pPr lvl="1"/>
            <a:endParaRPr lang="en-US" sz="600" dirty="0"/>
          </a:p>
          <a:p>
            <a:r>
              <a:rPr lang="en-US" dirty="0" err="1"/>
              <a:t>é</a:t>
            </a:r>
            <a:r>
              <a:rPr lang="en-US" dirty="0" err="1" smtClean="0"/>
              <a:t>volution</a:t>
            </a:r>
            <a:r>
              <a:rPr lang="en-US" dirty="0" smtClean="0"/>
              <a:t> </a:t>
            </a:r>
          </a:p>
          <a:p>
            <a:pPr lvl="1"/>
            <a:r>
              <a:rPr lang="de-DE" dirty="0"/>
              <a:t>Dienststelle der Deutschsprachigen Gemeinschaft für Selbstbestimmtes </a:t>
            </a:r>
            <a:r>
              <a:rPr lang="de-DE" dirty="0" smtClean="0"/>
              <a:t>Leben (DSL) </a:t>
            </a:r>
            <a:r>
              <a:rPr lang="fr-BE" dirty="0" smtClean="0"/>
              <a:t>deviendra source authentique </a:t>
            </a:r>
            <a:r>
              <a:rPr lang="fr-BE" dirty="0"/>
              <a:t>en </a:t>
            </a:r>
            <a:r>
              <a:rPr lang="fr-BE" dirty="0" smtClean="0"/>
              <a:t>04/22, en </a:t>
            </a:r>
            <a:r>
              <a:rPr lang="fr-BE" dirty="0"/>
              <a:t>phase avec leur planning de reprise des compétences</a:t>
            </a:r>
            <a:endParaRPr lang="en-US" dirty="0" smtClean="0"/>
          </a:p>
          <a:p>
            <a:pPr lvl="1"/>
            <a:r>
              <a:rPr lang="en-US" dirty="0" err="1" smtClean="0"/>
              <a:t>préparation</a:t>
            </a:r>
            <a:r>
              <a:rPr lang="en-US" dirty="0" smtClean="0"/>
              <a:t> de </a:t>
            </a:r>
            <a:r>
              <a:rPr lang="en-US" dirty="0" err="1" smtClean="0"/>
              <a:t>l’ajout</a:t>
            </a:r>
            <a:r>
              <a:rPr lang="en-US" dirty="0" smtClean="0"/>
              <a:t> de </a:t>
            </a:r>
            <a:r>
              <a:rPr lang="en-US" dirty="0" err="1" smtClean="0"/>
              <a:t>Fedris</a:t>
            </a:r>
            <a:r>
              <a:rPr lang="en-US" dirty="0" smtClean="0"/>
              <a:t> </a:t>
            </a:r>
            <a:r>
              <a:rPr lang="en-US" dirty="0" err="1"/>
              <a:t>en</a:t>
            </a:r>
            <a:r>
              <a:rPr lang="en-US" dirty="0"/>
              <a:t> </a:t>
            </a:r>
            <a:r>
              <a:rPr lang="en-US" dirty="0" err="1"/>
              <a:t>tant</a:t>
            </a:r>
            <a:r>
              <a:rPr lang="en-US" dirty="0"/>
              <a:t> que nouvelle source </a:t>
            </a:r>
            <a:r>
              <a:rPr lang="en-US" dirty="0" err="1"/>
              <a:t>authentique</a:t>
            </a:r>
            <a:r>
              <a:rPr lang="en-US" dirty="0"/>
              <a:t> </a:t>
            </a:r>
            <a:endParaRPr lang="en-US" dirty="0" smtClean="0"/>
          </a:p>
          <a:p>
            <a:pPr lvl="1"/>
            <a:r>
              <a:rPr lang="en-US" dirty="0" err="1"/>
              <a:t>p</a:t>
            </a:r>
            <a:r>
              <a:rPr lang="en-US" dirty="0" err="1" smtClean="0"/>
              <a:t>réparation</a:t>
            </a:r>
            <a:r>
              <a:rPr lang="en-US" dirty="0" smtClean="0"/>
              <a:t> de </a:t>
            </a:r>
            <a:r>
              <a:rPr lang="en-US" dirty="0" err="1" smtClean="0"/>
              <a:t>l’ajout</a:t>
            </a:r>
            <a:r>
              <a:rPr lang="en-US" dirty="0" smtClean="0"/>
              <a:t> de </a:t>
            </a:r>
            <a:r>
              <a:rPr lang="en-US" dirty="0" err="1" smtClean="0"/>
              <a:t>l’invalidité</a:t>
            </a:r>
            <a:r>
              <a:rPr lang="en-US" dirty="0" smtClean="0"/>
              <a:t> </a:t>
            </a:r>
            <a:r>
              <a:rPr lang="en-US" dirty="0" err="1"/>
              <a:t>comme</a:t>
            </a:r>
            <a:r>
              <a:rPr lang="en-US" dirty="0"/>
              <a:t> nouveau </a:t>
            </a:r>
            <a:r>
              <a:rPr lang="en-US" dirty="0" err="1"/>
              <a:t>statut</a:t>
            </a:r>
            <a:r>
              <a:rPr lang="en-US" dirty="0"/>
              <a:t> (</a:t>
            </a:r>
            <a:r>
              <a:rPr lang="en-US" dirty="0" smtClean="0"/>
              <a:t>CIN-INAMI)</a:t>
            </a:r>
            <a:endParaRPr lang="en-US" dirty="0"/>
          </a:p>
        </p:txBody>
      </p:sp>
    </p:spTree>
    <p:extLst>
      <p:ext uri="{BB962C8B-B14F-4D97-AF65-F5344CB8AC3E}">
        <p14:creationId xmlns:p14="http://schemas.microsoft.com/office/powerpoint/2010/main" val="4067750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pplication </a:t>
            </a:r>
            <a:r>
              <a:rPr lang="en-US" dirty="0" err="1"/>
              <a:t>MyBEnefits</a:t>
            </a:r>
            <a:endParaRPr lang="en-US" dirty="0"/>
          </a:p>
        </p:txBody>
      </p:sp>
      <p:sp>
        <p:nvSpPr>
          <p:cNvPr id="3" name="Content Placeholder 2"/>
          <p:cNvSpPr>
            <a:spLocks noGrp="1"/>
          </p:cNvSpPr>
          <p:nvPr>
            <p:ph idx="1"/>
          </p:nvPr>
        </p:nvSpPr>
        <p:spPr/>
        <p:txBody>
          <a:bodyPr/>
          <a:lstStyle/>
          <a:p>
            <a:r>
              <a:rPr lang="fr-FR" dirty="0" smtClean="0"/>
              <a:t>fonctionne </a:t>
            </a:r>
            <a:r>
              <a:rPr lang="fr-FR" dirty="0"/>
              <a:t>comme un canal de </a:t>
            </a:r>
            <a:r>
              <a:rPr lang="fr-FR" dirty="0" smtClean="0"/>
              <a:t>communication</a:t>
            </a:r>
          </a:p>
          <a:p>
            <a:r>
              <a:rPr lang="fr-FR" dirty="0" smtClean="0"/>
              <a:t>avec </a:t>
            </a:r>
            <a:r>
              <a:rPr lang="fr-FR" dirty="0"/>
              <a:t>les données mises à la disposition du citoyen via </a:t>
            </a:r>
            <a:r>
              <a:rPr lang="fr-FR" dirty="0" err="1"/>
              <a:t>MyBEnefits</a:t>
            </a:r>
            <a:r>
              <a:rPr lang="fr-FR" dirty="0"/>
              <a:t>, les organismes d’octroi vérifient si les critères sur lesquels ils se basent pour octroyer un droit complémentaire sont </a:t>
            </a:r>
            <a:r>
              <a:rPr lang="fr-FR" dirty="0" smtClean="0"/>
              <a:t>remplis</a:t>
            </a:r>
            <a:endParaRPr lang="fr-FR" dirty="0"/>
          </a:p>
          <a:p>
            <a:r>
              <a:rPr lang="fr-FR" dirty="0" smtClean="0"/>
              <a:t>une </a:t>
            </a:r>
            <a:r>
              <a:rPr lang="fr-FR" dirty="0"/>
              <a:t>partie de ces données concernent les statuts sociaux, elles émanent pour le moment de </a:t>
            </a:r>
            <a:r>
              <a:rPr lang="fr-FR" dirty="0">
                <a:solidFill>
                  <a:srgbClr val="008CB2"/>
                </a:solidFill>
              </a:rPr>
              <a:t>7</a:t>
            </a:r>
            <a:r>
              <a:rPr lang="fr-FR" dirty="0"/>
              <a:t> institutions actives dans le secteur de la sécurité sociale (CIN, SFP, SPP IS, DGPH, VSB, </a:t>
            </a:r>
            <a:r>
              <a:rPr lang="fr-FR" dirty="0" err="1"/>
              <a:t>Opgroeien</a:t>
            </a:r>
            <a:r>
              <a:rPr lang="fr-FR" dirty="0"/>
              <a:t> et </a:t>
            </a:r>
            <a:r>
              <a:rPr lang="fr-FR" dirty="0" err="1"/>
              <a:t>IRIScare</a:t>
            </a:r>
            <a:r>
              <a:rPr lang="fr-FR" dirty="0" smtClean="0"/>
              <a:t>)</a:t>
            </a:r>
            <a:endParaRPr lang="fr-FR" dirty="0"/>
          </a:p>
          <a:p>
            <a:r>
              <a:rPr lang="fr-FR" dirty="0" smtClean="0"/>
              <a:t>l’autre </a:t>
            </a:r>
            <a:r>
              <a:rPr lang="fr-FR" dirty="0"/>
              <a:t>partie de ces données sont des informations liées à l'âge et au domicile qui sont souvent des critères d’attribution</a:t>
            </a:r>
            <a:endParaRPr lang="en-US" dirty="0"/>
          </a:p>
        </p:txBody>
      </p:sp>
    </p:spTree>
    <p:extLst>
      <p:ext uri="{BB962C8B-B14F-4D97-AF65-F5344CB8AC3E}">
        <p14:creationId xmlns:p14="http://schemas.microsoft.com/office/powerpoint/2010/main" val="2224444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noFill/>
        </p:spPr>
        <p:txBody>
          <a:bodyPr>
            <a:normAutofit/>
          </a:bodyPr>
          <a:lstStyle/>
          <a:p>
            <a:r>
              <a:rPr lang="fr-BE" altLang="en-US" dirty="0" smtClean="0">
                <a:sym typeface="Arial" charset="0"/>
              </a:rPr>
              <a:t>Application </a:t>
            </a:r>
            <a:r>
              <a:rPr lang="fr-BE" altLang="en-US" dirty="0" err="1" smtClean="0">
                <a:sym typeface="Arial" charset="0"/>
              </a:rPr>
              <a:t>MyBEnefits</a:t>
            </a:r>
            <a:endParaRPr lang="fr-BE" dirty="0" smtClean="0"/>
          </a:p>
        </p:txBody>
      </p:sp>
      <p:sp>
        <p:nvSpPr>
          <p:cNvPr id="2" name="Content Placeholder 1"/>
          <p:cNvSpPr>
            <a:spLocks noGrp="1"/>
          </p:cNvSpPr>
          <p:nvPr>
            <p:ph idx="1"/>
          </p:nvPr>
        </p:nvSpPr>
        <p:spPr/>
        <p:txBody>
          <a:bodyPr>
            <a:normAutofit/>
          </a:bodyPr>
          <a:lstStyle/>
          <a:p>
            <a:r>
              <a:rPr lang="fr-FR" dirty="0" smtClean="0"/>
              <a:t>2021 </a:t>
            </a:r>
          </a:p>
          <a:p>
            <a:pPr lvl="1"/>
            <a:r>
              <a:rPr lang="fr-FR" dirty="0" smtClean="0"/>
              <a:t>mise </a:t>
            </a:r>
            <a:r>
              <a:rPr lang="fr-FR" dirty="0"/>
              <a:t>en production V2</a:t>
            </a:r>
          </a:p>
          <a:p>
            <a:pPr lvl="1"/>
            <a:r>
              <a:rPr lang="fr-BE" dirty="0" smtClean="0"/>
              <a:t>2 nouvelles fonctionnalités en production pour </a:t>
            </a:r>
            <a:r>
              <a:rPr lang="fr-BE" dirty="0" err="1" smtClean="0"/>
              <a:t>e.a</a:t>
            </a:r>
            <a:r>
              <a:rPr lang="fr-BE" dirty="0" smtClean="0"/>
              <a:t>. </a:t>
            </a:r>
            <a:r>
              <a:rPr lang="fr-FR" dirty="0"/>
              <a:t>développer l’aspect collaboratif de l’application</a:t>
            </a:r>
          </a:p>
          <a:p>
            <a:pPr lvl="2"/>
            <a:r>
              <a:rPr lang="fr-FR" dirty="0" smtClean="0"/>
              <a:t>obtenir </a:t>
            </a:r>
            <a:r>
              <a:rPr lang="fr-FR" dirty="0"/>
              <a:t>pour le citoyen un aperçu des droits dans le secteur de la culture, des loisirs, du sport qui sont les domaines dans lesquels </a:t>
            </a:r>
            <a:r>
              <a:rPr lang="fr-FR" dirty="0" err="1"/>
              <a:t>MyBEnefits</a:t>
            </a:r>
            <a:r>
              <a:rPr lang="fr-FR" dirty="0"/>
              <a:t> est le plus susceptible d’être utilisé</a:t>
            </a:r>
          </a:p>
          <a:p>
            <a:pPr lvl="2"/>
            <a:r>
              <a:rPr lang="fr-FR" dirty="0"/>
              <a:t>permettre aux professionnels et aux citoyens de faire connaître les droits complémentaires et conditions d’octroi dont ils ont connaissance ou qu’ils accordent (culture, loisir, sport)</a:t>
            </a:r>
            <a:endParaRPr lang="fr-BE" dirty="0"/>
          </a:p>
          <a:p>
            <a:pPr lvl="1"/>
            <a:r>
              <a:rPr lang="fr-BE" dirty="0" smtClean="0"/>
              <a:t>en </a:t>
            </a:r>
            <a:r>
              <a:rPr lang="fr-BE" dirty="0"/>
              <a:t>interne développement de nouvelles fonctionnalités dans la </a:t>
            </a:r>
            <a:r>
              <a:rPr lang="fr-BE" dirty="0" err="1"/>
              <a:t>webapp</a:t>
            </a:r>
            <a:r>
              <a:rPr lang="fr-BE" dirty="0"/>
              <a:t> pour la gestion du projet SSH/</a:t>
            </a:r>
            <a:r>
              <a:rPr lang="fr-BE" dirty="0" err="1"/>
              <a:t>MyBEnefits</a:t>
            </a:r>
            <a:r>
              <a:rPr lang="fr-BE" dirty="0"/>
              <a:t> en vue de valider les avantages proposés par les </a:t>
            </a:r>
            <a:r>
              <a:rPr lang="fr-BE" dirty="0" smtClean="0"/>
              <a:t>citoyens/professionnels</a:t>
            </a:r>
          </a:p>
          <a:p>
            <a:pPr lvl="1"/>
            <a:r>
              <a:rPr lang="fr-BE" dirty="0" smtClean="0"/>
              <a:t>préparation d’un dossier et discussions en vue d’un déploiement de </a:t>
            </a:r>
            <a:r>
              <a:rPr lang="fr-BE" dirty="0" err="1" smtClean="0"/>
              <a:t>l’app</a:t>
            </a:r>
            <a:r>
              <a:rPr lang="fr-BE" dirty="0" smtClean="0"/>
              <a:t> pour les appareils Apple </a:t>
            </a:r>
          </a:p>
          <a:p>
            <a:pPr lvl="1"/>
            <a:endParaRPr lang="fr-BE" sz="600" dirty="0"/>
          </a:p>
          <a:p>
            <a:r>
              <a:rPr lang="fr-FR" dirty="0" smtClean="0"/>
              <a:t>2022</a:t>
            </a:r>
            <a:endParaRPr lang="fr-FR" dirty="0"/>
          </a:p>
          <a:p>
            <a:pPr lvl="1"/>
            <a:r>
              <a:rPr lang="fr-FR" dirty="0"/>
              <a:t>a</a:t>
            </a:r>
            <a:r>
              <a:rPr lang="fr-FR" dirty="0" smtClean="0"/>
              <a:t>pplication </a:t>
            </a:r>
            <a:r>
              <a:rPr lang="fr-FR" dirty="0" err="1" smtClean="0"/>
              <a:t>MyBEnefits</a:t>
            </a:r>
            <a:r>
              <a:rPr lang="fr-FR" dirty="0" smtClean="0"/>
              <a:t> disponible dans </a:t>
            </a:r>
            <a:r>
              <a:rPr lang="fr-FR" dirty="0" err="1" smtClean="0"/>
              <a:t>l’app</a:t>
            </a:r>
            <a:r>
              <a:rPr lang="fr-FR" dirty="0" smtClean="0"/>
              <a:t> store d’Apple </a:t>
            </a:r>
            <a:r>
              <a:rPr lang="fr-FR" dirty="0" smtClean="0"/>
              <a:t>(effectif depuis fin janvier)</a:t>
            </a:r>
            <a:endParaRPr lang="fr-FR" dirty="0" smtClean="0"/>
          </a:p>
        </p:txBody>
      </p:sp>
      <p:sp>
        <p:nvSpPr>
          <p:cNvPr id="14341" name="AutoShape 5"/>
          <p:cNvSpPr>
            <a:spLocks noChangeAspect="1" noChangeArrowheads="1"/>
          </p:cNvSpPr>
          <p:nvPr/>
        </p:nvSpPr>
        <p:spPr bwMode="auto">
          <a:xfrm>
            <a:off x="1524001" y="1125539"/>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fr-FR" sz="1800"/>
          </a:p>
        </p:txBody>
      </p:sp>
    </p:spTree>
    <p:extLst>
      <p:ext uri="{BB962C8B-B14F-4D97-AF65-F5344CB8AC3E}">
        <p14:creationId xmlns:p14="http://schemas.microsoft.com/office/powerpoint/2010/main" val="1122143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noFill/>
        </p:spPr>
        <p:txBody>
          <a:bodyPr>
            <a:normAutofit/>
          </a:bodyPr>
          <a:lstStyle/>
          <a:p>
            <a:r>
              <a:rPr lang="fr-BE" altLang="en-US" dirty="0" err="1" smtClean="0"/>
              <a:t>eBox</a:t>
            </a:r>
            <a:r>
              <a:rPr lang="fr-BE" altLang="en-US" dirty="0" smtClean="0"/>
              <a:t> burger</a:t>
            </a:r>
            <a:endParaRPr lang="en-US" altLang="en-US" dirty="0" smtClean="0"/>
          </a:p>
        </p:txBody>
      </p:sp>
      <p:sp>
        <p:nvSpPr>
          <p:cNvPr id="61443" name="Content Placeholder 2"/>
          <p:cNvSpPr>
            <a:spLocks noGrp="1"/>
          </p:cNvSpPr>
          <p:nvPr>
            <p:ph idx="1"/>
          </p:nvPr>
        </p:nvSpPr>
        <p:spPr/>
        <p:txBody>
          <a:bodyPr>
            <a:normAutofit/>
          </a:bodyPr>
          <a:lstStyle/>
          <a:p>
            <a:r>
              <a:rPr lang="nl-NL" altLang="en-US" dirty="0" smtClean="0"/>
              <a:t>wet van 27 februari 2019 –  inzake de elektronische uitwisseling van berichten via de </a:t>
            </a:r>
            <a:r>
              <a:rPr lang="nl-NL" altLang="en-US" dirty="0" err="1" smtClean="0"/>
              <a:t>eBox</a:t>
            </a:r>
            <a:r>
              <a:rPr lang="nl-NL" altLang="en-US" dirty="0" smtClean="0"/>
              <a:t> legt verantwoordelijkheden vast</a:t>
            </a:r>
          </a:p>
          <a:p>
            <a:pPr lvl="1"/>
            <a:r>
              <a:rPr lang="nl-NL" altLang="en-US" sz="1800" dirty="0"/>
              <a:t>FOD bevoegd voor Digitale Agenda wordt belast met het aanbieden van een </a:t>
            </a:r>
            <a:r>
              <a:rPr lang="nl-NL" altLang="en-US" sz="1800" dirty="0" err="1"/>
              <a:t>eBox</a:t>
            </a:r>
            <a:r>
              <a:rPr lang="nl-NL" altLang="en-US" sz="1800" dirty="0"/>
              <a:t> voor natuurlijke personen</a:t>
            </a:r>
            <a:endParaRPr lang="nl-NL" altLang="en-US" dirty="0" smtClean="0"/>
          </a:p>
          <a:p>
            <a:pPr lvl="1"/>
            <a:r>
              <a:rPr lang="nl-NL" altLang="en-US" sz="1800" dirty="0"/>
              <a:t>RSZ belast met het aanbieden van een </a:t>
            </a:r>
            <a:r>
              <a:rPr lang="nl-NL" altLang="en-US" sz="1800" dirty="0" err="1"/>
              <a:t>eBox</a:t>
            </a:r>
            <a:r>
              <a:rPr lang="nl-NL" altLang="en-US" sz="1800" dirty="0"/>
              <a:t> voor houders van een ondernemingsnummer</a:t>
            </a:r>
            <a:endParaRPr lang="nl-NL" altLang="en-US" dirty="0" smtClean="0"/>
          </a:p>
          <a:p>
            <a:pPr lvl="1"/>
            <a:endParaRPr lang="nl-NL" altLang="en-US" sz="600" dirty="0"/>
          </a:p>
          <a:p>
            <a:r>
              <a:rPr lang="nl-NL" altLang="en-US" dirty="0" smtClean="0"/>
              <a:t>rol </a:t>
            </a:r>
            <a:r>
              <a:rPr lang="nl-NL" altLang="en-US" dirty="0"/>
              <a:t>KSZ</a:t>
            </a:r>
          </a:p>
          <a:p>
            <a:pPr lvl="1"/>
            <a:r>
              <a:rPr lang="nl-NL" altLang="en-US" sz="1800" dirty="0"/>
              <a:t>treedt op als Document Provider voor </a:t>
            </a:r>
            <a:r>
              <a:rPr lang="nl-NL" altLang="en-US" sz="1800" dirty="0">
                <a:solidFill>
                  <a:srgbClr val="008CB2"/>
                </a:solidFill>
              </a:rPr>
              <a:t>23</a:t>
            </a:r>
            <a:r>
              <a:rPr lang="nl-NL" altLang="en-US" sz="1800" dirty="0"/>
              <a:t> instellingen binnen de domeinen van de sociale zekerheid en de gezondheid, recent ook voor de regionale gezondheidsinspecteurs (attest van quarantaine)</a:t>
            </a:r>
          </a:p>
          <a:p>
            <a:pPr lvl="1"/>
            <a:r>
              <a:rPr lang="nl-NL" altLang="en-US" sz="1800" dirty="0"/>
              <a:t>actieve deelname aan overlegorganen tot uitbouw van het </a:t>
            </a:r>
            <a:r>
              <a:rPr lang="nl-NL" altLang="en-US" sz="1800" dirty="0" err="1"/>
              <a:t>eBox</a:t>
            </a:r>
            <a:r>
              <a:rPr lang="nl-NL" altLang="en-US" sz="1800" dirty="0"/>
              <a:t>-ecosysteem</a:t>
            </a:r>
          </a:p>
          <a:p>
            <a:pPr lvl="1"/>
            <a:r>
              <a:rPr lang="nl-NL" altLang="en-US" sz="1800" dirty="0"/>
              <a:t>promoot het gebruik van de </a:t>
            </a:r>
            <a:r>
              <a:rPr lang="nl-NL" altLang="en-US" sz="1800" dirty="0" err="1"/>
              <a:t>eBox</a:t>
            </a:r>
            <a:r>
              <a:rPr lang="nl-NL" altLang="en-US" sz="1800" dirty="0"/>
              <a:t> tot afschaffen van papieren communicatie met de burger o.a. via de recent heropgestarte plenaire </a:t>
            </a:r>
            <a:r>
              <a:rPr lang="nl-NL" altLang="en-US" sz="1800" dirty="0" err="1"/>
              <a:t>werkgroepvergaderingen</a:t>
            </a:r>
            <a:r>
              <a:rPr lang="nl-NL" altLang="en-US" sz="1800" dirty="0"/>
              <a:t> met actuele en potentiële verzendende instellingen</a:t>
            </a:r>
          </a:p>
          <a:p>
            <a:pPr lvl="1"/>
            <a:endParaRPr lang="nl-NL" altLang="en-US" dirty="0"/>
          </a:p>
        </p:txBody>
      </p:sp>
    </p:spTree>
    <p:extLst>
      <p:ext uri="{BB962C8B-B14F-4D97-AF65-F5344CB8AC3E}">
        <p14:creationId xmlns:p14="http://schemas.microsoft.com/office/powerpoint/2010/main" val="3316232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noFill/>
        </p:spPr>
        <p:txBody>
          <a:bodyPr/>
          <a:lstStyle/>
          <a:p>
            <a:r>
              <a:rPr lang="fr-BE" altLang="en-US" dirty="0" err="1" smtClean="0"/>
              <a:t>eBox</a:t>
            </a:r>
            <a:r>
              <a:rPr lang="fr-BE" altLang="en-US" dirty="0" smtClean="0"/>
              <a:t> burger</a:t>
            </a:r>
            <a:endParaRPr lang="en-US" altLang="en-US" dirty="0" smtClean="0"/>
          </a:p>
        </p:txBody>
      </p:sp>
      <p:sp>
        <p:nvSpPr>
          <p:cNvPr id="61443" name="Content Placeholder 2"/>
          <p:cNvSpPr>
            <a:spLocks noGrp="1"/>
          </p:cNvSpPr>
          <p:nvPr>
            <p:ph idx="1"/>
          </p:nvPr>
        </p:nvSpPr>
        <p:spPr/>
        <p:txBody>
          <a:bodyPr/>
          <a:lstStyle/>
          <a:p>
            <a:r>
              <a:rPr lang="nl-BE" altLang="en-US" dirty="0" smtClean="0"/>
              <a:t>elektronische brievenbus waarin de burger op een geïntegreerde manier officiële documenten kan ontvangen</a:t>
            </a:r>
            <a:r>
              <a:rPr lang="fr-FR" altLang="en-US" dirty="0" smtClean="0"/>
              <a:t> </a:t>
            </a:r>
          </a:p>
          <a:p>
            <a:endParaRPr lang="fr-FR" altLang="en-US" sz="600" dirty="0"/>
          </a:p>
          <a:p>
            <a:r>
              <a:rPr lang="nl-BE" altLang="en-US" dirty="0" smtClean="0"/>
              <a:t>de tool is zo ontworpen dat de burger</a:t>
            </a:r>
          </a:p>
          <a:p>
            <a:pPr lvl="1"/>
            <a:r>
              <a:rPr lang="nl-BE" altLang="en-US" dirty="0" smtClean="0"/>
              <a:t>zich eenmalig aanmeldt (single </a:t>
            </a:r>
            <a:r>
              <a:rPr lang="nl-BE" altLang="en-US" dirty="0" err="1" smtClean="0"/>
              <a:t>sign</a:t>
            </a:r>
            <a:r>
              <a:rPr lang="nl-BE" altLang="en-US" dirty="0" smtClean="0"/>
              <a:t> on)</a:t>
            </a:r>
          </a:p>
          <a:p>
            <a:pPr lvl="1"/>
            <a:r>
              <a:rPr lang="nl-BE" altLang="en-US" dirty="0" smtClean="0"/>
              <a:t>en daarna via zijn PC/tablet/smartphone toegang heeft tot </a:t>
            </a:r>
          </a:p>
          <a:p>
            <a:pPr lvl="2"/>
            <a:r>
              <a:rPr lang="nl-BE" altLang="en-US" dirty="0" smtClean="0"/>
              <a:t>de documenten die voor hem zijn bestemd, ongeacht waar deze documenten opgeslagen zijn, via de interface van zijn keuze </a:t>
            </a:r>
          </a:p>
          <a:p>
            <a:pPr lvl="2"/>
            <a:r>
              <a:rPr lang="nl-BE" altLang="en-US" dirty="0" smtClean="0"/>
              <a:t>elektronische transacties via </a:t>
            </a:r>
            <a:r>
              <a:rPr lang="nl-BE" altLang="en-US" dirty="0" err="1" smtClean="0"/>
              <a:t>webtoepassingen</a:t>
            </a:r>
            <a:r>
              <a:rPr lang="nl-BE" altLang="en-US" dirty="0" smtClean="0"/>
              <a:t> of apps </a:t>
            </a:r>
          </a:p>
          <a:p>
            <a:pPr lvl="2"/>
            <a:endParaRPr lang="nl-BE" altLang="en-US" sz="600" dirty="0"/>
          </a:p>
          <a:p>
            <a:r>
              <a:rPr lang="fr-BE" altLang="en-US" dirty="0" err="1" smtClean="0"/>
              <a:t>cijfers</a:t>
            </a:r>
            <a:r>
              <a:rPr lang="fr-BE" altLang="en-US" dirty="0" smtClean="0"/>
              <a:t> </a:t>
            </a:r>
            <a:r>
              <a:rPr lang="fr-BE" altLang="en-US" dirty="0" err="1" smtClean="0"/>
              <a:t>eBox</a:t>
            </a:r>
            <a:r>
              <a:rPr lang="fr-BE" altLang="en-US" dirty="0" smtClean="0"/>
              <a:t> burger op 31/12/2021</a:t>
            </a:r>
          </a:p>
          <a:p>
            <a:pPr lvl="1"/>
            <a:r>
              <a:rPr lang="nl-NL" altLang="en-US" dirty="0" smtClean="0"/>
              <a:t> </a:t>
            </a:r>
            <a:r>
              <a:rPr lang="nl-NL" altLang="en-US" dirty="0">
                <a:solidFill>
                  <a:srgbClr val="008CB2"/>
                </a:solidFill>
              </a:rPr>
              <a:t>93.852.482</a:t>
            </a:r>
            <a:r>
              <a:rPr lang="nl-NL" altLang="en-US" dirty="0" smtClean="0"/>
              <a:t> gepubliceerde documenten via de KSZ als document provider </a:t>
            </a:r>
            <a:r>
              <a:rPr lang="nl-NL" altLang="en-US" dirty="0"/>
              <a:t>(71.023.886 </a:t>
            </a:r>
            <a:r>
              <a:rPr lang="nl-NL" altLang="en-US" dirty="0" smtClean="0"/>
              <a:t>op 31/12/2020) </a:t>
            </a:r>
          </a:p>
          <a:p>
            <a:pPr lvl="1"/>
            <a:r>
              <a:rPr lang="nl-NL" altLang="en-US" dirty="0" smtClean="0"/>
              <a:t> </a:t>
            </a:r>
            <a:r>
              <a:rPr lang="nl-NL" altLang="en-US" dirty="0">
                <a:solidFill>
                  <a:srgbClr val="008CB2"/>
                </a:solidFill>
              </a:rPr>
              <a:t>3.284.665</a:t>
            </a:r>
            <a:r>
              <a:rPr lang="nl-NL" altLang="en-US" dirty="0" smtClean="0">
                <a:solidFill>
                  <a:srgbClr val="0070C0"/>
                </a:solidFill>
              </a:rPr>
              <a:t> </a:t>
            </a:r>
            <a:r>
              <a:rPr lang="nl-NL" altLang="en-US" dirty="0" smtClean="0"/>
              <a:t>digitale </a:t>
            </a:r>
            <a:r>
              <a:rPr lang="nl-NL" altLang="en-US" dirty="0" err="1" smtClean="0"/>
              <a:t>consents</a:t>
            </a:r>
            <a:r>
              <a:rPr lang="nl-NL" altLang="en-US" dirty="0" smtClean="0"/>
              <a:t> </a:t>
            </a:r>
            <a:r>
              <a:rPr lang="nl-NL" altLang="en-US" sz="2800" baseline="-25000" dirty="0"/>
              <a:t>~</a:t>
            </a:r>
            <a:r>
              <a:rPr lang="nl-NL" altLang="en-US" dirty="0" smtClean="0"/>
              <a:t>= geactiveerde elektronische brievenbussen </a:t>
            </a:r>
            <a:r>
              <a:rPr lang="nl-NL" altLang="en-US" dirty="0"/>
              <a:t>(1.522.268 </a:t>
            </a:r>
            <a:r>
              <a:rPr lang="nl-NL" altLang="en-US" dirty="0" smtClean="0"/>
              <a:t>op 31/12/2020) </a:t>
            </a:r>
          </a:p>
          <a:p>
            <a:pPr lvl="1"/>
            <a:r>
              <a:rPr lang="nl-NL" altLang="en-US" dirty="0"/>
              <a:t>coronacrisis heeft enorme </a:t>
            </a:r>
            <a:r>
              <a:rPr lang="nl-NL" altLang="en-US" dirty="0" smtClean="0"/>
              <a:t>‘boost’ </a:t>
            </a:r>
            <a:r>
              <a:rPr lang="nl-NL" altLang="en-US" dirty="0"/>
              <a:t>gegeven aan de activering van digitale brievenbussen</a:t>
            </a:r>
            <a:endParaRPr lang="nl-NL" altLang="en-US" dirty="0" smtClean="0"/>
          </a:p>
        </p:txBody>
      </p:sp>
    </p:spTree>
    <p:extLst>
      <p:ext uri="{BB962C8B-B14F-4D97-AF65-F5344CB8AC3E}">
        <p14:creationId xmlns:p14="http://schemas.microsoft.com/office/powerpoint/2010/main" val="2580681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noFill/>
        </p:spPr>
        <p:txBody>
          <a:bodyPr/>
          <a:lstStyle/>
          <a:p>
            <a:r>
              <a:rPr lang="fr-BE" altLang="en-US" dirty="0" err="1" smtClean="0"/>
              <a:t>eBox</a:t>
            </a:r>
            <a:r>
              <a:rPr lang="fr-BE" altLang="en-US" dirty="0" smtClean="0"/>
              <a:t> burger</a:t>
            </a:r>
            <a:endParaRPr lang="en-US" altLang="en-US" dirty="0" smtClean="0"/>
          </a:p>
        </p:txBody>
      </p:sp>
      <p:sp>
        <p:nvSpPr>
          <p:cNvPr id="5" name="TextBox 1"/>
          <p:cNvSpPr txBox="1"/>
          <p:nvPr/>
        </p:nvSpPr>
        <p:spPr>
          <a:xfrm>
            <a:off x="1939698" y="6130336"/>
            <a:ext cx="8312604" cy="4520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2000" dirty="0" smtClean="0">
                <a:solidFill>
                  <a:srgbClr val="008CB2"/>
                </a:solidFill>
              </a:rPr>
              <a:t>3.284.665</a:t>
            </a:r>
            <a:r>
              <a:rPr lang="nl-NL" sz="2000" dirty="0" smtClean="0">
                <a:solidFill>
                  <a:srgbClr val="0070C0"/>
                </a:solidFill>
              </a:rPr>
              <a:t> </a:t>
            </a:r>
            <a:r>
              <a:rPr lang="nl-NL" sz="2000" dirty="0" smtClean="0"/>
              <a:t>‘digitale </a:t>
            </a:r>
            <a:r>
              <a:rPr lang="nl-NL" sz="2000" dirty="0" err="1"/>
              <a:t>consents</a:t>
            </a:r>
            <a:r>
              <a:rPr lang="nl-NL" sz="2000" dirty="0"/>
              <a:t>’ - verdeling per Human Interface Provider</a:t>
            </a:r>
            <a:endParaRPr lang="en-US" sz="2000" dirty="0"/>
          </a:p>
        </p:txBody>
      </p:sp>
      <p:graphicFrame>
        <p:nvGraphicFramePr>
          <p:cNvPr id="8" name="Grafiek 7"/>
          <p:cNvGraphicFramePr>
            <a:graphicFrameLocks noChangeAspect="1"/>
          </p:cNvGraphicFramePr>
          <p:nvPr>
            <p:extLst>
              <p:ext uri="{D42A27DB-BD31-4B8C-83A1-F6EECF244321}">
                <p14:modId xmlns:p14="http://schemas.microsoft.com/office/powerpoint/2010/main" val="2962506679"/>
              </p:ext>
            </p:extLst>
          </p:nvPr>
        </p:nvGraphicFramePr>
        <p:xfrm>
          <a:off x="1193847" y="1197245"/>
          <a:ext cx="9565176" cy="49433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821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err="1"/>
              <a:t>eBox</a:t>
            </a:r>
            <a:r>
              <a:rPr lang="fr-BE" altLang="en-US" dirty="0"/>
              <a:t> </a:t>
            </a:r>
            <a:r>
              <a:rPr lang="fr-BE" altLang="en-US" dirty="0" smtClean="0"/>
              <a:t>burger</a:t>
            </a:r>
            <a:endParaRPr lang="en-US" dirty="0">
              <a:solidFill>
                <a:srgbClr val="FF0000"/>
              </a:solidFill>
            </a:endParaRPr>
          </a:p>
        </p:txBody>
      </p:sp>
      <p:grpSp>
        <p:nvGrpSpPr>
          <p:cNvPr id="6" name="Group 5"/>
          <p:cNvGrpSpPr>
            <a:grpSpLocks noChangeAspect="1"/>
          </p:cNvGrpSpPr>
          <p:nvPr/>
        </p:nvGrpSpPr>
        <p:grpSpPr>
          <a:xfrm>
            <a:off x="1847529" y="1391882"/>
            <a:ext cx="8523303" cy="5277478"/>
            <a:chOff x="491588" y="1280989"/>
            <a:chExt cx="8040852" cy="4978753"/>
          </a:xfrm>
        </p:grpSpPr>
        <p:sp>
          <p:nvSpPr>
            <p:cNvPr id="7" name="Rectangle 24">
              <a:extLst>
                <a:ext uri="{FF2B5EF4-FFF2-40B4-BE49-F238E27FC236}">
                  <a16:creationId xmlns:a16="http://schemas.microsoft.com/office/drawing/2014/main" id="{861A4077-779F-40A5-A5FD-A2EE04236B88}"/>
                </a:ext>
              </a:extLst>
            </p:cNvPr>
            <p:cNvSpPr/>
            <p:nvPr/>
          </p:nvSpPr>
          <p:spPr>
            <a:xfrm>
              <a:off x="2177159" y="5285889"/>
              <a:ext cx="1003015" cy="66514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8" name="Rectangle 24">
              <a:extLst>
                <a:ext uri="{FF2B5EF4-FFF2-40B4-BE49-F238E27FC236}">
                  <a16:creationId xmlns:a16="http://schemas.microsoft.com/office/drawing/2014/main" id="{1CBC03DC-08FC-4FB9-A02F-E48F8DB72659}"/>
                </a:ext>
              </a:extLst>
            </p:cNvPr>
            <p:cNvSpPr/>
            <p:nvPr/>
          </p:nvSpPr>
          <p:spPr>
            <a:xfrm>
              <a:off x="2173935" y="2509694"/>
              <a:ext cx="1006240" cy="27136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pic>
          <p:nvPicPr>
            <p:cNvPr id="9" name="Picture 1" descr="image0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61846" y="2060814"/>
              <a:ext cx="1276003" cy="107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6"/>
            <p:cNvSpPr/>
            <p:nvPr/>
          </p:nvSpPr>
          <p:spPr>
            <a:xfrm>
              <a:off x="491588" y="2539424"/>
              <a:ext cx="864096" cy="592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11" name="TextBox 13"/>
            <p:cNvSpPr txBox="1"/>
            <p:nvPr/>
          </p:nvSpPr>
          <p:spPr bwMode="auto">
            <a:xfrm>
              <a:off x="491588" y="2441124"/>
              <a:ext cx="864096" cy="667817"/>
            </a:xfrm>
            <a:prstGeom prst="rect">
              <a:avLst/>
            </a:prstGeom>
            <a:noFill/>
            <a:ln w="9525">
              <a:solidFill>
                <a:schemeClr val="tx1"/>
              </a:solidFill>
              <a:miter lim="800000"/>
              <a:headEnd/>
              <a:tailEnd/>
            </a:ln>
          </p:spPr>
          <p:txBody>
            <a:bodyPr wrap="square" rtlCol="0">
              <a:spAutoFit/>
            </a:bodyPr>
            <a:lstStyle/>
            <a:p>
              <a:pPr algn="ctr" defTabSz="685749">
                <a:defRPr/>
              </a:pPr>
              <a:r>
                <a:rPr lang="en-US" sz="1000" b="1" dirty="0">
                  <a:solidFill>
                    <a:srgbClr val="185266"/>
                  </a:solidFill>
                  <a:latin typeface="Calibri"/>
                  <a:cs typeface="Calibri"/>
                </a:rPr>
                <a:t>IOSZ</a:t>
              </a:r>
            </a:p>
            <a:p>
              <a:pPr algn="ctr" defTabSz="685749">
                <a:defRPr/>
              </a:pPr>
              <a:r>
                <a:rPr lang="en-US" sz="1000" b="1" dirty="0">
                  <a:solidFill>
                    <a:srgbClr val="185266"/>
                  </a:solidFill>
                  <a:latin typeface="Calibri"/>
                  <a:cs typeface="Calibri"/>
                </a:rPr>
                <a:t>IONs</a:t>
              </a:r>
            </a:p>
            <a:p>
              <a:pPr algn="ctr" defTabSz="685749">
                <a:defRPr/>
              </a:pPr>
              <a:r>
                <a:rPr lang="en-US" sz="1000" b="1" dirty="0">
                  <a:solidFill>
                    <a:srgbClr val="185266"/>
                  </a:solidFill>
                  <a:latin typeface="Calibri"/>
                  <a:cs typeface="Calibri"/>
                </a:rPr>
                <a:t>FODS</a:t>
              </a:r>
              <a:r>
                <a:rPr lang="en-US" sz="750" b="1" dirty="0">
                  <a:solidFill>
                    <a:srgbClr val="185266"/>
                  </a:solidFill>
                  <a:latin typeface="Calibri"/>
                  <a:cs typeface="Calibri"/>
                </a:rPr>
                <a:t> </a:t>
              </a:r>
            </a:p>
            <a:p>
              <a:pPr algn="ctr" defTabSz="685749">
                <a:defRPr/>
              </a:pPr>
              <a:r>
                <a:rPr lang="en-US" sz="1000" b="1" dirty="0">
                  <a:solidFill>
                    <a:srgbClr val="185266"/>
                  </a:solidFill>
                  <a:latin typeface="Calibri"/>
                  <a:cs typeface="Calibri"/>
                </a:rPr>
                <a:t>PODs</a:t>
              </a:r>
            </a:p>
          </p:txBody>
        </p:sp>
        <p:sp>
          <p:nvSpPr>
            <p:cNvPr id="12" name="TextBox 26"/>
            <p:cNvSpPr txBox="1"/>
            <p:nvPr/>
          </p:nvSpPr>
          <p:spPr bwMode="auto">
            <a:xfrm>
              <a:off x="2245007" y="5301208"/>
              <a:ext cx="864096" cy="609746"/>
            </a:xfrm>
            <a:prstGeom prst="rect">
              <a:avLst/>
            </a:prstGeom>
            <a:noFill/>
            <a:ln w="9525">
              <a:noFill/>
              <a:miter lim="800000"/>
              <a:headEnd/>
              <a:tailEnd/>
            </a:ln>
          </p:spPr>
          <p:txBody>
            <a:bodyPr wrap="square" rtlCol="0">
              <a:spAutoFit/>
            </a:bodyPr>
            <a:lstStyle>
              <a:defPPr>
                <a:defRPr lang="en-US"/>
              </a:defPPr>
              <a:lvl1pPr algn="ctr" defTabSz="685749">
                <a:defRPr sz="1200" b="1">
                  <a:solidFill>
                    <a:srgbClr val="185266"/>
                  </a:solidFill>
                  <a:latin typeface="Calibri"/>
                  <a:cs typeface="Calibri"/>
                </a:defRPr>
              </a:lvl1pPr>
            </a:lstStyle>
            <a:p>
              <a:r>
                <a:rPr lang="en-US" dirty="0"/>
                <a:t>OTHER </a:t>
              </a:r>
              <a:br>
                <a:rPr lang="en-US" dirty="0"/>
              </a:br>
              <a:r>
                <a:rPr lang="en-US" dirty="0"/>
                <a:t>(subcontractors)</a:t>
              </a:r>
            </a:p>
          </p:txBody>
        </p:sp>
        <p:cxnSp>
          <p:nvCxnSpPr>
            <p:cNvPr id="13" name="Straight Connector 35"/>
            <p:cNvCxnSpPr/>
            <p:nvPr/>
          </p:nvCxnSpPr>
          <p:spPr>
            <a:xfrm>
              <a:off x="3686282" y="2917465"/>
              <a:ext cx="0" cy="702078"/>
            </a:xfrm>
            <a:prstGeom prst="line">
              <a:avLst/>
            </a:prstGeom>
            <a:ln w="12700" cmpd="sng">
              <a:solidFill>
                <a:srgbClr val="185266"/>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a:xfrm>
              <a:off x="3510599" y="3219508"/>
              <a:ext cx="378042" cy="19442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15" name="TextBox 34"/>
            <p:cNvSpPr txBox="1"/>
            <p:nvPr/>
          </p:nvSpPr>
          <p:spPr bwMode="auto">
            <a:xfrm rot="16200000">
              <a:off x="2879078" y="4070357"/>
              <a:ext cx="1652193" cy="377462"/>
            </a:xfrm>
            <a:prstGeom prst="rect">
              <a:avLst/>
            </a:prstGeom>
            <a:noFill/>
            <a:ln w="9525">
              <a:noFill/>
              <a:miter lim="800000"/>
              <a:headEnd/>
              <a:tailEnd/>
            </a:ln>
          </p:spPr>
          <p:txBody>
            <a:bodyPr wrap="square" rtlCol="0">
              <a:spAutoFit/>
            </a:bodyPr>
            <a:lstStyle/>
            <a:p>
              <a:pPr algn="ctr" defTabSz="685749">
                <a:defRPr/>
              </a:pPr>
              <a:r>
                <a:rPr lang="en-US" sz="1000" b="1" dirty="0" err="1">
                  <a:solidFill>
                    <a:srgbClr val="185266"/>
                  </a:solidFill>
                  <a:latin typeface="Calibri"/>
                  <a:cs typeface="Calibri"/>
                </a:rPr>
                <a:t>MyE</a:t>
              </a:r>
              <a:r>
                <a:rPr lang="en-US" sz="1000" b="1" dirty="0">
                  <a:solidFill>
                    <a:srgbClr val="185266"/>
                  </a:solidFill>
                  <a:latin typeface="Calibri"/>
                  <a:cs typeface="Calibri"/>
                </a:rPr>
                <a:t>-box “PULL” AP </a:t>
              </a:r>
              <a:br>
                <a:rPr lang="en-US" sz="1000" b="1" dirty="0">
                  <a:solidFill>
                    <a:srgbClr val="185266"/>
                  </a:solidFill>
                  <a:latin typeface="Calibri"/>
                  <a:cs typeface="Calibri"/>
                </a:rPr>
              </a:br>
              <a:r>
                <a:rPr lang="en-US" sz="1000" b="1" dirty="0">
                  <a:solidFill>
                    <a:srgbClr val="185266"/>
                  </a:solidFill>
                  <a:latin typeface="Calibri"/>
                  <a:cs typeface="Calibri"/>
                </a:rPr>
                <a:t>(FEDERATED VIEW)</a:t>
              </a:r>
            </a:p>
          </p:txBody>
        </p:sp>
        <p:sp>
          <p:nvSpPr>
            <p:cNvPr id="16" name="Rectangle 26"/>
            <p:cNvSpPr/>
            <p:nvPr/>
          </p:nvSpPr>
          <p:spPr>
            <a:xfrm>
              <a:off x="3294575" y="2515205"/>
              <a:ext cx="864096" cy="6163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17" name="TextBox 32"/>
            <p:cNvSpPr txBox="1"/>
            <p:nvPr/>
          </p:nvSpPr>
          <p:spPr bwMode="auto">
            <a:xfrm>
              <a:off x="3294575" y="2500228"/>
              <a:ext cx="864096" cy="812994"/>
            </a:xfrm>
            <a:prstGeom prst="rect">
              <a:avLst/>
            </a:prstGeom>
            <a:solidFill>
              <a:schemeClr val="tx2">
                <a:lumMod val="20000"/>
                <a:lumOff val="80000"/>
              </a:schemeClr>
            </a:solidFill>
            <a:ln w="9525">
              <a:noFill/>
              <a:miter lim="800000"/>
              <a:headEnd/>
              <a:tailEnd/>
            </a:ln>
          </p:spPr>
          <p:txBody>
            <a:bodyPr wrap="square" rtlCol="0">
              <a:spAutoFit/>
            </a:bodyPr>
            <a:lstStyle/>
            <a:p>
              <a:pPr algn="ctr" defTabSz="685749">
                <a:defRPr/>
              </a:pPr>
              <a:r>
                <a:rPr lang="en-US" sz="1000" b="1" dirty="0">
                  <a:solidFill>
                    <a:srgbClr val="185266"/>
                  </a:solidFill>
                  <a:latin typeface="Calibri"/>
                  <a:cs typeface="Calibri"/>
                </a:rPr>
                <a:t>Events </a:t>
              </a:r>
            </a:p>
            <a:p>
              <a:pPr algn="ctr" defTabSz="685749">
                <a:defRPr/>
              </a:pPr>
              <a:r>
                <a:rPr lang="en-US" sz="1000" b="1" dirty="0">
                  <a:solidFill>
                    <a:srgbClr val="185266"/>
                  </a:solidFill>
                  <a:latin typeface="Calibri"/>
                  <a:cs typeface="Calibri"/>
                </a:rPr>
                <a:t>Notifications</a:t>
              </a:r>
            </a:p>
            <a:p>
              <a:pPr algn="ctr" defTabSz="685749">
                <a:defRPr/>
              </a:pPr>
              <a:r>
                <a:rPr lang="en-US" sz="1000" b="1" dirty="0">
                  <a:solidFill>
                    <a:srgbClr val="185266"/>
                  </a:solidFill>
                  <a:latin typeface="Calibri"/>
                  <a:cs typeface="Calibri"/>
                </a:rPr>
                <a:t>Consents</a:t>
              </a:r>
            </a:p>
            <a:p>
              <a:pPr algn="ctr" defTabSz="685749">
                <a:defRPr/>
              </a:pPr>
              <a:endParaRPr lang="en-US" sz="1000" b="1" dirty="0">
                <a:solidFill>
                  <a:srgbClr val="185266"/>
                </a:solidFill>
                <a:latin typeface="Calibri"/>
                <a:cs typeface="Calibri"/>
              </a:endParaRPr>
            </a:p>
            <a:p>
              <a:pPr algn="ctr" defTabSz="685749">
                <a:defRPr/>
              </a:pPr>
              <a:r>
                <a:rPr lang="en-US" sz="1000" b="1" dirty="0">
                  <a:solidFill>
                    <a:srgbClr val="185266"/>
                  </a:solidFill>
                  <a:latin typeface="Calibri"/>
                  <a:cs typeface="Calibri"/>
                </a:rPr>
                <a:t> </a:t>
              </a:r>
            </a:p>
          </p:txBody>
        </p:sp>
        <p:sp>
          <p:nvSpPr>
            <p:cNvPr id="18" name="Rectangle 34"/>
            <p:cNvSpPr/>
            <p:nvPr/>
          </p:nvSpPr>
          <p:spPr>
            <a:xfrm>
              <a:off x="4412286" y="3789040"/>
              <a:ext cx="864096"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cxnSp>
          <p:nvCxnSpPr>
            <p:cNvPr id="19" name="Straight Connector 50"/>
            <p:cNvCxnSpPr/>
            <p:nvPr/>
          </p:nvCxnSpPr>
          <p:spPr>
            <a:xfrm flipV="1">
              <a:off x="4158671" y="2647285"/>
              <a:ext cx="1590786" cy="152"/>
            </a:xfrm>
            <a:prstGeom prst="line">
              <a:avLst/>
            </a:prstGeom>
            <a:ln w="22225" cmpd="sng">
              <a:solidFill>
                <a:srgbClr val="185266"/>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Right Arrow 71"/>
            <p:cNvSpPr/>
            <p:nvPr/>
          </p:nvSpPr>
          <p:spPr>
            <a:xfrm>
              <a:off x="5607087" y="2555727"/>
              <a:ext cx="261057" cy="183112"/>
            </a:xfrm>
            <a:prstGeom prst="rightArrow">
              <a:avLst/>
            </a:prstGeom>
            <a:solidFill>
              <a:srgbClr val="1852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21" name="Rectangle 3">
              <a:extLst>
                <a:ext uri="{FF2B5EF4-FFF2-40B4-BE49-F238E27FC236}">
                  <a16:creationId xmlns:a16="http://schemas.microsoft.com/office/drawing/2014/main" id="{9393475C-03F4-42C7-A4F6-A1222224BD35}"/>
                </a:ext>
              </a:extLst>
            </p:cNvPr>
            <p:cNvSpPr/>
            <p:nvPr/>
          </p:nvSpPr>
          <p:spPr>
            <a:xfrm>
              <a:off x="503768" y="3288144"/>
              <a:ext cx="864096" cy="12280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pic>
          <p:nvPicPr>
            <p:cNvPr id="22" name="Picture 73"/>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59156" y="3506383"/>
              <a:ext cx="337699" cy="200612"/>
            </a:xfrm>
            <a:prstGeom prst="rect">
              <a:avLst/>
            </a:prstGeom>
          </p:spPr>
        </p:pic>
        <p:grpSp>
          <p:nvGrpSpPr>
            <p:cNvPr id="23" name="Group 22"/>
            <p:cNvGrpSpPr/>
            <p:nvPr/>
          </p:nvGrpSpPr>
          <p:grpSpPr>
            <a:xfrm>
              <a:off x="581878" y="3356992"/>
              <a:ext cx="695309" cy="1086358"/>
              <a:chOff x="581878" y="3256563"/>
              <a:chExt cx="695309" cy="1086358"/>
            </a:xfrm>
          </p:grpSpPr>
          <p:pic>
            <p:nvPicPr>
              <p:cNvPr id="57" name="Picture 72"/>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2840" y="3256563"/>
                <a:ext cx="353387" cy="269458"/>
              </a:xfrm>
              <a:prstGeom prst="rect">
                <a:avLst/>
              </a:prstGeom>
            </p:spPr>
          </p:pic>
          <p:pic>
            <p:nvPicPr>
              <p:cNvPr id="58" name="Picture 74"/>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81878" y="4072131"/>
                <a:ext cx="695309" cy="270790"/>
              </a:xfrm>
              <a:prstGeom prst="rect">
                <a:avLst/>
              </a:prstGeom>
            </p:spPr>
          </p:pic>
          <p:pic>
            <p:nvPicPr>
              <p:cNvPr id="59" name="Picture 75"/>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97624" y="3771193"/>
                <a:ext cx="235971" cy="255104"/>
              </a:xfrm>
              <a:prstGeom prst="rect">
                <a:avLst/>
              </a:prstGeom>
            </p:spPr>
          </p:pic>
        </p:grpSp>
        <p:sp>
          <p:nvSpPr>
            <p:cNvPr id="24" name="Rectangle 20"/>
            <p:cNvSpPr/>
            <p:nvPr/>
          </p:nvSpPr>
          <p:spPr>
            <a:xfrm>
              <a:off x="2202514" y="3588259"/>
              <a:ext cx="864096" cy="3678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dirty="0">
                <a:solidFill>
                  <a:prstClr val="white"/>
                </a:solidFill>
                <a:latin typeface="Calibri" panose="020F0502020204030204"/>
              </a:endParaRPr>
            </a:p>
          </p:txBody>
        </p:sp>
        <p:sp>
          <p:nvSpPr>
            <p:cNvPr id="25" name="Rectangle 21"/>
            <p:cNvSpPr/>
            <p:nvPr/>
          </p:nvSpPr>
          <p:spPr>
            <a:xfrm>
              <a:off x="2192879" y="4312993"/>
              <a:ext cx="864096" cy="305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26" name="Rectangle 22"/>
            <p:cNvSpPr/>
            <p:nvPr/>
          </p:nvSpPr>
          <p:spPr>
            <a:xfrm>
              <a:off x="2202398" y="3237372"/>
              <a:ext cx="864096" cy="329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27" name="Rectangle 32"/>
            <p:cNvSpPr/>
            <p:nvPr/>
          </p:nvSpPr>
          <p:spPr>
            <a:xfrm>
              <a:off x="4413219" y="3290920"/>
              <a:ext cx="864096"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28" name="Tekstvak 63"/>
            <p:cNvSpPr txBox="1"/>
            <p:nvPr/>
          </p:nvSpPr>
          <p:spPr>
            <a:xfrm>
              <a:off x="491588" y="1280989"/>
              <a:ext cx="994212" cy="551675"/>
            </a:xfrm>
            <a:prstGeom prst="rect">
              <a:avLst/>
            </a:prstGeom>
            <a:noFill/>
          </p:spPr>
          <p:txBody>
            <a:bodyPr wrap="square" rtlCol="0">
              <a:spAutoFit/>
            </a:bodyPr>
            <a:lstStyle/>
            <a:p>
              <a:pPr algn="ctr" defTabSz="685749">
                <a:defRPr/>
              </a:pPr>
              <a:r>
                <a:rPr lang="en-US" sz="1600" dirty="0">
                  <a:solidFill>
                    <a:srgbClr val="185266"/>
                  </a:solidFill>
                  <a:latin typeface="Calibri" panose="020F0502020204030204"/>
                </a:rPr>
                <a:t>Document Senders</a:t>
              </a:r>
              <a:endParaRPr lang="en-GB" sz="1600" dirty="0">
                <a:solidFill>
                  <a:srgbClr val="185266"/>
                </a:solidFill>
                <a:latin typeface="Calibri" panose="020F0502020204030204"/>
              </a:endParaRPr>
            </a:p>
          </p:txBody>
        </p:sp>
        <p:sp>
          <p:nvSpPr>
            <p:cNvPr id="29" name="Tekstvak 64"/>
            <p:cNvSpPr txBox="1"/>
            <p:nvPr/>
          </p:nvSpPr>
          <p:spPr>
            <a:xfrm>
              <a:off x="2119353" y="1280989"/>
              <a:ext cx="1012487" cy="551675"/>
            </a:xfrm>
            <a:prstGeom prst="rect">
              <a:avLst/>
            </a:prstGeom>
            <a:noFill/>
          </p:spPr>
          <p:txBody>
            <a:bodyPr wrap="square" rtlCol="0">
              <a:spAutoFit/>
            </a:bodyPr>
            <a:lstStyle/>
            <a:p>
              <a:pPr algn="ctr" defTabSz="685749">
                <a:defRPr/>
              </a:pPr>
              <a:r>
                <a:rPr lang="en-US" sz="1600" dirty="0">
                  <a:solidFill>
                    <a:srgbClr val="185266"/>
                  </a:solidFill>
                  <a:latin typeface="Calibri" panose="020F0502020204030204"/>
                </a:rPr>
                <a:t>Document Providers</a:t>
              </a:r>
              <a:endParaRPr lang="en-GB" sz="1600" dirty="0">
                <a:solidFill>
                  <a:srgbClr val="185266"/>
                </a:solidFill>
                <a:latin typeface="Calibri" panose="020F0502020204030204"/>
              </a:endParaRPr>
            </a:p>
          </p:txBody>
        </p:sp>
        <p:sp>
          <p:nvSpPr>
            <p:cNvPr id="30" name="Tekstvak 65"/>
            <p:cNvSpPr txBox="1"/>
            <p:nvPr/>
          </p:nvSpPr>
          <p:spPr>
            <a:xfrm>
              <a:off x="3206932" y="1280989"/>
              <a:ext cx="1012487" cy="1016243"/>
            </a:xfrm>
            <a:prstGeom prst="rect">
              <a:avLst/>
            </a:prstGeom>
            <a:noFill/>
          </p:spPr>
          <p:txBody>
            <a:bodyPr wrap="square" rtlCol="0">
              <a:spAutoFit/>
            </a:bodyPr>
            <a:lstStyle/>
            <a:p>
              <a:pPr algn="ctr" defTabSz="685749">
                <a:defRPr/>
              </a:pPr>
              <a:r>
                <a:rPr lang="en-US" sz="1600" dirty="0" err="1">
                  <a:solidFill>
                    <a:srgbClr val="185266"/>
                  </a:solidFill>
                  <a:latin typeface="Calibri" panose="020F0502020204030204"/>
                </a:rPr>
                <a:t>Federaal</a:t>
              </a:r>
              <a:r>
                <a:rPr lang="en-US" sz="1600" dirty="0">
                  <a:solidFill>
                    <a:srgbClr val="185266"/>
                  </a:solidFill>
                  <a:latin typeface="Calibri" panose="020F0502020204030204"/>
                </a:rPr>
                <a:t> </a:t>
              </a:r>
              <a:r>
                <a:rPr lang="en-US" sz="1600" dirty="0" err="1">
                  <a:solidFill>
                    <a:srgbClr val="185266"/>
                  </a:solidFill>
                  <a:latin typeface="Calibri" panose="020F0502020204030204"/>
                </a:rPr>
                <a:t>overzicht</a:t>
              </a:r>
              <a:endParaRPr lang="en-US" sz="1600" dirty="0">
                <a:solidFill>
                  <a:srgbClr val="185266"/>
                </a:solidFill>
                <a:latin typeface="Calibri" panose="020F0502020204030204"/>
              </a:endParaRPr>
            </a:p>
            <a:p>
              <a:pPr algn="ctr" defTabSz="685749">
                <a:defRPr/>
              </a:pPr>
              <a:r>
                <a:rPr lang="en-US" sz="1600" dirty="0">
                  <a:solidFill>
                    <a:srgbClr val="185266"/>
                  </a:solidFill>
                  <a:latin typeface="Calibri" panose="020F0502020204030204"/>
                </a:rPr>
                <a:t>(</a:t>
              </a:r>
              <a:r>
                <a:rPr lang="en-US" sz="1600" dirty="0" err="1">
                  <a:solidFill>
                    <a:srgbClr val="185266"/>
                  </a:solidFill>
                  <a:latin typeface="Calibri" panose="020F0502020204030204"/>
                </a:rPr>
                <a:t>sorteer</a:t>
              </a:r>
              <a:r>
                <a:rPr lang="en-US" sz="1600" dirty="0">
                  <a:solidFill>
                    <a:srgbClr val="185266"/>
                  </a:solidFill>
                  <a:latin typeface="Calibri" panose="020F0502020204030204"/>
                </a:rPr>
                <a:t>-centrum)</a:t>
              </a:r>
              <a:endParaRPr lang="en-GB" sz="1600" dirty="0">
                <a:solidFill>
                  <a:srgbClr val="185266"/>
                </a:solidFill>
                <a:latin typeface="Calibri" panose="020F0502020204030204"/>
              </a:endParaRPr>
            </a:p>
          </p:txBody>
        </p:sp>
        <p:sp>
          <p:nvSpPr>
            <p:cNvPr id="31" name="Tekstvak 66"/>
            <p:cNvSpPr txBox="1"/>
            <p:nvPr/>
          </p:nvSpPr>
          <p:spPr>
            <a:xfrm>
              <a:off x="4495617" y="1280989"/>
              <a:ext cx="1012487" cy="551675"/>
            </a:xfrm>
            <a:prstGeom prst="rect">
              <a:avLst/>
            </a:prstGeom>
            <a:noFill/>
          </p:spPr>
          <p:txBody>
            <a:bodyPr wrap="square" rtlCol="0">
              <a:spAutoFit/>
            </a:bodyPr>
            <a:lstStyle/>
            <a:p>
              <a:pPr algn="ctr" defTabSz="685749">
                <a:defRPr/>
              </a:pPr>
              <a:r>
                <a:rPr lang="en-US" sz="1600" dirty="0">
                  <a:solidFill>
                    <a:srgbClr val="185266"/>
                  </a:solidFill>
                  <a:latin typeface="Calibri" panose="020F0502020204030204"/>
                </a:rPr>
                <a:t>Interface</a:t>
              </a:r>
            </a:p>
            <a:p>
              <a:pPr algn="ctr" defTabSz="685749">
                <a:defRPr/>
              </a:pPr>
              <a:r>
                <a:rPr lang="en-US" sz="1600" dirty="0" err="1">
                  <a:solidFill>
                    <a:srgbClr val="185266"/>
                  </a:solidFill>
                  <a:latin typeface="Calibri" panose="020F0502020204030204"/>
                </a:rPr>
                <a:t>gebruiker</a:t>
              </a:r>
              <a:endParaRPr lang="en-GB" sz="1600" dirty="0">
                <a:solidFill>
                  <a:srgbClr val="185266"/>
                </a:solidFill>
                <a:latin typeface="Calibri" panose="020F0502020204030204"/>
              </a:endParaRPr>
            </a:p>
          </p:txBody>
        </p:sp>
        <p:sp>
          <p:nvSpPr>
            <p:cNvPr id="32" name="Tekstvak 67"/>
            <p:cNvSpPr txBox="1"/>
            <p:nvPr/>
          </p:nvSpPr>
          <p:spPr>
            <a:xfrm>
              <a:off x="6744479" y="1280989"/>
              <a:ext cx="1787961" cy="551675"/>
            </a:xfrm>
            <a:prstGeom prst="rect">
              <a:avLst/>
            </a:prstGeom>
            <a:noFill/>
          </p:spPr>
          <p:txBody>
            <a:bodyPr wrap="square" rtlCol="0">
              <a:spAutoFit/>
            </a:bodyPr>
            <a:lstStyle/>
            <a:p>
              <a:pPr algn="ctr" defTabSz="685749">
                <a:defRPr/>
              </a:pPr>
              <a:r>
                <a:rPr lang="en-US" sz="1600" dirty="0">
                  <a:solidFill>
                    <a:srgbClr val="185266"/>
                  </a:solidFill>
                  <a:latin typeface="Calibri" panose="020F0502020204030204"/>
                </a:rPr>
                <a:t>Burgers</a:t>
              </a:r>
              <a:br>
                <a:rPr lang="en-US" sz="1600" dirty="0">
                  <a:solidFill>
                    <a:srgbClr val="185266"/>
                  </a:solidFill>
                  <a:latin typeface="Calibri" panose="020F0502020204030204"/>
                </a:rPr>
              </a:br>
              <a:r>
                <a:rPr lang="en-US" sz="1600" dirty="0" err="1">
                  <a:solidFill>
                    <a:srgbClr val="185266"/>
                  </a:solidFill>
                  <a:latin typeface="Calibri" panose="020F0502020204030204"/>
                </a:rPr>
                <a:t>Bedrijven</a:t>
              </a:r>
              <a:endParaRPr lang="en-GB" sz="1600" dirty="0">
                <a:solidFill>
                  <a:srgbClr val="185266"/>
                </a:solidFill>
                <a:latin typeface="Calibri" panose="020F0502020204030204"/>
              </a:endParaRPr>
            </a:p>
          </p:txBody>
        </p:sp>
        <p:pic>
          <p:nvPicPr>
            <p:cNvPr id="33" name="Picture 32">
              <a:extLst>
                <a:ext uri="{FF2B5EF4-FFF2-40B4-BE49-F238E27FC236}">
                  <a16:creationId xmlns:a16="http://schemas.microsoft.com/office/drawing/2014/main" id="{28A51B37-B8F4-4AA3-B6B4-9104336C60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44479" y="2563130"/>
              <a:ext cx="1787961" cy="3696612"/>
            </a:xfrm>
            <a:prstGeom prst="rect">
              <a:avLst/>
            </a:prstGeom>
          </p:spPr>
        </p:pic>
        <p:pic>
          <p:nvPicPr>
            <p:cNvPr id="34" name="Picture 33">
              <a:extLst>
                <a:ext uri="{FF2B5EF4-FFF2-40B4-BE49-F238E27FC236}">
                  <a16:creationId xmlns:a16="http://schemas.microsoft.com/office/drawing/2014/main" id="{6DD769B4-C836-4A92-BED3-B88532E074A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92431" y="3671810"/>
              <a:ext cx="305840" cy="305840"/>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414603" y="2983711"/>
              <a:ext cx="447581" cy="397075"/>
            </a:xfrm>
            <a:prstGeom prst="rect">
              <a:avLst/>
            </a:prstGeom>
          </p:spPr>
        </p:pic>
        <p:sp>
          <p:nvSpPr>
            <p:cNvPr id="36" name="Right Arrow 69"/>
            <p:cNvSpPr/>
            <p:nvPr/>
          </p:nvSpPr>
          <p:spPr>
            <a:xfrm>
              <a:off x="3236429" y="3341237"/>
              <a:ext cx="1092919" cy="375795"/>
            </a:xfrm>
            <a:prstGeom prst="rightArrow">
              <a:avLst/>
            </a:prstGeom>
            <a:solidFill>
              <a:srgbClr val="E98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r>
                <a:rPr lang="en-US" sz="1200" dirty="0">
                  <a:solidFill>
                    <a:prstClr val="white"/>
                  </a:solidFill>
                  <a:latin typeface="Calibri Light" panose="020F0302020204030204"/>
                </a:rPr>
                <a:t>Read </a:t>
              </a:r>
              <a:r>
                <a:rPr lang="en-US" sz="1200" dirty="0" err="1">
                  <a:solidFill>
                    <a:prstClr val="white"/>
                  </a:solidFill>
                  <a:latin typeface="Calibri Light" panose="020F0302020204030204"/>
                </a:rPr>
                <a:t>api</a:t>
              </a:r>
              <a:endParaRPr lang="en-US" sz="1200" dirty="0">
                <a:solidFill>
                  <a:prstClr val="white"/>
                </a:solidFill>
                <a:latin typeface="Calibri Light" panose="020F0302020204030204"/>
              </a:endParaRPr>
            </a:p>
          </p:txBody>
        </p:sp>
        <p:pic>
          <p:nvPicPr>
            <p:cNvPr id="37" name="Picture 3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91880" y="3068960"/>
              <a:ext cx="477420" cy="150491"/>
            </a:xfrm>
            <a:prstGeom prst="rect">
              <a:avLst/>
            </a:prstGeom>
          </p:spPr>
        </p:pic>
        <p:sp>
          <p:nvSpPr>
            <p:cNvPr id="38" name="TextBox 26"/>
            <p:cNvSpPr txBox="1"/>
            <p:nvPr/>
          </p:nvSpPr>
          <p:spPr bwMode="auto">
            <a:xfrm>
              <a:off x="4454502" y="5345035"/>
              <a:ext cx="864096" cy="195990"/>
            </a:xfrm>
            <a:prstGeom prst="rect">
              <a:avLst/>
            </a:prstGeom>
            <a:noFill/>
            <a:ln w="9525">
              <a:noFill/>
              <a:miter lim="800000"/>
              <a:headEnd/>
              <a:tailEnd/>
            </a:ln>
          </p:spPr>
          <p:txBody>
            <a:bodyPr wrap="square" rtlCol="0">
              <a:spAutoFit/>
            </a:bodyPr>
            <a:lstStyle/>
            <a:p>
              <a:pPr algn="ctr" defTabSz="685749">
                <a:defRPr/>
              </a:pPr>
              <a:r>
                <a:rPr lang="en-US" sz="750" b="1" dirty="0">
                  <a:solidFill>
                    <a:prstClr val="white"/>
                  </a:solidFill>
                  <a:latin typeface="Calibri"/>
                  <a:cs typeface="Calibri"/>
                </a:rPr>
                <a:t>OTHER</a:t>
              </a:r>
            </a:p>
          </p:txBody>
        </p:sp>
        <p:sp>
          <p:nvSpPr>
            <p:cNvPr id="39" name="Right Arrow 69"/>
            <p:cNvSpPr/>
            <p:nvPr/>
          </p:nvSpPr>
          <p:spPr>
            <a:xfrm>
              <a:off x="1453246" y="2364895"/>
              <a:ext cx="886604" cy="407549"/>
            </a:xfrm>
            <a:prstGeom prst="rightArrow">
              <a:avLst/>
            </a:prstGeom>
            <a:solidFill>
              <a:srgbClr val="E98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r>
                <a:rPr lang="en-US" sz="1200" dirty="0">
                  <a:solidFill>
                    <a:prstClr val="white"/>
                  </a:solidFill>
                  <a:latin typeface="Calibri Light" panose="020F0302020204030204"/>
                </a:rPr>
                <a:t>Write</a:t>
              </a:r>
              <a:r>
                <a:rPr lang="en-US" sz="1000" dirty="0">
                  <a:solidFill>
                    <a:prstClr val="white"/>
                  </a:solidFill>
                  <a:latin typeface="Calibri Light" panose="020F0302020204030204"/>
                </a:rPr>
                <a:t> </a:t>
              </a:r>
              <a:r>
                <a:rPr lang="en-US" sz="1000" dirty="0" err="1">
                  <a:solidFill>
                    <a:prstClr val="white"/>
                  </a:solidFill>
                  <a:latin typeface="Calibri Light" panose="020F0302020204030204"/>
                </a:rPr>
                <a:t>api</a:t>
              </a:r>
              <a:endParaRPr lang="en-US" sz="1000" dirty="0">
                <a:solidFill>
                  <a:prstClr val="white"/>
                </a:solidFill>
                <a:latin typeface="Calibri Light" panose="020F0302020204030204"/>
              </a:endParaRPr>
            </a:p>
          </p:txBody>
        </p:sp>
        <p:sp>
          <p:nvSpPr>
            <p:cNvPr id="40" name="Rectangle 24">
              <a:extLst>
                <a:ext uri="{FF2B5EF4-FFF2-40B4-BE49-F238E27FC236}">
                  <a16:creationId xmlns:a16="http://schemas.microsoft.com/office/drawing/2014/main" id="{36F1F638-54A9-4269-BDC2-FCB9646F56E6}"/>
                </a:ext>
              </a:extLst>
            </p:cNvPr>
            <p:cNvSpPr/>
            <p:nvPr/>
          </p:nvSpPr>
          <p:spPr>
            <a:xfrm>
              <a:off x="1545139" y="2770911"/>
              <a:ext cx="543577" cy="150119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41" name="TextBox 34">
              <a:extLst>
                <a:ext uri="{FF2B5EF4-FFF2-40B4-BE49-F238E27FC236}">
                  <a16:creationId xmlns:a16="http://schemas.microsoft.com/office/drawing/2014/main" id="{B4FDB288-D3BE-482E-820E-CE92C1D65552}"/>
                </a:ext>
              </a:extLst>
            </p:cNvPr>
            <p:cNvSpPr txBox="1"/>
            <p:nvPr/>
          </p:nvSpPr>
          <p:spPr bwMode="auto">
            <a:xfrm rot="16200000">
              <a:off x="1050984" y="3237628"/>
              <a:ext cx="1501191" cy="609746"/>
            </a:xfrm>
            <a:prstGeom prst="rect">
              <a:avLst/>
            </a:prstGeom>
            <a:noFill/>
            <a:ln w="9525">
              <a:noFill/>
              <a:miter lim="800000"/>
              <a:headEnd/>
              <a:tailEnd/>
            </a:ln>
          </p:spPr>
          <p:txBody>
            <a:bodyPr wrap="square" rtlCol="0">
              <a:spAutoFit/>
            </a:bodyPr>
            <a:lstStyle/>
            <a:p>
              <a:pPr algn="ctr" defTabSz="685749">
                <a:defRPr/>
              </a:pPr>
              <a:r>
                <a:rPr lang="en-US" sz="1200" b="1" dirty="0">
                  <a:solidFill>
                    <a:srgbClr val="185266"/>
                  </a:solidFill>
                  <a:latin typeface="Calibri"/>
                  <a:cs typeface="Calibri"/>
                </a:rPr>
                <a:t>Document service providers</a:t>
              </a:r>
            </a:p>
            <a:p>
              <a:pPr algn="ctr" defTabSz="685749">
                <a:defRPr/>
              </a:pPr>
              <a:r>
                <a:rPr lang="en-US" sz="1200" b="1" dirty="0">
                  <a:solidFill>
                    <a:srgbClr val="185266"/>
                  </a:solidFill>
                  <a:latin typeface="Calibri"/>
                  <a:cs typeface="Calibri"/>
                </a:rPr>
                <a:t>(subcontractors)</a:t>
              </a:r>
            </a:p>
          </p:txBody>
        </p:sp>
        <p:sp>
          <p:nvSpPr>
            <p:cNvPr id="42" name="Rectangle 16">
              <a:extLst>
                <a:ext uri="{FF2B5EF4-FFF2-40B4-BE49-F238E27FC236}">
                  <a16:creationId xmlns:a16="http://schemas.microsoft.com/office/drawing/2014/main" id="{96216E52-E014-4FD3-9A2C-6D15EE3AB96F}"/>
                </a:ext>
              </a:extLst>
            </p:cNvPr>
            <p:cNvSpPr/>
            <p:nvPr/>
          </p:nvSpPr>
          <p:spPr>
            <a:xfrm>
              <a:off x="503034" y="4655289"/>
              <a:ext cx="865564" cy="93395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grpSp>
          <p:nvGrpSpPr>
            <p:cNvPr id="43" name="Group 42"/>
            <p:cNvGrpSpPr/>
            <p:nvPr/>
          </p:nvGrpSpPr>
          <p:grpSpPr>
            <a:xfrm>
              <a:off x="491588" y="4786222"/>
              <a:ext cx="864096" cy="1289363"/>
              <a:chOff x="491588" y="4543846"/>
              <a:chExt cx="864096" cy="1289363"/>
            </a:xfrm>
          </p:grpSpPr>
          <p:sp>
            <p:nvSpPr>
              <p:cNvPr id="55" name="TextBox 24"/>
              <p:cNvSpPr txBox="1"/>
              <p:nvPr/>
            </p:nvSpPr>
            <p:spPr bwMode="auto">
              <a:xfrm>
                <a:off x="491588" y="5455747"/>
                <a:ext cx="864096" cy="377462"/>
              </a:xfrm>
              <a:prstGeom prst="rect">
                <a:avLst/>
              </a:prstGeom>
              <a:noFill/>
              <a:ln w="9525">
                <a:noFill/>
                <a:miter lim="800000"/>
                <a:headEnd/>
                <a:tailEnd/>
              </a:ln>
            </p:spPr>
            <p:txBody>
              <a:bodyPr wrap="square" rtlCol="0">
                <a:spAutoFit/>
              </a:bodyPr>
              <a:lstStyle/>
              <a:p>
                <a:pPr algn="ctr" defTabSz="685749">
                  <a:defRPr/>
                </a:pPr>
                <a:r>
                  <a:rPr lang="en-US" sz="1000" b="1" dirty="0">
                    <a:latin typeface="Calibri"/>
                    <a:cs typeface="Calibri"/>
                  </a:rPr>
                  <a:t>OTHER</a:t>
                </a:r>
                <a:br>
                  <a:rPr lang="en-US" sz="1000" b="1" dirty="0">
                    <a:latin typeface="Calibri"/>
                    <a:cs typeface="Calibri"/>
                  </a:rPr>
                </a:br>
                <a:r>
                  <a:rPr lang="en-US" sz="1000" b="1" dirty="0">
                    <a:latin typeface="Calibri"/>
                    <a:cs typeface="Calibri"/>
                  </a:rPr>
                  <a:t>SENDER(S)</a:t>
                </a:r>
              </a:p>
            </p:txBody>
          </p:sp>
          <p:pic>
            <p:nvPicPr>
              <p:cNvPr id="56" name="Picture 55" descr="Verkeersbord BelgiÃ« serie f aanwijzingsborden F1bv">
                <a:extLst>
                  <a:ext uri="{FF2B5EF4-FFF2-40B4-BE49-F238E27FC236}">
                    <a16:creationId xmlns:a16="http://schemas.microsoft.com/office/drawing/2014/main" id="{2BAD52AB-0474-4845-9DD1-D92E73D8CA10}"/>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flipH="1">
                <a:off x="715327" y="4543846"/>
                <a:ext cx="426692" cy="657152"/>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4" name="Rectangle 21">
              <a:extLst>
                <a:ext uri="{FF2B5EF4-FFF2-40B4-BE49-F238E27FC236}">
                  <a16:creationId xmlns:a16="http://schemas.microsoft.com/office/drawing/2014/main" id="{0B3C4D8E-4506-4362-ADF2-7F1D26CD30CE}"/>
                </a:ext>
              </a:extLst>
            </p:cNvPr>
            <p:cNvSpPr/>
            <p:nvPr/>
          </p:nvSpPr>
          <p:spPr>
            <a:xfrm>
              <a:off x="2187076" y="4683559"/>
              <a:ext cx="864096" cy="305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pic>
          <p:nvPicPr>
            <p:cNvPr id="45" name="Picture 44">
              <a:extLst>
                <a:ext uri="{FF2B5EF4-FFF2-40B4-BE49-F238E27FC236}">
                  <a16:creationId xmlns:a16="http://schemas.microsoft.com/office/drawing/2014/main" id="{2DBC250C-E2DF-4CB7-8199-7F54FF17051A}"/>
                </a:ext>
              </a:extLst>
            </p:cNvPr>
            <p:cNvPicPr>
              <a:picLocks noChangeAspect="1"/>
            </p:cNvPicPr>
            <p:nvPr/>
          </p:nvPicPr>
          <p:blipFill>
            <a:blip r:embed="rId12"/>
            <a:stretch>
              <a:fillRect/>
            </a:stretch>
          </p:blipFill>
          <p:spPr>
            <a:xfrm>
              <a:off x="2375560" y="4147334"/>
              <a:ext cx="552092" cy="619168"/>
            </a:xfrm>
            <a:prstGeom prst="rect">
              <a:avLst/>
            </a:prstGeom>
          </p:spPr>
        </p:pic>
        <p:sp>
          <p:nvSpPr>
            <p:cNvPr id="46" name="Rectangle 24">
              <a:extLst>
                <a:ext uri="{FF2B5EF4-FFF2-40B4-BE49-F238E27FC236}">
                  <a16:creationId xmlns:a16="http://schemas.microsoft.com/office/drawing/2014/main" id="{9972C24C-E4E2-4CD6-B6C2-AF6E156A7AF7}"/>
                </a:ext>
              </a:extLst>
            </p:cNvPr>
            <p:cNvSpPr/>
            <p:nvPr/>
          </p:nvSpPr>
          <p:spPr>
            <a:xfrm>
              <a:off x="1552697" y="4416301"/>
              <a:ext cx="378042" cy="7846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47" name="TextBox 34">
              <a:extLst>
                <a:ext uri="{FF2B5EF4-FFF2-40B4-BE49-F238E27FC236}">
                  <a16:creationId xmlns:a16="http://schemas.microsoft.com/office/drawing/2014/main" id="{52B3965D-33FC-48EB-938F-AB0B06B7891E}"/>
                </a:ext>
              </a:extLst>
            </p:cNvPr>
            <p:cNvSpPr txBox="1"/>
            <p:nvPr/>
          </p:nvSpPr>
          <p:spPr bwMode="auto">
            <a:xfrm rot="16200000">
              <a:off x="1271328" y="4762546"/>
              <a:ext cx="1086870" cy="493604"/>
            </a:xfrm>
            <a:prstGeom prst="rect">
              <a:avLst/>
            </a:prstGeom>
            <a:noFill/>
            <a:ln w="9525">
              <a:solidFill>
                <a:schemeClr val="tx1"/>
              </a:solidFill>
              <a:miter lim="800000"/>
              <a:headEnd/>
              <a:tailEnd/>
            </a:ln>
          </p:spPr>
          <p:txBody>
            <a:bodyPr wrap="square" rtlCol="0">
              <a:spAutoFit/>
            </a:bodyPr>
            <a:lstStyle/>
            <a:p>
              <a:pPr algn="ctr" defTabSz="685749">
                <a:defRPr/>
              </a:pPr>
              <a:r>
                <a:rPr lang="en-US" sz="1100" b="1" dirty="0" err="1">
                  <a:solidFill>
                    <a:srgbClr val="185266"/>
                  </a:solidFill>
                  <a:latin typeface="Calibri"/>
                  <a:cs typeface="Calibri"/>
                </a:rPr>
                <a:t>Vlaamse</a:t>
              </a:r>
              <a:r>
                <a:rPr lang="en-US" sz="1100" b="1" dirty="0">
                  <a:solidFill>
                    <a:srgbClr val="185266"/>
                  </a:solidFill>
                  <a:latin typeface="Calibri"/>
                  <a:cs typeface="Calibri"/>
                </a:rPr>
                <a:t> </a:t>
              </a:r>
              <a:r>
                <a:rPr lang="en-US" sz="1100" b="1" dirty="0" err="1">
                  <a:solidFill>
                    <a:srgbClr val="185266"/>
                  </a:solidFill>
                  <a:latin typeface="Calibri"/>
                  <a:cs typeface="Calibri"/>
                </a:rPr>
                <a:t>verzenddienst</a:t>
              </a:r>
              <a:endParaRPr lang="en-US" sz="1100" b="1" dirty="0">
                <a:solidFill>
                  <a:srgbClr val="185266"/>
                </a:solidFill>
                <a:latin typeface="Calibri"/>
                <a:cs typeface="Calibri"/>
              </a:endParaRPr>
            </a:p>
            <a:p>
              <a:pPr algn="ctr" defTabSz="685749">
                <a:defRPr/>
              </a:pPr>
              <a:endParaRPr lang="en-US" sz="600" b="1" dirty="0">
                <a:solidFill>
                  <a:srgbClr val="185266"/>
                </a:solidFill>
                <a:latin typeface="Calibri"/>
                <a:cs typeface="Calibri"/>
              </a:endParaRPr>
            </a:p>
          </p:txBody>
        </p:sp>
        <p:grpSp>
          <p:nvGrpSpPr>
            <p:cNvPr id="48" name="Group 47"/>
            <p:cNvGrpSpPr/>
            <p:nvPr/>
          </p:nvGrpSpPr>
          <p:grpSpPr>
            <a:xfrm>
              <a:off x="4533298" y="3196285"/>
              <a:ext cx="864096" cy="2248939"/>
              <a:chOff x="4410947" y="3196285"/>
              <a:chExt cx="864096" cy="2248939"/>
            </a:xfrm>
          </p:grpSpPr>
          <p:sp>
            <p:nvSpPr>
              <p:cNvPr id="51" name="Rectangle 50"/>
              <p:cNvSpPr/>
              <p:nvPr/>
            </p:nvSpPr>
            <p:spPr>
              <a:xfrm>
                <a:off x="4410947" y="5057808"/>
                <a:ext cx="864096" cy="387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nl-BE" dirty="0">
                  <a:solidFill>
                    <a:prstClr val="black"/>
                  </a:solidFill>
                  <a:latin typeface="Calibri" panose="020F0502020204030204"/>
                </a:endParaRPr>
              </a:p>
            </p:txBody>
          </p:sp>
          <p:pic>
            <p:nvPicPr>
              <p:cNvPr id="52" name="Picture 51">
                <a:extLst>
                  <a:ext uri="{FF2B5EF4-FFF2-40B4-BE49-F238E27FC236}">
                    <a16:creationId xmlns:a16="http://schemas.microsoft.com/office/drawing/2014/main" id="{62FCFB3B-F2E8-41AB-B07B-1C7A2B0B5D1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476532" y="3671810"/>
                <a:ext cx="765205" cy="280575"/>
              </a:xfrm>
              <a:prstGeom prst="rect">
                <a:avLst/>
              </a:prstGeom>
            </p:spPr>
          </p:pic>
          <p:pic>
            <p:nvPicPr>
              <p:cNvPr id="53" name="Picture 52">
                <a:extLst>
                  <a:ext uri="{FF2B5EF4-FFF2-40B4-BE49-F238E27FC236}">
                    <a16:creationId xmlns:a16="http://schemas.microsoft.com/office/drawing/2014/main" id="{12FF7A9F-52C2-4731-A664-B7D482797839}"/>
                  </a:ext>
                </a:extLst>
              </p:cNvPr>
              <p:cNvPicPr>
                <a:picLocks/>
              </p:cNvPicPr>
              <p:nvPr/>
            </p:nvPicPr>
            <p:blipFill>
              <a:blip r:embed="rId14" cstate="print">
                <a:extLst>
                  <a:ext uri="{28A0092B-C50C-407E-A947-70E740481C1C}">
                    <a14:useLocalDpi xmlns:a14="http://schemas.microsoft.com/office/drawing/2010/main"/>
                  </a:ext>
                </a:extLst>
              </a:blip>
              <a:stretch>
                <a:fillRect/>
              </a:stretch>
            </p:blipFill>
            <p:spPr>
              <a:xfrm>
                <a:off x="4449649" y="3196285"/>
                <a:ext cx="790250" cy="303845"/>
              </a:xfrm>
              <a:prstGeom prst="rect">
                <a:avLst/>
              </a:prstGeom>
            </p:spPr>
          </p:pic>
          <p:pic>
            <p:nvPicPr>
              <p:cNvPr id="54" name="Picture 53">
                <a:extLst>
                  <a:ext uri="{FF2B5EF4-FFF2-40B4-BE49-F238E27FC236}">
                    <a16:creationId xmlns:a16="http://schemas.microsoft.com/office/drawing/2014/main" id="{3845F32B-E3D3-4179-828D-0B8DE8D15956}"/>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481198" y="4147334"/>
                <a:ext cx="760539" cy="657730"/>
              </a:xfrm>
              <a:prstGeom prst="rect">
                <a:avLst/>
              </a:prstGeom>
            </p:spPr>
          </p:pic>
        </p:grpSp>
        <p:pic>
          <p:nvPicPr>
            <p:cNvPr id="49" name="Picture 4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74830" y="2477549"/>
              <a:ext cx="685002" cy="274001"/>
            </a:xfrm>
            <a:prstGeom prst="rect">
              <a:avLst/>
            </a:prstGeom>
          </p:spPr>
        </p:pic>
        <p:pic>
          <p:nvPicPr>
            <p:cNvPr id="50" name="Afbeelding 6">
              <a:extLst>
                <a:ext uri="{FF2B5EF4-FFF2-40B4-BE49-F238E27FC236}">
                  <a16:creationId xmlns:a16="http://schemas.microsoft.com/office/drawing/2014/main" id="{130C563D-B3A8-4809-82DA-7763C0E8EDBB}"/>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572000" y="2794627"/>
              <a:ext cx="836716" cy="274333"/>
            </a:xfrm>
            <a:prstGeom prst="rect">
              <a:avLst/>
            </a:prstGeom>
          </p:spPr>
        </p:pic>
      </p:grpSp>
      <p:pic>
        <p:nvPicPr>
          <p:cNvPr id="3" name="Afbeelding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98151" y="5309964"/>
            <a:ext cx="1095871" cy="779613"/>
          </a:xfrm>
          <a:prstGeom prst="rect">
            <a:avLst/>
          </a:prstGeom>
        </p:spPr>
      </p:pic>
      <p:pic>
        <p:nvPicPr>
          <p:cNvPr id="5" name="Afbeelding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20469" y="6128992"/>
            <a:ext cx="695014" cy="542980"/>
          </a:xfrm>
          <a:prstGeom prst="rect">
            <a:avLst/>
          </a:prstGeom>
        </p:spPr>
      </p:pic>
    </p:spTree>
    <p:extLst>
      <p:ext uri="{BB962C8B-B14F-4D97-AF65-F5344CB8AC3E}">
        <p14:creationId xmlns:p14="http://schemas.microsoft.com/office/powerpoint/2010/main" val="2810818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oundRect">
            <a:avLst/>
          </a:prstGeom>
          <a:noFill/>
          <a:ln w="38100">
            <a:solidFill>
              <a:srgbClr val="008CB2"/>
            </a:solidFill>
          </a:ln>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algn="ctr">
              <a:defRPr sz="2800" b="1">
                <a:solidFill>
                  <a:srgbClr val="008CB2"/>
                </a:solidFill>
                <a:latin typeface="Microsoft JhengHei Light" panose="020B0304030504040204" pitchFamily="34" charset="-120"/>
                <a:ea typeface="Microsoft JhengHei Light" panose="020B0304030504040204" pitchFamily="34" charset="-120"/>
              </a:defRPr>
            </a:lvl1pPr>
          </a:lstStyle>
          <a:p>
            <a:r>
              <a:rPr lang="fr-BE" altLang="en-US" dirty="0" err="1"/>
              <a:t>Facts</a:t>
            </a:r>
            <a:r>
              <a:rPr lang="fr-BE" altLang="en-US" dirty="0"/>
              <a:t> &amp; </a:t>
            </a:r>
            <a:r>
              <a:rPr lang="fr-BE" altLang="en-US" dirty="0" smtClean="0"/>
              <a:t>Figures 2021</a:t>
            </a:r>
            <a:endParaRPr lang="fr-BE" altLang="en-US" dirty="0"/>
          </a:p>
        </p:txBody>
      </p:sp>
    </p:spTree>
    <p:extLst>
      <p:ext uri="{BB962C8B-B14F-4D97-AF65-F5344CB8AC3E}">
        <p14:creationId xmlns:p14="http://schemas.microsoft.com/office/powerpoint/2010/main" val="3557044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r-BE" altLang="en-US" dirty="0" err="1"/>
              <a:t>eBox</a:t>
            </a:r>
            <a:r>
              <a:rPr lang="fr-BE" altLang="en-US" dirty="0"/>
              <a:t> </a:t>
            </a:r>
            <a:r>
              <a:rPr lang="fr-BE" altLang="en-US" dirty="0" smtClean="0"/>
              <a:t>burger</a:t>
            </a:r>
            <a:endParaRPr lang="en-US" dirty="0"/>
          </a:p>
        </p:txBody>
      </p:sp>
      <p:sp>
        <p:nvSpPr>
          <p:cNvPr id="16" name="Content Placeholder 2"/>
          <p:cNvSpPr>
            <a:spLocks noGrp="1"/>
          </p:cNvSpPr>
          <p:nvPr>
            <p:ph idx="1"/>
          </p:nvPr>
        </p:nvSpPr>
        <p:spPr/>
        <p:txBody>
          <a:bodyPr/>
          <a:lstStyle/>
          <a:p>
            <a:r>
              <a:rPr lang="nl-NL" sz="2200" dirty="0"/>
              <a:t>technische migratie van SOAP-dienst naar REST-API </a:t>
            </a:r>
            <a:r>
              <a:rPr lang="nl-NL" sz="2200" dirty="0" err="1" smtClean="0"/>
              <a:t>ongoing</a:t>
            </a:r>
            <a:endParaRPr lang="nl-NL" sz="2200" dirty="0" smtClean="0"/>
          </a:p>
          <a:p>
            <a:pPr lvl="1"/>
            <a:r>
              <a:rPr lang="en-US" sz="2000" dirty="0" err="1"/>
              <a:t>b</a:t>
            </a:r>
            <a:r>
              <a:rPr lang="en-US" sz="2000" dirty="0" err="1" smtClean="0"/>
              <a:t>egeleiding</a:t>
            </a:r>
            <a:r>
              <a:rPr lang="en-US" sz="2000" dirty="0" smtClean="0"/>
              <a:t> KSZ van de </a:t>
            </a:r>
            <a:r>
              <a:rPr lang="en-US" sz="2000" dirty="0" err="1" smtClean="0"/>
              <a:t>instellingen</a:t>
            </a:r>
            <a:r>
              <a:rPr lang="en-US" sz="2000" dirty="0" smtClean="0"/>
              <a:t> die </a:t>
            </a:r>
            <a:r>
              <a:rPr lang="en-US" sz="2000" dirty="0" err="1" smtClean="0"/>
              <a:t>migreren</a:t>
            </a:r>
            <a:r>
              <a:rPr lang="en-US" sz="2000" dirty="0" smtClean="0"/>
              <a:t> </a:t>
            </a:r>
            <a:r>
              <a:rPr lang="en-US" sz="2000" dirty="0" err="1" smtClean="0"/>
              <a:t>naar</a:t>
            </a:r>
            <a:r>
              <a:rPr lang="en-US" sz="2000" dirty="0" smtClean="0"/>
              <a:t> de REST-API</a:t>
            </a:r>
          </a:p>
          <a:p>
            <a:pPr lvl="1"/>
            <a:r>
              <a:rPr lang="nl-NL" sz="2000" dirty="0"/>
              <a:t>nu reeds </a:t>
            </a:r>
            <a:r>
              <a:rPr lang="nl-NL" sz="2000" dirty="0" err="1"/>
              <a:t>onboarding</a:t>
            </a:r>
            <a:r>
              <a:rPr lang="nl-NL" sz="2000" dirty="0"/>
              <a:t> van RIZIV, RVA, RSZ, RJV en de regionale gezondheidsinspecties op de REST-API</a:t>
            </a:r>
            <a:endParaRPr lang="en-US" sz="2000" dirty="0"/>
          </a:p>
          <a:p>
            <a:pPr lvl="1"/>
            <a:r>
              <a:rPr lang="nl-NL" sz="2000" dirty="0"/>
              <a:t>migratie lopende bij </a:t>
            </a:r>
            <a:r>
              <a:rPr lang="nl-NL" sz="2000" dirty="0" err="1"/>
              <a:t>Sigedis</a:t>
            </a:r>
            <a:r>
              <a:rPr lang="nl-NL" sz="2000" dirty="0"/>
              <a:t>, </a:t>
            </a:r>
            <a:r>
              <a:rPr lang="nl-NL" sz="2000" dirty="0" err="1"/>
              <a:t>InterUI</a:t>
            </a:r>
            <a:r>
              <a:rPr lang="nl-NL" sz="2000" dirty="0"/>
              <a:t>, </a:t>
            </a:r>
            <a:r>
              <a:rPr lang="nl-NL" sz="2000" dirty="0" smtClean="0"/>
              <a:t>…</a:t>
            </a:r>
            <a:r>
              <a:rPr lang="en-US" sz="2000" dirty="0" smtClean="0">
                <a:solidFill>
                  <a:srgbClr val="FF0000"/>
                </a:solidFill>
              </a:rPr>
              <a:t> </a:t>
            </a:r>
            <a:endParaRPr lang="nl-NL" sz="2000" dirty="0" smtClean="0">
              <a:solidFill>
                <a:srgbClr val="FF0000"/>
              </a:solidFill>
            </a:endParaRPr>
          </a:p>
          <a:p>
            <a:endParaRPr lang="nl-NL" sz="600" dirty="0" smtClean="0"/>
          </a:p>
          <a:p>
            <a:r>
              <a:rPr lang="nl-NL" sz="2200" dirty="0" smtClean="0"/>
              <a:t>bi-</a:t>
            </a:r>
            <a:r>
              <a:rPr lang="nl-NL" sz="2200" dirty="0" err="1" smtClean="0"/>
              <a:t>directionaliteit</a:t>
            </a:r>
            <a:r>
              <a:rPr lang="nl-NL" sz="2200" dirty="0" smtClean="0"/>
              <a:t> </a:t>
            </a:r>
            <a:r>
              <a:rPr lang="nl-NL" sz="2200" dirty="0"/>
              <a:t>in communicatie met de burger </a:t>
            </a:r>
            <a:r>
              <a:rPr lang="nl-NL" sz="2200" dirty="0" smtClean="0"/>
              <a:t>in TEST</a:t>
            </a:r>
          </a:p>
          <a:p>
            <a:pPr lvl="1"/>
            <a:r>
              <a:rPr lang="en-US" sz="2000" dirty="0" err="1"/>
              <a:t>expliciete</a:t>
            </a:r>
            <a:r>
              <a:rPr lang="en-US" sz="2000" dirty="0"/>
              <a:t> </a:t>
            </a:r>
            <a:r>
              <a:rPr lang="en-US" sz="2000" dirty="0" err="1"/>
              <a:t>ontvangstbevestiging</a:t>
            </a:r>
            <a:endParaRPr lang="en-US" sz="2000" dirty="0"/>
          </a:p>
          <a:p>
            <a:pPr lvl="1"/>
            <a:r>
              <a:rPr lang="en-US" sz="2000" dirty="0" err="1"/>
              <a:t>antwoord</a:t>
            </a:r>
            <a:r>
              <a:rPr lang="en-US" sz="2000" dirty="0"/>
              <a:t> op </a:t>
            </a:r>
            <a:r>
              <a:rPr lang="en-US" sz="2000" dirty="0" err="1"/>
              <a:t>ontvangen</a:t>
            </a:r>
            <a:r>
              <a:rPr lang="en-US" sz="2000" dirty="0"/>
              <a:t> </a:t>
            </a:r>
            <a:r>
              <a:rPr lang="en-US" sz="2000" dirty="0" err="1" smtClean="0"/>
              <a:t>communicatie</a:t>
            </a:r>
            <a:endParaRPr lang="en-US" sz="2000" dirty="0"/>
          </a:p>
        </p:txBody>
      </p:sp>
    </p:spTree>
    <p:extLst>
      <p:ext uri="{BB962C8B-B14F-4D97-AF65-F5344CB8AC3E}">
        <p14:creationId xmlns:p14="http://schemas.microsoft.com/office/powerpoint/2010/main" val="3130642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Régionalisation</a:t>
            </a:r>
            <a:endParaRPr lang="en-US" dirty="0"/>
          </a:p>
        </p:txBody>
      </p:sp>
      <p:sp>
        <p:nvSpPr>
          <p:cNvPr id="3" name="Content Placeholder 2"/>
          <p:cNvSpPr>
            <a:spLocks noGrp="1"/>
          </p:cNvSpPr>
          <p:nvPr>
            <p:ph idx="1"/>
          </p:nvPr>
        </p:nvSpPr>
        <p:spPr/>
        <p:txBody>
          <a:bodyPr/>
          <a:lstStyle/>
          <a:p>
            <a:r>
              <a:rPr lang="en-US" dirty="0" err="1"/>
              <a:t>personnes</a:t>
            </a:r>
            <a:r>
              <a:rPr lang="en-US" dirty="0"/>
              <a:t> </a:t>
            </a:r>
            <a:r>
              <a:rPr lang="en-US" dirty="0" err="1" smtClean="0"/>
              <a:t>handicapées</a:t>
            </a:r>
            <a:endParaRPr lang="en-US" dirty="0" smtClean="0"/>
          </a:p>
          <a:p>
            <a:pPr lvl="1"/>
            <a:endParaRPr lang="fr-FR" sz="200" dirty="0" smtClean="0"/>
          </a:p>
          <a:p>
            <a:pPr lvl="1"/>
            <a:r>
              <a:rPr lang="fr-FR" dirty="0" smtClean="0"/>
              <a:t>en </a:t>
            </a:r>
            <a:r>
              <a:rPr lang="fr-FR" dirty="0"/>
              <a:t>2021, intégration de DSL comme partenaire du réseau de la sécurité sociale (étendu</a:t>
            </a:r>
            <a:r>
              <a:rPr lang="fr-FR" dirty="0" smtClean="0"/>
              <a:t>)</a:t>
            </a:r>
          </a:p>
          <a:p>
            <a:pPr lvl="2"/>
            <a:r>
              <a:rPr lang="fr-FR" dirty="0"/>
              <a:t>DSL est l’instance chargée de la reconnaissance du handicap pour les personnes âgées et les enfants dans la Communauté </a:t>
            </a:r>
            <a:r>
              <a:rPr lang="fr-FR" dirty="0" smtClean="0"/>
              <a:t>germanophone</a:t>
            </a:r>
          </a:p>
          <a:p>
            <a:pPr lvl="2"/>
            <a:endParaRPr lang="fr-FR" sz="600" dirty="0"/>
          </a:p>
          <a:p>
            <a:pPr lvl="1"/>
            <a:r>
              <a:rPr lang="fr-FR" dirty="0"/>
              <a:t>en 2022, intégration du ‘</a:t>
            </a:r>
            <a:r>
              <a:rPr lang="fr-FR" dirty="0" err="1"/>
              <a:t>Ministerium</a:t>
            </a:r>
            <a:r>
              <a:rPr lang="fr-FR" dirty="0"/>
              <a:t> der </a:t>
            </a:r>
            <a:r>
              <a:rPr lang="fr-FR" dirty="0" err="1"/>
              <a:t>Deutschsprachigen</a:t>
            </a:r>
            <a:r>
              <a:rPr lang="fr-FR" dirty="0"/>
              <a:t> </a:t>
            </a:r>
            <a:r>
              <a:rPr lang="fr-FR" dirty="0" err="1"/>
              <a:t>Gemeinschaft</a:t>
            </a:r>
            <a:r>
              <a:rPr lang="fr-FR" dirty="0"/>
              <a:t>’ en tant que partenaire du réseau de la sécurité sociale (étendu)</a:t>
            </a:r>
          </a:p>
          <a:p>
            <a:pPr lvl="2"/>
            <a:r>
              <a:rPr lang="fr-FR" dirty="0"/>
              <a:t>le ‘</a:t>
            </a:r>
            <a:r>
              <a:rPr lang="fr-FR" dirty="0" err="1"/>
              <a:t>Ministerium</a:t>
            </a:r>
            <a:r>
              <a:rPr lang="fr-FR" dirty="0"/>
              <a:t> der </a:t>
            </a:r>
            <a:r>
              <a:rPr lang="fr-FR" dirty="0" err="1"/>
              <a:t>Deutschsprachigen</a:t>
            </a:r>
            <a:r>
              <a:rPr lang="fr-FR" dirty="0"/>
              <a:t> </a:t>
            </a:r>
            <a:r>
              <a:rPr lang="fr-FR" dirty="0" err="1"/>
              <a:t>Gemeinschaft</a:t>
            </a:r>
            <a:r>
              <a:rPr lang="fr-FR" dirty="0"/>
              <a:t>’ est l’instance chargée des prestations familiales, des droits et des paiements dans le cadre du handicap des personnes âgées dans la Communauté </a:t>
            </a:r>
            <a:r>
              <a:rPr lang="fr-FR" dirty="0" smtClean="0"/>
              <a:t>germanophone</a:t>
            </a:r>
          </a:p>
          <a:p>
            <a:pPr lvl="2"/>
            <a:endParaRPr lang="fr-FR" sz="600" dirty="0"/>
          </a:p>
          <a:p>
            <a:pPr lvl="1"/>
            <a:r>
              <a:rPr lang="fr-FR" dirty="0" err="1" smtClean="0"/>
              <a:t>Handiservice</a:t>
            </a:r>
            <a:r>
              <a:rPr lang="fr-FR" dirty="0" smtClean="0"/>
              <a:t> </a:t>
            </a:r>
            <a:r>
              <a:rPr lang="fr-FR" dirty="0"/>
              <a:t>: à partir de 2022, mise à disposition des données suivantes relatives au </a:t>
            </a:r>
            <a:r>
              <a:rPr lang="fr-FR" dirty="0" smtClean="0"/>
              <a:t>handicap</a:t>
            </a:r>
          </a:p>
          <a:p>
            <a:pPr lvl="2"/>
            <a:r>
              <a:rPr lang="fr-FR" dirty="0"/>
              <a:t>la reconnaissance pour l’allocation pour l’aide aux personnes âgées et les enfants handicapés à Bruxelles par </a:t>
            </a:r>
            <a:r>
              <a:rPr lang="fr-FR" dirty="0" err="1"/>
              <a:t>Iriscare</a:t>
            </a:r>
            <a:endParaRPr lang="fr-FR" dirty="0"/>
          </a:p>
          <a:p>
            <a:pPr lvl="2"/>
            <a:r>
              <a:rPr lang="fr-FR" dirty="0"/>
              <a:t>l’allocation pour l’aide aux personnes âgées en Wallonie (reconnaissance, droits et paiements) par les organismes assureurs wallons</a:t>
            </a:r>
          </a:p>
          <a:p>
            <a:pPr lvl="2"/>
            <a:r>
              <a:rPr lang="fr-FR" dirty="0"/>
              <a:t>la reconnaissance des enfants handicapés par l’</a:t>
            </a:r>
            <a:r>
              <a:rPr lang="fr-FR" dirty="0" err="1"/>
              <a:t>AViQ</a:t>
            </a:r>
            <a:r>
              <a:rPr lang="fr-FR" dirty="0"/>
              <a:t> en Wallonie et par la DSL dans la Communauté </a:t>
            </a:r>
            <a:r>
              <a:rPr lang="fr-FR" dirty="0" smtClean="0"/>
              <a:t>germanophone </a:t>
            </a:r>
            <a:endParaRPr lang="fr-FR" dirty="0"/>
          </a:p>
          <a:p>
            <a:pPr lvl="1"/>
            <a:endParaRPr lang="en-US" dirty="0"/>
          </a:p>
          <a:p>
            <a:endParaRPr lang="en-US" dirty="0"/>
          </a:p>
        </p:txBody>
      </p:sp>
    </p:spTree>
    <p:extLst>
      <p:ext uri="{BB962C8B-B14F-4D97-AF65-F5344CB8AC3E}">
        <p14:creationId xmlns:p14="http://schemas.microsoft.com/office/powerpoint/2010/main" val="259155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a:t>Régionalisation</a:t>
            </a:r>
            <a:endParaRPr lang="en-US" dirty="0"/>
          </a:p>
        </p:txBody>
      </p:sp>
      <p:sp>
        <p:nvSpPr>
          <p:cNvPr id="3" name="Content Placeholder 2"/>
          <p:cNvSpPr>
            <a:spLocks noGrp="1"/>
          </p:cNvSpPr>
          <p:nvPr>
            <p:ph idx="1"/>
          </p:nvPr>
        </p:nvSpPr>
        <p:spPr/>
        <p:txBody>
          <a:bodyPr>
            <a:normAutofit/>
          </a:bodyPr>
          <a:lstStyle/>
          <a:p>
            <a:r>
              <a:rPr lang="nl-NL" altLang="en-US" dirty="0" err="1"/>
              <a:t>personnes</a:t>
            </a:r>
            <a:r>
              <a:rPr lang="nl-NL" altLang="en-US" dirty="0"/>
              <a:t> </a:t>
            </a:r>
            <a:r>
              <a:rPr lang="nl-NL" altLang="en-US" dirty="0" err="1"/>
              <a:t>handicapées</a:t>
            </a:r>
            <a:endParaRPr lang="nl-NL" altLang="en-US" dirty="0"/>
          </a:p>
          <a:p>
            <a:pPr lvl="1"/>
            <a:endParaRPr lang="fr-FR" altLang="en-US" sz="200" dirty="0" smtClean="0"/>
          </a:p>
          <a:p>
            <a:pPr lvl="1"/>
            <a:r>
              <a:rPr lang="fr-FR" altLang="en-US" dirty="0" smtClean="0"/>
              <a:t>1er </a:t>
            </a:r>
            <a:r>
              <a:rPr lang="fr-FR" altLang="en-US" dirty="0"/>
              <a:t>janvier 2022 : activation auprès de la BCSSS de tous les flux de données électroniques pour le traitement auprès d’</a:t>
            </a:r>
            <a:r>
              <a:rPr lang="fr-FR" altLang="en-US" dirty="0" err="1"/>
              <a:t>Iriscare</a:t>
            </a:r>
            <a:r>
              <a:rPr lang="fr-FR" altLang="en-US" dirty="0"/>
              <a:t> de toutes les nouvelles demandes d’évaluation médicale dans le cadre de l’allocation pour l’aide aux personnes âgées et de l’octroi de prestations familiales </a:t>
            </a:r>
            <a:r>
              <a:rPr lang="fr-FR" altLang="en-US" dirty="0" smtClean="0"/>
              <a:t>majorées</a:t>
            </a:r>
          </a:p>
          <a:p>
            <a:pPr lvl="1"/>
            <a:endParaRPr lang="nl-NL" altLang="en-US" sz="600" dirty="0" smtClean="0"/>
          </a:p>
          <a:p>
            <a:pPr lvl="1"/>
            <a:r>
              <a:rPr lang="fr-FR" altLang="en-US" dirty="0" smtClean="0"/>
              <a:t>notifications </a:t>
            </a:r>
            <a:r>
              <a:rPr lang="fr-FR" altLang="en-US" dirty="0"/>
              <a:t>du handicap à partir de 2022 : mise à disposition de données relatives au handicap pour le réseau de la sécurité </a:t>
            </a:r>
            <a:r>
              <a:rPr lang="fr-FR" altLang="en-US" dirty="0" smtClean="0"/>
              <a:t>sociale</a:t>
            </a:r>
          </a:p>
          <a:p>
            <a:pPr lvl="2"/>
            <a:r>
              <a:rPr lang="fr-FR" altLang="en-US" dirty="0" smtClean="0"/>
              <a:t>notifications </a:t>
            </a:r>
            <a:r>
              <a:rPr lang="fr-FR" altLang="en-US" dirty="0"/>
              <a:t>concernant l’ouverture d’un dossier en matière de handicap par une source authentique</a:t>
            </a:r>
          </a:p>
          <a:p>
            <a:pPr lvl="2"/>
            <a:r>
              <a:rPr lang="fr-FR" altLang="en-US" dirty="0" smtClean="0"/>
              <a:t>décisions </a:t>
            </a:r>
            <a:r>
              <a:rPr lang="fr-FR" altLang="en-US" dirty="0"/>
              <a:t>concernant la reconnaissance du handicap chez les enfants</a:t>
            </a:r>
          </a:p>
          <a:p>
            <a:pPr lvl="2"/>
            <a:r>
              <a:rPr lang="fr-FR" altLang="en-US" dirty="0" smtClean="0"/>
              <a:t>décisions </a:t>
            </a:r>
            <a:r>
              <a:rPr lang="fr-FR" altLang="en-US" dirty="0"/>
              <a:t>concernant l’allocation pour l’aide aux personnes âgées</a:t>
            </a:r>
          </a:p>
          <a:p>
            <a:pPr lvl="2"/>
            <a:r>
              <a:rPr lang="fr-FR" altLang="en-US" dirty="0" smtClean="0"/>
              <a:t>à </a:t>
            </a:r>
            <a:r>
              <a:rPr lang="fr-FR" altLang="en-US" dirty="0"/>
              <a:t>l’automne, décisions concernant l’allocation de remplacement de revenus et l’allocation d'intégration (SPF Sécurité sociale</a:t>
            </a:r>
            <a:r>
              <a:rPr lang="fr-FR" altLang="en-US" dirty="0" smtClean="0"/>
              <a:t>)</a:t>
            </a:r>
            <a:endParaRPr lang="nl-NL" dirty="0" smtClean="0"/>
          </a:p>
          <a:p>
            <a:pPr lvl="2"/>
            <a:endParaRPr lang="nl-NL" sz="600" dirty="0"/>
          </a:p>
          <a:p>
            <a:pPr marL="538163" indent="-182563">
              <a:buNone/>
            </a:pPr>
            <a:r>
              <a:rPr lang="nl-NL" altLang="en-US" dirty="0" smtClean="0"/>
              <a:t>-  </a:t>
            </a:r>
            <a:r>
              <a:rPr lang="fr-FR" altLang="en-US" sz="1800" dirty="0"/>
              <a:t>suivi de l’évolution en Flandre : nouveaux critères d’évaluation pour la reconnaissance dans le cadre de l’allocation pour l’aide aux personnes âgées (mise en œuvre de </a:t>
            </a:r>
            <a:r>
              <a:rPr lang="fr-FR" altLang="en-US" sz="1800" dirty="0" err="1"/>
              <a:t>BelRai</a:t>
            </a:r>
            <a:r>
              <a:rPr lang="fr-FR" altLang="en-US" sz="1800" dirty="0" smtClean="0"/>
              <a:t>)</a:t>
            </a:r>
            <a:endParaRPr lang="nl-NL" altLang="en-US" sz="1800" dirty="0"/>
          </a:p>
          <a:p>
            <a:endParaRPr lang="en-US" dirty="0"/>
          </a:p>
        </p:txBody>
      </p:sp>
    </p:spTree>
    <p:extLst>
      <p:ext uri="{BB962C8B-B14F-4D97-AF65-F5344CB8AC3E}">
        <p14:creationId xmlns:p14="http://schemas.microsoft.com/office/powerpoint/2010/main" val="1102411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9408654"/>
              </p:ext>
            </p:extLst>
          </p:nvPr>
        </p:nvGraphicFramePr>
        <p:xfrm>
          <a:off x="533399" y="-3"/>
          <a:ext cx="10820402" cy="6858003"/>
        </p:xfrm>
        <a:graphic>
          <a:graphicData uri="http://schemas.openxmlformats.org/drawingml/2006/table">
            <a:tbl>
              <a:tblPr firstRow="1" bandRow="1">
                <a:tableStyleId>{1FECB4D8-DB02-4DC6-A0A2-4F2EBAE1DC90}</a:tableStyleId>
              </a:tblPr>
              <a:tblGrid>
                <a:gridCol w="2462171">
                  <a:extLst>
                    <a:ext uri="{9D8B030D-6E8A-4147-A177-3AD203B41FA5}">
                      <a16:colId xmlns:a16="http://schemas.microsoft.com/office/drawing/2014/main" val="2901049027"/>
                    </a:ext>
                  </a:extLst>
                </a:gridCol>
                <a:gridCol w="1144630">
                  <a:extLst>
                    <a:ext uri="{9D8B030D-6E8A-4147-A177-3AD203B41FA5}">
                      <a16:colId xmlns:a16="http://schemas.microsoft.com/office/drawing/2014/main" val="2323332585"/>
                    </a:ext>
                  </a:extLst>
                </a:gridCol>
                <a:gridCol w="4630116">
                  <a:extLst>
                    <a:ext uri="{9D8B030D-6E8A-4147-A177-3AD203B41FA5}">
                      <a16:colId xmlns:a16="http://schemas.microsoft.com/office/drawing/2014/main" val="3975725054"/>
                    </a:ext>
                  </a:extLst>
                </a:gridCol>
                <a:gridCol w="2583485">
                  <a:extLst>
                    <a:ext uri="{9D8B030D-6E8A-4147-A177-3AD203B41FA5}">
                      <a16:colId xmlns:a16="http://schemas.microsoft.com/office/drawing/2014/main" val="2276799462"/>
                    </a:ext>
                  </a:extLst>
                </a:gridCol>
              </a:tblGrid>
              <a:tr h="359180">
                <a:tc gridSpan="2">
                  <a:txBody>
                    <a:bodyPr/>
                    <a:lstStyle/>
                    <a:p>
                      <a:pPr algn="ctr"/>
                      <a:r>
                        <a:rPr lang="fr-BE" sz="1600" dirty="0" smtClean="0"/>
                        <a:t>Fournisseurs de données</a:t>
                      </a:r>
                      <a:endParaRPr lang="en-US" sz="1600" dirty="0"/>
                    </a:p>
                  </a:txBody>
                  <a:tcPr marL="105156" marR="105156">
                    <a:lnL w="9525" cap="flat" cmpd="sng" algn="ctr">
                      <a:solidFill>
                        <a:schemeClr val="accent1">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fr-BE"/>
                    </a:p>
                  </a:txBody>
                  <a:tcPr/>
                </a:tc>
                <a:tc>
                  <a:txBody>
                    <a:bodyPr/>
                    <a:lstStyle/>
                    <a:p>
                      <a:pPr algn="ctr"/>
                      <a:r>
                        <a:rPr lang="fr-BE" sz="1600" dirty="0" smtClean="0"/>
                        <a:t>Législations</a:t>
                      </a:r>
                      <a:endParaRPr lang="en-US" sz="1600" dirty="0"/>
                    </a:p>
                  </a:txBody>
                  <a:tcPr marL="105156" marR="1051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fr-BE" sz="1600" dirty="0" smtClean="0"/>
                        <a:t>Fonctionnalités</a:t>
                      </a:r>
                      <a:endParaRPr lang="en-US" sz="1600" dirty="0"/>
                    </a:p>
                  </a:txBody>
                  <a:tcPr marL="105156" marR="105156">
                    <a:lnL w="28575" cap="flat" cmpd="sng" algn="ctr">
                      <a:solidFill>
                        <a:schemeClr val="bg1"/>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191798515"/>
                  </a:ext>
                </a:extLst>
              </a:tr>
              <a:tr h="489790">
                <a:tc gridSpan="2">
                  <a:txBody>
                    <a:bodyPr/>
                    <a:lstStyle/>
                    <a:p>
                      <a:r>
                        <a:rPr lang="fr-BE" sz="1000" dirty="0" err="1" smtClean="0"/>
                        <a:t>Agentschap</a:t>
                      </a:r>
                      <a:r>
                        <a:rPr lang="fr-BE" sz="1000" dirty="0" smtClean="0"/>
                        <a:t> </a:t>
                      </a:r>
                      <a:r>
                        <a:rPr lang="fr-BE" sz="1000" dirty="0" err="1" smtClean="0"/>
                        <a:t>Opgroeien</a:t>
                      </a:r>
                      <a:r>
                        <a:rPr lang="fr-BE" sz="1000" dirty="0" smtClean="0"/>
                        <a:t> / </a:t>
                      </a:r>
                      <a:r>
                        <a:rPr lang="fr-BE" sz="1000" dirty="0" err="1" smtClean="0"/>
                        <a:t>Kind</a:t>
                      </a:r>
                      <a:r>
                        <a:rPr lang="fr-BE" sz="1000" dirty="0" smtClean="0"/>
                        <a:t> en </a:t>
                      </a:r>
                      <a:r>
                        <a:rPr lang="fr-BE" sz="1000" dirty="0" err="1" smtClean="0"/>
                        <a:t>Gezin</a:t>
                      </a:r>
                      <a:r>
                        <a:rPr lang="fr-BE" sz="1000" dirty="0" smtClean="0"/>
                        <a:t> </a:t>
                      </a:r>
                    </a:p>
                    <a:p>
                      <a:r>
                        <a:rPr lang="fr-BE" sz="1000" dirty="0" err="1" smtClean="0"/>
                        <a:t>àpd</a:t>
                      </a:r>
                      <a:r>
                        <a:rPr lang="fr-BE" sz="1000" dirty="0" smtClean="0"/>
                        <a:t> 01/01/2019</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fr-BE"/>
                    </a:p>
                  </a:txBody>
                  <a:tcPr/>
                </a:tc>
                <a:tc>
                  <a:txBody>
                    <a:bodyPr/>
                    <a:lstStyle/>
                    <a:p>
                      <a:r>
                        <a:rPr lang="fr-BE" sz="1000" dirty="0" smtClean="0"/>
                        <a:t>nouveau régime enfant</a:t>
                      </a:r>
                      <a:r>
                        <a:rPr lang="fr-BE" sz="1000" baseline="0" dirty="0" smtClean="0"/>
                        <a:t> handicapé – Flandre </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fr-BE" sz="1000" dirty="0" smtClean="0"/>
                        <a:t>reconnaissance handicap</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12977115"/>
                  </a:ext>
                </a:extLst>
              </a:tr>
              <a:tr h="419857">
                <a:tc rowSpan="2">
                  <a:txBody>
                    <a:bodyPr/>
                    <a:lstStyle/>
                    <a:p>
                      <a:r>
                        <a:rPr lang="fr-BE" sz="1000" dirty="0" smtClean="0"/>
                        <a:t>IRISCARE </a:t>
                      </a:r>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err="1" smtClean="0"/>
                        <a:t>àpd</a:t>
                      </a:r>
                      <a:r>
                        <a:rPr lang="fr-BE" sz="1000" dirty="0" smtClean="0"/>
                        <a:t> 01/01/2021</a:t>
                      </a:r>
                      <a:endParaRPr lang="en-US" sz="1000" dirty="0" smtClean="0"/>
                    </a:p>
                    <a:p>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r>
                        <a:rPr lang="fr-BE" sz="1000" baseline="0" dirty="0" smtClean="0"/>
                        <a:t>AAPA (Allocation d’Aide à la Personne Agée) – Région Bruxelles-Capitale </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ctr"/>
                      <a:r>
                        <a:rPr lang="fr-BE" sz="1000" dirty="0" smtClean="0"/>
                        <a:t>droit et paiement AAPA</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24790397"/>
                  </a:ext>
                </a:extLst>
              </a:tr>
              <a:tr h="512550">
                <a:tc vMerge="1">
                  <a:txBody>
                    <a:bodyPr/>
                    <a:lstStyle/>
                    <a:p>
                      <a:endParaRPr lang="fr-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err="1" smtClean="0"/>
                        <a:t>àpd</a:t>
                      </a:r>
                      <a:r>
                        <a:rPr lang="fr-BE" sz="1000" dirty="0" smtClean="0"/>
                        <a:t> 01/01/202</a:t>
                      </a:r>
                      <a:r>
                        <a:rPr lang="en-US" sz="1000" dirty="0" smtClean="0"/>
                        <a:t>2</a:t>
                      </a:r>
                    </a:p>
                    <a:p>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smtClean="0"/>
                        <a:t>nouveau régime enfant</a:t>
                      </a:r>
                      <a:r>
                        <a:rPr lang="fr-BE" sz="1000" baseline="0" dirty="0" smtClean="0"/>
                        <a:t> handicapé – Région Bruxelles-Capitale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000" kern="1200" baseline="0" dirty="0" smtClean="0">
                          <a:solidFill>
                            <a:schemeClr val="dk1"/>
                          </a:solidFill>
                          <a:latin typeface="+mn-lt"/>
                          <a:ea typeface="+mn-ea"/>
                          <a:cs typeface="+mn-cs"/>
                        </a:rPr>
                        <a:t>AAPA (Allocation d’Aide à la Personne Agée) </a:t>
                      </a:r>
                      <a:r>
                        <a:rPr lang="fr-BE" sz="1000" baseline="0" dirty="0" smtClean="0"/>
                        <a:t>– Région Bruxelles-Capitale </a:t>
                      </a:r>
                      <a:endParaRPr lang="en-US"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177800" marR="0" lvl="0" indent="0" algn="ctr" defTabSz="914400" rtl="0" eaLnBrk="1" fontAlgn="auto" latinLnBrk="0" hangingPunct="1">
                        <a:lnSpc>
                          <a:spcPct val="100000"/>
                        </a:lnSpc>
                        <a:spcBef>
                          <a:spcPts val="0"/>
                        </a:spcBef>
                        <a:spcAft>
                          <a:spcPts val="0"/>
                        </a:spcAft>
                        <a:buClrTx/>
                        <a:buSzTx/>
                        <a:buFontTx/>
                        <a:buNone/>
                        <a:tabLst/>
                        <a:defRPr/>
                      </a:pPr>
                      <a:r>
                        <a:rPr lang="fr-BE" sz="1000" dirty="0" smtClean="0"/>
                        <a:t>reconnaissance handicap</a:t>
                      </a:r>
                      <a:endParaRPr lang="en-US" sz="1000" dirty="0" smtClean="0"/>
                    </a:p>
                    <a:p>
                      <a:endParaRPr lang="fr-BE"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6885242"/>
                  </a:ext>
                </a:extLst>
              </a:tr>
              <a:tr h="46889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smtClean="0"/>
                        <a:t>Dienststelle für Selbstbestimmtes  Leben (DSL</a:t>
                      </a:r>
                      <a:r>
                        <a:rPr lang="de-DE" sz="1000" smtClean="0"/>
                        <a:t>)</a:t>
                      </a:r>
                      <a:r>
                        <a:rPr lang="fr-BE" sz="1000" smtClean="0"/>
                        <a:t> </a:t>
                      </a:r>
                      <a:endParaRPr lang="fr-BE"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err="1" smtClean="0"/>
                        <a:t>àpd</a:t>
                      </a:r>
                      <a:r>
                        <a:rPr lang="fr-BE" sz="1000" dirty="0" smtClean="0"/>
                        <a:t> 01/01/2022</a:t>
                      </a: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fr-BE" sz="1000" dirty="0" smtClean="0"/>
                        <a:t>nouveau régime enfant</a:t>
                      </a:r>
                      <a:r>
                        <a:rPr lang="fr-BE" sz="1000" baseline="0" dirty="0" smtClean="0"/>
                        <a:t> handicapé</a:t>
                      </a:r>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smtClean="0"/>
                        <a:t>reconnaissance handicap</a:t>
                      </a:r>
                      <a:endParaRPr lang="en-US" sz="1000" dirty="0" smtClean="0"/>
                    </a:p>
                    <a:p>
                      <a:pPr algn="ct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39127750"/>
                  </a:ext>
                </a:extLst>
              </a:tr>
              <a:tr h="4198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err="1" smtClean="0"/>
                        <a:t>àpd</a:t>
                      </a:r>
                      <a:r>
                        <a:rPr lang="fr-BE" sz="1000" dirty="0" smtClean="0"/>
                        <a:t> 01/01/202</a:t>
                      </a:r>
                      <a:r>
                        <a:rPr lang="en-US" sz="1000" dirty="0" smtClean="0"/>
                        <a:t>3</a:t>
                      </a:r>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baseline="0" dirty="0" smtClean="0"/>
                        <a:t>AAPA – </a:t>
                      </a:r>
                      <a:r>
                        <a:rPr lang="fr-BE" sz="1000" dirty="0" smtClean="0"/>
                        <a:t>Communauté germanophone</a:t>
                      </a: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smtClean="0"/>
                        <a:t>reconnaissance handicap</a:t>
                      </a:r>
                      <a:endParaRPr lang="en-US"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10140379"/>
                  </a:ext>
                </a:extLst>
              </a:tr>
              <a:tr h="5813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smtClean="0"/>
                        <a:t>Ministerium</a:t>
                      </a:r>
                      <a:r>
                        <a:rPr lang="en-US" sz="1000" dirty="0" smtClean="0"/>
                        <a:t> der </a:t>
                      </a:r>
                      <a:r>
                        <a:rPr lang="en-US" sz="1000" dirty="0" err="1" smtClean="0"/>
                        <a:t>Deutschsprachigen</a:t>
                      </a:r>
                      <a:r>
                        <a:rPr lang="en-US" sz="1000" dirty="0" smtClean="0"/>
                        <a:t> </a:t>
                      </a:r>
                      <a:r>
                        <a:rPr lang="en-US" sz="1000" dirty="0" err="1" smtClean="0"/>
                        <a:t>Gemeinschaft</a:t>
                      </a: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err="1" smtClean="0"/>
                        <a:t>àpd</a:t>
                      </a:r>
                      <a:r>
                        <a:rPr lang="fr-BE" sz="1000" dirty="0" smtClean="0"/>
                        <a:t> 01/01/202</a:t>
                      </a:r>
                      <a:r>
                        <a:rPr lang="en-US" sz="1000" dirty="0" smtClean="0"/>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baseline="0" dirty="0" smtClean="0"/>
                        <a:t>AAPA – </a:t>
                      </a:r>
                      <a:r>
                        <a:rPr lang="fr-BE" sz="1000" dirty="0" smtClean="0"/>
                        <a:t>Communauté germanophone</a:t>
                      </a: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000" dirty="0" smtClean="0"/>
                        <a:t>droit et </a:t>
                      </a:r>
                      <a:r>
                        <a:rPr lang="en-US" sz="1000" dirty="0" err="1" smtClean="0"/>
                        <a:t>paiement</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4448520"/>
                  </a:ext>
                </a:extLst>
              </a:tr>
              <a:tr h="419857">
                <a:tc gridSpan="2">
                  <a:txBody>
                    <a:bodyPr/>
                    <a:lstStyle/>
                    <a:p>
                      <a:r>
                        <a:rPr lang="fr-BE" sz="1000" dirty="0" smtClean="0"/>
                        <a:t>AVIQ </a:t>
                      </a:r>
                      <a:r>
                        <a:rPr lang="fr-BE" sz="1000" dirty="0" err="1" smtClean="0"/>
                        <a:t>àpd</a:t>
                      </a:r>
                      <a:r>
                        <a:rPr lang="fr-BE" sz="1000" dirty="0" smtClean="0"/>
                        <a:t> 01/10/2021</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fr-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smtClean="0"/>
                        <a:t>nouveau régime enfant</a:t>
                      </a:r>
                      <a:r>
                        <a:rPr lang="fr-BE" sz="1000" baseline="0" dirty="0" smtClean="0"/>
                        <a:t> handicapé – Région wallonne </a:t>
                      </a:r>
                      <a:endParaRPr lang="en-US" sz="1000" dirty="0" smtClean="0"/>
                    </a:p>
                    <a:p>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smtClean="0"/>
                        <a:t>reconnaissance handicap</a:t>
                      </a:r>
                      <a:endParaRPr lang="en-US" sz="1000" dirty="0" smtClean="0"/>
                    </a:p>
                    <a:p>
                      <a:pPr algn="ct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13371530"/>
                  </a:ext>
                </a:extLst>
              </a:tr>
              <a:tr h="419857">
                <a:tc gridSpan="2">
                  <a:txBody>
                    <a:bodyPr/>
                    <a:lstStyle/>
                    <a:p>
                      <a:r>
                        <a:rPr lang="fr-BE" sz="1000" dirty="0" smtClean="0"/>
                        <a:t>VSB</a:t>
                      </a:r>
                    </a:p>
                    <a:p>
                      <a:r>
                        <a:rPr lang="fr-BE" sz="1000" dirty="0" err="1" smtClean="0"/>
                        <a:t>àpd</a:t>
                      </a:r>
                      <a:r>
                        <a:rPr lang="fr-BE" sz="1000" dirty="0" smtClean="0"/>
                        <a:t> 01/07/2017</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lang="fr-BE"/>
                    </a:p>
                  </a:txBody>
                  <a:tcPr/>
                </a:tc>
                <a:tc>
                  <a:txBody>
                    <a:bodyPr/>
                    <a:lstStyle/>
                    <a:p>
                      <a:r>
                        <a:rPr lang="fr-BE" sz="1000" dirty="0" smtClean="0"/>
                        <a:t>ZBO (</a:t>
                      </a:r>
                      <a:r>
                        <a:rPr lang="fr-BE" sz="1000" dirty="0" err="1" smtClean="0"/>
                        <a:t>Zorgbudget</a:t>
                      </a:r>
                      <a:r>
                        <a:rPr lang="fr-BE" sz="1000" dirty="0" smtClean="0"/>
                        <a:t> </a:t>
                      </a:r>
                      <a:r>
                        <a:rPr lang="fr-BE" sz="1000" dirty="0" err="1" smtClean="0"/>
                        <a:t>Voor</a:t>
                      </a:r>
                      <a:r>
                        <a:rPr lang="fr-BE" sz="1000" dirty="0" smtClean="0"/>
                        <a:t> </a:t>
                      </a:r>
                      <a:r>
                        <a:rPr lang="fr-BE" sz="1000" dirty="0" err="1" smtClean="0"/>
                        <a:t>Ouderen</a:t>
                      </a:r>
                      <a:r>
                        <a:rPr lang="fr-BE" sz="1000" dirty="0" smtClean="0"/>
                        <a:t> met </a:t>
                      </a:r>
                      <a:r>
                        <a:rPr lang="fr-BE" sz="1000" dirty="0" err="1" smtClean="0"/>
                        <a:t>Zorgnood</a:t>
                      </a:r>
                      <a:r>
                        <a:rPr lang="fr-BE" sz="1000" dirty="0" smtClean="0"/>
                        <a:t>) – Flandre </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fr-BE" sz="1000" dirty="0" smtClean="0"/>
                        <a:t>droit AAPA</a:t>
                      </a:r>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7035645"/>
                  </a:ext>
                </a:extLst>
              </a:tr>
              <a:tr h="419857">
                <a:tc gridSpan="2">
                  <a:txBody>
                    <a:bodyPr/>
                    <a:lstStyle/>
                    <a:p>
                      <a:r>
                        <a:rPr lang="fr-BE" sz="1000" dirty="0" smtClean="0"/>
                        <a:t>Organismes Assureurs</a:t>
                      </a:r>
                      <a:r>
                        <a:rPr lang="fr-BE" sz="1000" baseline="0" dirty="0" smtClean="0"/>
                        <a:t> Wallons</a:t>
                      </a:r>
                      <a:r>
                        <a:rPr lang="fr-BE" sz="1000" dirty="0" smtClean="0"/>
                        <a:t> </a:t>
                      </a:r>
                    </a:p>
                    <a:p>
                      <a:r>
                        <a:rPr lang="fr-BE" sz="1000" dirty="0" err="1" smtClean="0"/>
                        <a:t>àpd</a:t>
                      </a:r>
                      <a:r>
                        <a:rPr lang="fr-BE" sz="1000" dirty="0" smtClean="0"/>
                        <a:t> 01/01/2021</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fr-BE"/>
                    </a:p>
                  </a:txBody>
                  <a:tcPr/>
                </a:tc>
                <a:tc>
                  <a:txBody>
                    <a:bodyPr/>
                    <a:lstStyle/>
                    <a:p>
                      <a:r>
                        <a:rPr lang="fr-BE" sz="1000" dirty="0" smtClean="0"/>
                        <a:t>AAPA – </a:t>
                      </a:r>
                      <a:r>
                        <a:rPr lang="fr-BE" sz="1000" baseline="0" dirty="0" smtClean="0"/>
                        <a:t>Région wallonne </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smtClean="0"/>
                        <a:t>reconnaissance droit et paiement AAPA</a:t>
                      </a:r>
                    </a:p>
                    <a:p>
                      <a:pPr algn="ct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22830424"/>
                  </a:ext>
                </a:extLst>
              </a:tr>
              <a:tr h="489790">
                <a:tc rowSpan="5" gridSpan="2">
                  <a:txBody>
                    <a:bodyPr/>
                    <a:lstStyle/>
                    <a:p>
                      <a:r>
                        <a:rPr lang="fr-BE" sz="1000" dirty="0" smtClean="0"/>
                        <a:t>DGPH</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rowSpan="5" hMerge="1">
                  <a:txBody>
                    <a:bodyPr/>
                    <a:lstStyle/>
                    <a:p>
                      <a:endParaRPr lang="fr-BE"/>
                    </a:p>
                  </a:txBody>
                  <a:tcPr/>
                </a:tc>
                <a:tc>
                  <a:txBody>
                    <a:bodyPr/>
                    <a:lstStyle/>
                    <a:p>
                      <a:r>
                        <a:rPr lang="fr-BE" sz="1000" dirty="0" smtClean="0"/>
                        <a:t>ARR (</a:t>
                      </a:r>
                      <a:r>
                        <a:rPr lang="fr-FR" sz="1000" dirty="0" smtClean="0"/>
                        <a:t>Allocation de Remplacement de Revenus)</a:t>
                      </a:r>
                      <a:r>
                        <a:rPr lang="fr-BE" sz="1000" dirty="0" smtClean="0"/>
                        <a:t>, AI (Allocation d’Intégration) – Belgique </a:t>
                      </a:r>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smtClean="0"/>
                        <a:t>reconnaissance, </a:t>
                      </a:r>
                      <a:r>
                        <a:rPr lang="fr-BE" sz="1000" baseline="0" dirty="0" smtClean="0"/>
                        <a:t>droits et paiements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baseline="0" dirty="0" smtClean="0"/>
                        <a:t>+ cartes sociales</a:t>
                      </a:r>
                      <a:endParaRPr lang="en-US" sz="1000" dirty="0" smtClean="0"/>
                    </a:p>
                    <a:p>
                      <a:pPr algn="ct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561906"/>
                  </a:ext>
                </a:extLst>
              </a:tr>
              <a:tr h="742823">
                <a:tc gridSpan="2" vMerge="1">
                  <a:txBody>
                    <a:bodyPr/>
                    <a:lstStyle/>
                    <a:p>
                      <a:endParaRPr lang="en-US"/>
                    </a:p>
                  </a:txBody>
                  <a:tcPr/>
                </a:tc>
                <a:tc hMerge="1" vMerge="1">
                  <a:txBody>
                    <a:bodyPr/>
                    <a:lstStyle/>
                    <a:p>
                      <a:endParaRPr lang="fr-BE"/>
                    </a:p>
                  </a:txBody>
                  <a:tcPr/>
                </a:tc>
                <a:tc>
                  <a:txBody>
                    <a:bodyPr/>
                    <a:lstStyle/>
                    <a:p>
                      <a:r>
                        <a:rPr lang="fr-BE" sz="1000" dirty="0" smtClean="0"/>
                        <a:t>AAPA (reconnaissance Région Bruxelles-Capitale</a:t>
                      </a:r>
                    </a:p>
                    <a:p>
                      <a:r>
                        <a:rPr lang="fr-BE" sz="1000" dirty="0" smtClean="0"/>
                        <a:t>et Flandre) </a:t>
                      </a:r>
                    </a:p>
                    <a:p>
                      <a:r>
                        <a:rPr lang="fr-BE" sz="1000" dirty="0" smtClean="0"/>
                        <a:t>Régime enfant jusqu’au 31/12/2020</a:t>
                      </a:r>
                      <a:r>
                        <a:rPr lang="fr-BE" sz="1000" baseline="0" dirty="0" smtClean="0"/>
                        <a:t> – Région wallonne, </a:t>
                      </a:r>
                      <a:r>
                        <a:rPr lang="fr-FR" sz="1000" dirty="0" smtClean="0"/>
                        <a:t> Région Bruxelles-Capitale et Communauté Germanophone</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503671216"/>
                  </a:ext>
                </a:extLst>
              </a:tr>
              <a:tr h="293874">
                <a:tc gridSpan="2" vMerge="1">
                  <a:txBody>
                    <a:bodyPr/>
                    <a:lstStyle/>
                    <a:p>
                      <a:endParaRPr lang="en-US"/>
                    </a:p>
                  </a:txBody>
                  <a:tcPr/>
                </a:tc>
                <a:tc hMerge="1" vMerge="1">
                  <a:txBody>
                    <a:bodyPr/>
                    <a:lstStyle/>
                    <a:p>
                      <a:endParaRPr lang="fr-BE"/>
                    </a:p>
                  </a:txBody>
                  <a:tcPr/>
                </a:tc>
                <a:tc>
                  <a:txBody>
                    <a:bodyPr/>
                    <a:lstStyle/>
                    <a:p>
                      <a:r>
                        <a:rPr lang="fr-BE" sz="1000" dirty="0" smtClean="0"/>
                        <a:t>avantages</a:t>
                      </a:r>
                      <a:r>
                        <a:rPr lang="fr-BE" sz="1000" baseline="0" dirty="0" smtClean="0"/>
                        <a:t> fiscaux – Belgique </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214052395"/>
                  </a:ext>
                </a:extLst>
              </a:tr>
              <a:tr h="489790">
                <a:tc gridSpan="2" vMerge="1">
                  <a:txBody>
                    <a:bodyPr/>
                    <a:lstStyle/>
                    <a:p>
                      <a:endParaRPr lang="en-US"/>
                    </a:p>
                  </a:txBody>
                  <a:tcPr/>
                </a:tc>
                <a:tc hMerge="1" vMerge="1">
                  <a:txBody>
                    <a:bodyPr/>
                    <a:lstStyle/>
                    <a:p>
                      <a:endParaRPr lang="fr-BE"/>
                    </a:p>
                  </a:txBody>
                  <a:tcPr/>
                </a:tc>
                <a:tc>
                  <a:txBody>
                    <a:bodyPr/>
                    <a:lstStyle/>
                    <a:p>
                      <a:r>
                        <a:rPr lang="fr-BE" sz="1000" baseline="0" dirty="0" smtClean="0"/>
                        <a:t>communication du droit à l’intervention majorée dans les soins de santé – Belgique (en discussion)</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093344480"/>
                  </a:ext>
                </a:extLst>
              </a:tr>
              <a:tr h="330691">
                <a:tc gridSpan="2" vMerge="1">
                  <a:txBody>
                    <a:bodyPr/>
                    <a:lstStyle/>
                    <a:p>
                      <a:endParaRPr lang="en-US"/>
                    </a:p>
                  </a:txBody>
                  <a:tcPr/>
                </a:tc>
                <a:tc hMerge="1" vMerge="1">
                  <a:txBody>
                    <a:bodyPr/>
                    <a:lstStyle/>
                    <a:p>
                      <a:endParaRPr lang="fr-BE"/>
                    </a:p>
                  </a:txBody>
                  <a:tcPr/>
                </a:tc>
                <a:tc>
                  <a:txBody>
                    <a:bodyPr/>
                    <a:lstStyle/>
                    <a:p>
                      <a:r>
                        <a:rPr lang="fr-BE" sz="1000" baseline="0" dirty="0" smtClean="0"/>
                        <a:t>cartes sociales – Belgique </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034050131"/>
                  </a:ext>
                </a:extLst>
              </a:tr>
            </a:tbl>
          </a:graphicData>
        </a:graphic>
      </p:graphicFrame>
    </p:spTree>
    <p:extLst>
      <p:ext uri="{BB962C8B-B14F-4D97-AF65-F5344CB8AC3E}">
        <p14:creationId xmlns:p14="http://schemas.microsoft.com/office/powerpoint/2010/main" val="3114977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CPAS</a:t>
            </a:r>
            <a:endParaRPr lang="en-US" strike="sngStrike" dirty="0"/>
          </a:p>
        </p:txBody>
      </p:sp>
      <p:sp>
        <p:nvSpPr>
          <p:cNvPr id="3" name="Content Placeholder 2"/>
          <p:cNvSpPr>
            <a:spLocks noGrp="1"/>
          </p:cNvSpPr>
          <p:nvPr>
            <p:ph idx="1"/>
          </p:nvPr>
        </p:nvSpPr>
        <p:spPr>
          <a:xfrm>
            <a:off x="838200" y="1718045"/>
            <a:ext cx="10515600" cy="4958980"/>
          </a:xfrm>
        </p:spPr>
        <p:txBody>
          <a:bodyPr>
            <a:normAutofit fontScale="92500" lnSpcReduction="20000"/>
          </a:bodyPr>
          <a:lstStyle/>
          <a:p>
            <a:r>
              <a:rPr lang="nl-NL" sz="1900" dirty="0" err="1" smtClean="0"/>
              <a:t>évolution</a:t>
            </a:r>
            <a:r>
              <a:rPr lang="nl-NL" sz="1900" dirty="0" smtClean="0"/>
              <a:t> </a:t>
            </a:r>
            <a:r>
              <a:rPr lang="nl-NL" sz="1900" dirty="0"/>
              <a:t>de NOVA+</a:t>
            </a:r>
            <a:r>
              <a:rPr lang="nl-NL" dirty="0" smtClean="0"/>
              <a:t> </a:t>
            </a:r>
            <a:endParaRPr lang="nl-NL" dirty="0"/>
          </a:p>
          <a:p>
            <a:pPr lvl="1"/>
            <a:r>
              <a:rPr lang="fr-FR" sz="1700" dirty="0" smtClean="0"/>
              <a:t>la version 1 </a:t>
            </a:r>
            <a:r>
              <a:rPr lang="fr-FR" sz="1700" dirty="0"/>
              <a:t>de NOVA + permet aux CPAS </a:t>
            </a:r>
            <a:r>
              <a:rPr lang="fr-FR" sz="1700" dirty="0" smtClean="0"/>
              <a:t>d’obtenir </a:t>
            </a:r>
            <a:r>
              <a:rPr lang="fr-FR" sz="1700" dirty="0"/>
              <a:t>auprès du SPP </a:t>
            </a:r>
            <a:r>
              <a:rPr lang="fr-FR" sz="1700" dirty="0" smtClean="0"/>
              <a:t>IS via un service web </a:t>
            </a:r>
            <a:r>
              <a:rPr lang="fr-FR" sz="1700" dirty="0"/>
              <a:t>le bon statut </a:t>
            </a:r>
            <a:r>
              <a:rPr lang="fr-FR" sz="1700" dirty="0" smtClean="0"/>
              <a:t>du demandeur qui sollicite une aide CPAS  et </a:t>
            </a:r>
            <a:r>
              <a:rPr lang="fr-FR" sz="1700" dirty="0"/>
              <a:t>évite ainsi les incohérences entre ces deux </a:t>
            </a:r>
            <a:r>
              <a:rPr lang="fr-FR" sz="1700" dirty="0" smtClean="0"/>
              <a:t>entités</a:t>
            </a:r>
          </a:p>
          <a:p>
            <a:pPr lvl="1"/>
            <a:r>
              <a:rPr lang="fr-FR" sz="1700" dirty="0"/>
              <a:t>e</a:t>
            </a:r>
            <a:r>
              <a:rPr lang="fr-FR" sz="1700" dirty="0" smtClean="0"/>
              <a:t>n 2022 </a:t>
            </a:r>
            <a:r>
              <a:rPr lang="fr-FR" sz="1700" dirty="0"/>
              <a:t>ce service devrait </a:t>
            </a:r>
            <a:r>
              <a:rPr lang="fr-FR" sz="1700" dirty="0" smtClean="0"/>
              <a:t>évoluer pour </a:t>
            </a:r>
            <a:r>
              <a:rPr lang="fr-FR" sz="1700" dirty="0"/>
              <a:t>permettre au SPP IS de calculer le montant de l’aide financière et de le communiquer au CPAS qui s’apprête à envoyer sa demande de remboursement </a:t>
            </a:r>
            <a:r>
              <a:rPr lang="fr-FR" sz="1700" dirty="0" smtClean="0"/>
              <a:t>fédéral</a:t>
            </a:r>
          </a:p>
          <a:p>
            <a:pPr lvl="1"/>
            <a:endParaRPr lang="fr-FR" sz="600" dirty="0" smtClean="0"/>
          </a:p>
          <a:p>
            <a:r>
              <a:rPr lang="fr-FR" sz="1900" dirty="0" err="1"/>
              <a:t>BelRAI</a:t>
            </a:r>
            <a:r>
              <a:rPr lang="fr-FR" dirty="0"/>
              <a:t> </a:t>
            </a:r>
          </a:p>
          <a:p>
            <a:pPr lvl="1"/>
            <a:r>
              <a:rPr lang="fr-FR" sz="1700" dirty="0" smtClean="0"/>
              <a:t>depuis </a:t>
            </a:r>
            <a:r>
              <a:rPr lang="fr-FR" sz="1700" dirty="0"/>
              <a:t>juin 2021, les CPAS flamands et les maisons de soins (</a:t>
            </a:r>
            <a:r>
              <a:rPr lang="fr-FR" sz="1700" dirty="0" err="1"/>
              <a:t>welzijnsverenigingen</a:t>
            </a:r>
            <a:r>
              <a:rPr lang="fr-FR" sz="1700" dirty="0"/>
              <a:t>)  accèdent au degré d’autonomie de certains de leurs clients via </a:t>
            </a:r>
            <a:r>
              <a:rPr lang="fr-FR" sz="1700" dirty="0" err="1" smtClean="0"/>
              <a:t>BelRAI</a:t>
            </a:r>
            <a:endParaRPr lang="fr-FR" sz="1700" dirty="0" smtClean="0"/>
          </a:p>
          <a:p>
            <a:pPr lvl="1"/>
            <a:endParaRPr lang="fr-FR" sz="600" dirty="0"/>
          </a:p>
          <a:p>
            <a:r>
              <a:rPr lang="fr-FR" sz="1900" dirty="0"/>
              <a:t>mise à disposition de nouvelles sources </a:t>
            </a:r>
            <a:r>
              <a:rPr lang="fr-FR" sz="1900" dirty="0" smtClean="0"/>
              <a:t>authentiques, </a:t>
            </a:r>
            <a:r>
              <a:rPr lang="fr-FR" sz="1900" dirty="0" err="1" smtClean="0"/>
              <a:t>e.a</a:t>
            </a:r>
            <a:r>
              <a:rPr lang="fr-FR" sz="1900" dirty="0" smtClean="0"/>
              <a:t>.</a:t>
            </a:r>
            <a:endParaRPr lang="fr-FR" sz="1900" dirty="0"/>
          </a:p>
          <a:p>
            <a:pPr lvl="1"/>
            <a:r>
              <a:rPr lang="fr-FR" sz="1700" dirty="0"/>
              <a:t>incapacité de travail auprès des mutuelles (reportée au second trimestre 2021 par les mutualités)</a:t>
            </a:r>
          </a:p>
          <a:p>
            <a:pPr lvl="1"/>
            <a:r>
              <a:rPr lang="fr-FR" sz="1700" dirty="0"/>
              <a:t>accident du travail (en cours d’étude)</a:t>
            </a:r>
          </a:p>
          <a:p>
            <a:pPr lvl="1"/>
            <a:r>
              <a:rPr lang="fr-FR" sz="1700" dirty="0"/>
              <a:t>pécule de vacances (en cours de réalisation)</a:t>
            </a:r>
          </a:p>
          <a:p>
            <a:pPr lvl="1"/>
            <a:r>
              <a:rPr lang="fr-FR" sz="1700" dirty="0"/>
              <a:t>bourses d’études en Flandre (à plus long terme)</a:t>
            </a:r>
          </a:p>
          <a:p>
            <a:pPr lvl="1"/>
            <a:r>
              <a:rPr lang="fr-FR" sz="1700" dirty="0"/>
              <a:t>diplômes en Wallonie  (à plus long terme</a:t>
            </a:r>
            <a:r>
              <a:rPr lang="fr-FR" sz="1700" dirty="0" smtClean="0"/>
              <a:t>)</a:t>
            </a:r>
          </a:p>
          <a:p>
            <a:pPr lvl="1"/>
            <a:endParaRPr lang="fr-FR" sz="600" dirty="0"/>
          </a:p>
          <a:p>
            <a:r>
              <a:rPr lang="fr-FR" sz="1900" dirty="0"/>
              <a:t>consultation des offices de placement</a:t>
            </a:r>
          </a:p>
          <a:p>
            <a:pPr lvl="1"/>
            <a:r>
              <a:rPr lang="fr-FR" sz="1700" dirty="0"/>
              <a:t>en 2021, les CPAS ont accédé à l’inscription en tant que demandeur d’emploi à Bruxelles, </a:t>
            </a:r>
            <a:r>
              <a:rPr lang="fr-FR" sz="1700" dirty="0" err="1"/>
              <a:t>Actiris</a:t>
            </a:r>
            <a:r>
              <a:rPr lang="fr-FR" sz="1700" dirty="0"/>
              <a:t> imite ainsi le </a:t>
            </a:r>
            <a:r>
              <a:rPr lang="fr-FR" sz="1700" dirty="0" err="1"/>
              <a:t>FOREm</a:t>
            </a:r>
            <a:r>
              <a:rPr lang="fr-FR" sz="1700" dirty="0"/>
              <a:t> qui avait ouvert sa base de données en 2020</a:t>
            </a:r>
          </a:p>
          <a:p>
            <a:pPr lvl="1"/>
            <a:r>
              <a:rPr lang="fr-FR" sz="1700" dirty="0" smtClean="0"/>
              <a:t>discussions en </a:t>
            </a:r>
            <a:r>
              <a:rPr lang="fr-FR" sz="1700" dirty="0"/>
              <a:t>cours avec le VDAB afin que cette institution distribue ces mêmes données dès </a:t>
            </a:r>
            <a:r>
              <a:rPr lang="fr-FR" sz="1700" dirty="0" smtClean="0"/>
              <a:t>2022</a:t>
            </a:r>
            <a:endParaRPr lang="fr-FR" sz="1700" dirty="0"/>
          </a:p>
        </p:txBody>
      </p:sp>
    </p:spTree>
    <p:extLst>
      <p:ext uri="{BB962C8B-B14F-4D97-AF65-F5344CB8AC3E}">
        <p14:creationId xmlns:p14="http://schemas.microsoft.com/office/powerpoint/2010/main" val="2636671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615"/>
            <a:ext cx="10515600" cy="1325563"/>
          </a:xfrm>
          <a:noFill/>
        </p:spPr>
        <p:txBody>
          <a:bodyPr/>
          <a:lstStyle/>
          <a:p>
            <a:r>
              <a:rPr lang="nl-BE" dirty="0" smtClean="0"/>
              <a:t>Financiën</a:t>
            </a:r>
            <a:endParaRPr lang="en-US" dirty="0"/>
          </a:p>
        </p:txBody>
      </p:sp>
      <p:sp>
        <p:nvSpPr>
          <p:cNvPr id="3" name="Content Placeholder 2"/>
          <p:cNvSpPr>
            <a:spLocks noGrp="1"/>
          </p:cNvSpPr>
          <p:nvPr>
            <p:ph idx="1"/>
          </p:nvPr>
        </p:nvSpPr>
        <p:spPr/>
        <p:txBody>
          <a:bodyPr>
            <a:normAutofit/>
          </a:bodyPr>
          <a:lstStyle/>
          <a:p>
            <a:r>
              <a:rPr lang="fr-FR" dirty="0" smtClean="0"/>
              <a:t>2021</a:t>
            </a:r>
            <a:endParaRPr lang="en-US" dirty="0"/>
          </a:p>
          <a:p>
            <a:pPr lvl="1"/>
            <a:r>
              <a:rPr lang="nl-BE" dirty="0"/>
              <a:t>v</a:t>
            </a:r>
            <a:r>
              <a:rPr lang="nl-BE" dirty="0" smtClean="0"/>
              <a:t>oorinvulling aanslagbiljet</a:t>
            </a:r>
            <a:endParaRPr lang="en-US" dirty="0"/>
          </a:p>
          <a:p>
            <a:pPr lvl="1"/>
            <a:r>
              <a:rPr lang="nl-BE" dirty="0"/>
              <a:t>uitwisselingen in het kader van de </a:t>
            </a:r>
            <a:r>
              <a:rPr lang="nl-BE" dirty="0" smtClean="0"/>
              <a:t>bestrijding van sociale </a:t>
            </a:r>
            <a:r>
              <a:rPr lang="nl-BE" dirty="0"/>
              <a:t>en fiscale </a:t>
            </a:r>
            <a:r>
              <a:rPr lang="nl-BE" dirty="0" smtClean="0"/>
              <a:t>fraude</a:t>
            </a:r>
            <a:endParaRPr lang="en-US" dirty="0" smtClean="0">
              <a:solidFill>
                <a:srgbClr val="FF0000"/>
              </a:solidFill>
            </a:endParaRPr>
          </a:p>
          <a:p>
            <a:pPr lvl="1"/>
            <a:r>
              <a:rPr lang="nl-BE" dirty="0" smtClean="0"/>
              <a:t>gegevensbank van de vermogens – nieuwe functies / transacties</a:t>
            </a:r>
            <a:endParaRPr lang="en-US" dirty="0" smtClean="0"/>
          </a:p>
          <a:p>
            <a:pPr lvl="1"/>
            <a:endParaRPr lang="en-US" sz="600" dirty="0" smtClean="0"/>
          </a:p>
          <a:p>
            <a:r>
              <a:rPr lang="en-US" dirty="0" smtClean="0"/>
              <a:t>2022</a:t>
            </a:r>
          </a:p>
          <a:p>
            <a:pPr lvl="1"/>
            <a:r>
              <a:rPr lang="nl-NL" dirty="0"/>
              <a:t>gebruik van de bufferdatabank i.p.v. de flux A800 voor de automatische toekenning van de vermindering in de onroerende voorheffing</a:t>
            </a:r>
          </a:p>
          <a:p>
            <a:pPr lvl="1"/>
            <a:r>
              <a:rPr lang="nl-NL" dirty="0"/>
              <a:t>ontsluiten van de KSZ-registers tot identificatie van potentiële belastingplichtigen</a:t>
            </a:r>
          </a:p>
          <a:p>
            <a:pPr lvl="1"/>
            <a:r>
              <a:rPr lang="nl-NL" dirty="0"/>
              <a:t>ter beschikking stellen van een generieke </a:t>
            </a:r>
            <a:r>
              <a:rPr lang="nl-NL" dirty="0" err="1"/>
              <a:t>webservice</a:t>
            </a:r>
            <a:r>
              <a:rPr lang="nl-NL" dirty="0"/>
              <a:t> tot het betrekken van de BELCOTAX-fiches die toelaten om een actueler fiscaal inkomen te betrekken dan dat beschikbaar op het aanslagbiljet</a:t>
            </a:r>
          </a:p>
          <a:p>
            <a:pPr lvl="1"/>
            <a:r>
              <a:rPr lang="nl-NL" dirty="0" smtClean="0"/>
              <a:t>bijkomend </a:t>
            </a:r>
            <a:r>
              <a:rPr lang="nl-NL" dirty="0"/>
              <a:t>inschakelen van nieuwe gebruikers en toevoegen van nieuwe functionaliteiten aan diensten m.b.t. de niet fiscale invordering, het derdenbeslag en </a:t>
            </a:r>
            <a:r>
              <a:rPr lang="nl-NL" dirty="0" err="1" smtClean="0"/>
              <a:t>patrominiumbeheer</a:t>
            </a:r>
            <a:endParaRPr lang="nl-NL" dirty="0"/>
          </a:p>
        </p:txBody>
      </p:sp>
    </p:spTree>
    <p:extLst>
      <p:ext uri="{BB962C8B-B14F-4D97-AF65-F5344CB8AC3E}">
        <p14:creationId xmlns:p14="http://schemas.microsoft.com/office/powerpoint/2010/main" val="1780351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smtClean="0"/>
              <a:t>Fraudebestrijding</a:t>
            </a:r>
            <a:endParaRPr lang="en-US" altLang="en-US" dirty="0"/>
          </a:p>
        </p:txBody>
      </p:sp>
      <p:sp>
        <p:nvSpPr>
          <p:cNvPr id="22531" name="Content Placeholder 2"/>
          <p:cNvSpPr>
            <a:spLocks noGrp="1"/>
          </p:cNvSpPr>
          <p:nvPr>
            <p:ph idx="1"/>
          </p:nvPr>
        </p:nvSpPr>
        <p:spPr/>
        <p:txBody>
          <a:bodyPr>
            <a:normAutofit/>
          </a:bodyPr>
          <a:lstStyle/>
          <a:p>
            <a:r>
              <a:rPr lang="nl-BE" dirty="0" smtClean="0"/>
              <a:t>de </a:t>
            </a:r>
            <a:r>
              <a:rPr lang="nl-BE" dirty="0"/>
              <a:t>KSZ verleent, op vraag van de respectieve overheden, reeds meer dan  </a:t>
            </a:r>
            <a:r>
              <a:rPr lang="nl-BE" dirty="0" smtClean="0"/>
              <a:t>15 </a:t>
            </a:r>
            <a:r>
              <a:rPr lang="nl-BE" dirty="0"/>
              <a:t>jaar haar medewerking aan de strijd tegen en de voorkoming van sociale en fiscale </a:t>
            </a:r>
            <a:r>
              <a:rPr lang="nl-BE" dirty="0" smtClean="0"/>
              <a:t>fraude</a:t>
            </a:r>
          </a:p>
          <a:p>
            <a:r>
              <a:rPr lang="nl-BE" dirty="0" smtClean="0"/>
              <a:t>intussen </a:t>
            </a:r>
            <a:r>
              <a:rPr lang="nl-BE" dirty="0"/>
              <a:t>zijn er meer dan </a:t>
            </a:r>
            <a:r>
              <a:rPr lang="nl-BE" dirty="0">
                <a:solidFill>
                  <a:srgbClr val="008CB2"/>
                </a:solidFill>
              </a:rPr>
              <a:t>120</a:t>
            </a:r>
            <a:r>
              <a:rPr lang="nl-BE" dirty="0"/>
              <a:t> gestructureerde gegevensstromen ontwikkeld die datamatching of datamining mogelijk maken bv. </a:t>
            </a:r>
            <a:r>
              <a:rPr lang="nl-BE" dirty="0" smtClean="0"/>
              <a:t>tot </a:t>
            </a:r>
            <a:r>
              <a:rPr lang="nl-BE" dirty="0"/>
              <a:t>detectie van cumul tussen werkloosheidsuitkeringen en loon, of cumul van ziekte-uitkeringen met </a:t>
            </a:r>
            <a:r>
              <a:rPr lang="nl-BE" dirty="0" smtClean="0"/>
              <a:t>pensioen</a:t>
            </a:r>
          </a:p>
          <a:p>
            <a:r>
              <a:rPr lang="en-US" dirty="0" err="1"/>
              <a:t>a</a:t>
            </a:r>
            <a:r>
              <a:rPr lang="en-US" dirty="0" err="1" smtClean="0"/>
              <a:t>ctieve</a:t>
            </a:r>
            <a:r>
              <a:rPr lang="en-US" dirty="0" smtClean="0"/>
              <a:t> </a:t>
            </a:r>
            <a:r>
              <a:rPr lang="en-US" dirty="0" err="1"/>
              <a:t>deelname</a:t>
            </a:r>
            <a:r>
              <a:rPr lang="en-US" dirty="0"/>
              <a:t> </a:t>
            </a:r>
            <a:r>
              <a:rPr lang="en-US" dirty="0" err="1"/>
              <a:t>aan</a:t>
            </a:r>
            <a:r>
              <a:rPr lang="en-US" dirty="0"/>
              <a:t> het College voor de </a:t>
            </a:r>
            <a:r>
              <a:rPr lang="en-US" dirty="0" err="1"/>
              <a:t>strijd</a:t>
            </a:r>
            <a:r>
              <a:rPr lang="en-US" dirty="0"/>
              <a:t> </a:t>
            </a:r>
            <a:r>
              <a:rPr lang="en-US" dirty="0" err="1"/>
              <a:t>tegen</a:t>
            </a:r>
            <a:r>
              <a:rPr lang="en-US" dirty="0"/>
              <a:t> </a:t>
            </a:r>
            <a:r>
              <a:rPr lang="en-US" dirty="0" err="1"/>
              <a:t>fiscale</a:t>
            </a:r>
            <a:r>
              <a:rPr lang="en-US" dirty="0"/>
              <a:t> </a:t>
            </a:r>
            <a:r>
              <a:rPr lang="en-US" dirty="0" err="1"/>
              <a:t>en</a:t>
            </a:r>
            <a:r>
              <a:rPr lang="en-US" dirty="0"/>
              <a:t> </a:t>
            </a:r>
            <a:r>
              <a:rPr lang="en-US" dirty="0" err="1"/>
              <a:t>sociale</a:t>
            </a:r>
            <a:r>
              <a:rPr lang="en-US" dirty="0"/>
              <a:t> </a:t>
            </a:r>
            <a:r>
              <a:rPr lang="en-US" dirty="0" err="1"/>
              <a:t>fraude</a:t>
            </a:r>
            <a:endParaRPr lang="en-US" dirty="0"/>
          </a:p>
          <a:p>
            <a:pPr lvl="1"/>
            <a:r>
              <a:rPr lang="en-US" dirty="0" err="1" smtClean="0"/>
              <a:t>actieplan</a:t>
            </a:r>
            <a:r>
              <a:rPr lang="en-US" dirty="0" smtClean="0"/>
              <a:t> </a:t>
            </a:r>
            <a:r>
              <a:rPr lang="en-US" dirty="0" err="1"/>
              <a:t>goedgekeurd</a:t>
            </a:r>
            <a:r>
              <a:rPr lang="en-US" dirty="0"/>
              <a:t> door het </a:t>
            </a:r>
            <a:r>
              <a:rPr lang="en-US" dirty="0" err="1"/>
              <a:t>Ministrieel</a:t>
            </a:r>
            <a:r>
              <a:rPr lang="en-US" dirty="0"/>
              <a:t> </a:t>
            </a:r>
            <a:r>
              <a:rPr lang="en-US" dirty="0" err="1"/>
              <a:t>comité</a:t>
            </a:r>
            <a:r>
              <a:rPr lang="en-US" dirty="0"/>
              <a:t> voor de </a:t>
            </a:r>
            <a:r>
              <a:rPr lang="en-US" dirty="0" err="1"/>
              <a:t>strijd</a:t>
            </a:r>
            <a:r>
              <a:rPr lang="en-US" dirty="0"/>
              <a:t> </a:t>
            </a:r>
            <a:r>
              <a:rPr lang="en-US" dirty="0" err="1"/>
              <a:t>tegen</a:t>
            </a:r>
            <a:r>
              <a:rPr lang="en-US" dirty="0"/>
              <a:t> de </a:t>
            </a:r>
            <a:r>
              <a:rPr lang="en-US" dirty="0" err="1"/>
              <a:t>sociale</a:t>
            </a:r>
            <a:r>
              <a:rPr lang="en-US" dirty="0"/>
              <a:t> </a:t>
            </a:r>
            <a:r>
              <a:rPr lang="en-US" dirty="0" err="1"/>
              <a:t>en</a:t>
            </a:r>
            <a:r>
              <a:rPr lang="en-US" dirty="0"/>
              <a:t> </a:t>
            </a:r>
            <a:r>
              <a:rPr lang="en-US" dirty="0" err="1"/>
              <a:t>fiscale</a:t>
            </a:r>
            <a:r>
              <a:rPr lang="en-US" dirty="0"/>
              <a:t> </a:t>
            </a:r>
            <a:r>
              <a:rPr lang="en-US" dirty="0" err="1"/>
              <a:t>fraude</a:t>
            </a:r>
            <a:endParaRPr lang="en-US" dirty="0"/>
          </a:p>
          <a:p>
            <a:pPr lvl="1"/>
            <a:r>
              <a:rPr lang="en-US" dirty="0"/>
              <a:t>KSZ is trekker van </a:t>
            </a:r>
            <a:r>
              <a:rPr lang="en-US" dirty="0" err="1"/>
              <a:t>actiepunt</a:t>
            </a:r>
            <a:r>
              <a:rPr lang="en-US" dirty="0"/>
              <a:t> 23: </a:t>
            </a:r>
            <a:r>
              <a:rPr lang="en-US" dirty="0" err="1"/>
              <a:t>uitvoeren</a:t>
            </a:r>
            <a:r>
              <a:rPr lang="en-US" dirty="0"/>
              <a:t> van </a:t>
            </a:r>
            <a:r>
              <a:rPr lang="en-US" dirty="0" err="1"/>
              <a:t>een</a:t>
            </a:r>
            <a:r>
              <a:rPr lang="en-US" dirty="0"/>
              <a:t> </a:t>
            </a:r>
            <a:r>
              <a:rPr lang="en-US" dirty="0" smtClean="0"/>
              <a:t>gap-</a:t>
            </a:r>
            <a:r>
              <a:rPr lang="en-US" dirty="0" err="1" smtClean="0"/>
              <a:t>analyse</a:t>
            </a:r>
            <a:r>
              <a:rPr lang="en-US" dirty="0" smtClean="0"/>
              <a:t> </a:t>
            </a:r>
            <a:r>
              <a:rPr lang="en-US" dirty="0"/>
              <a:t>tot het </a:t>
            </a:r>
            <a:r>
              <a:rPr lang="en-US" dirty="0" err="1"/>
              <a:t>identificeren</a:t>
            </a:r>
            <a:r>
              <a:rPr lang="en-US" dirty="0"/>
              <a:t> van </a:t>
            </a:r>
            <a:r>
              <a:rPr lang="en-US" dirty="0" err="1"/>
              <a:t>nuttige</a:t>
            </a:r>
            <a:r>
              <a:rPr lang="en-US" dirty="0"/>
              <a:t> </a:t>
            </a:r>
            <a:r>
              <a:rPr lang="en-US" dirty="0" err="1"/>
              <a:t>gegevens</a:t>
            </a:r>
            <a:r>
              <a:rPr lang="en-US" dirty="0"/>
              <a:t> die </a:t>
            </a:r>
            <a:r>
              <a:rPr lang="en-US" dirty="0" err="1"/>
              <a:t>beschikbaar</a:t>
            </a:r>
            <a:r>
              <a:rPr lang="en-US" dirty="0"/>
              <a:t> </a:t>
            </a:r>
            <a:r>
              <a:rPr lang="en-US" dirty="0" err="1"/>
              <a:t>zijn</a:t>
            </a:r>
            <a:r>
              <a:rPr lang="en-US" dirty="0"/>
              <a:t> </a:t>
            </a:r>
            <a:r>
              <a:rPr lang="en-US" dirty="0" err="1"/>
              <a:t>bij</a:t>
            </a:r>
            <a:r>
              <a:rPr lang="en-US" dirty="0"/>
              <a:t> FOD’s </a:t>
            </a:r>
            <a:r>
              <a:rPr lang="en-US" dirty="0" err="1"/>
              <a:t>en</a:t>
            </a:r>
            <a:r>
              <a:rPr lang="en-US" dirty="0"/>
              <a:t> </a:t>
            </a:r>
            <a:r>
              <a:rPr lang="en-US" dirty="0" smtClean="0"/>
              <a:t>OISZ </a:t>
            </a:r>
            <a:r>
              <a:rPr lang="en-US" dirty="0" err="1" smtClean="0"/>
              <a:t>en</a:t>
            </a:r>
            <a:r>
              <a:rPr lang="en-US" dirty="0" smtClean="0"/>
              <a:t> </a:t>
            </a:r>
            <a:r>
              <a:rPr lang="en-US" dirty="0"/>
              <a:t>die </a:t>
            </a:r>
            <a:r>
              <a:rPr lang="en-US" dirty="0" err="1"/>
              <a:t>actueel</a:t>
            </a:r>
            <a:r>
              <a:rPr lang="en-US" dirty="0"/>
              <a:t> nog </a:t>
            </a:r>
            <a:r>
              <a:rPr lang="en-US" dirty="0" err="1"/>
              <a:t>niet</a:t>
            </a:r>
            <a:r>
              <a:rPr lang="en-US" dirty="0"/>
              <a:t> </a:t>
            </a:r>
            <a:r>
              <a:rPr lang="en-US" dirty="0" err="1"/>
              <a:t>middels</a:t>
            </a:r>
            <a:r>
              <a:rPr lang="en-US" dirty="0"/>
              <a:t> </a:t>
            </a:r>
            <a:r>
              <a:rPr lang="en-US" dirty="0" err="1"/>
              <a:t>gestructureerde</a:t>
            </a:r>
            <a:r>
              <a:rPr lang="en-US" dirty="0"/>
              <a:t> </a:t>
            </a:r>
            <a:r>
              <a:rPr lang="en-US" dirty="0" err="1"/>
              <a:t>gegevensmededelingen</a:t>
            </a:r>
            <a:r>
              <a:rPr lang="en-US" dirty="0"/>
              <a:t> </a:t>
            </a:r>
            <a:r>
              <a:rPr lang="en-US" dirty="0" err="1"/>
              <a:t>worden</a:t>
            </a:r>
            <a:r>
              <a:rPr lang="en-US" dirty="0"/>
              <a:t> </a:t>
            </a:r>
            <a:r>
              <a:rPr lang="en-US" dirty="0" err="1"/>
              <a:t>ontsloten</a:t>
            </a:r>
            <a:endParaRPr lang="en-US" dirty="0"/>
          </a:p>
          <a:p>
            <a:pPr lvl="1"/>
            <a:r>
              <a:rPr lang="en-US" dirty="0" err="1" smtClean="0"/>
              <a:t>tweede</a:t>
            </a:r>
            <a:r>
              <a:rPr lang="en-US" dirty="0" smtClean="0"/>
              <a:t> </a:t>
            </a:r>
            <a:r>
              <a:rPr lang="en-US" dirty="0" err="1"/>
              <a:t>actieplan</a:t>
            </a:r>
            <a:r>
              <a:rPr lang="en-US" dirty="0"/>
              <a:t> in </a:t>
            </a:r>
            <a:r>
              <a:rPr lang="en-US" dirty="0" err="1"/>
              <a:t>voorbereiding</a:t>
            </a:r>
            <a:r>
              <a:rPr lang="en-US" dirty="0"/>
              <a:t> met </a:t>
            </a:r>
            <a:r>
              <a:rPr lang="en-US" dirty="0" err="1"/>
              <a:t>nadruk</a:t>
            </a:r>
            <a:r>
              <a:rPr lang="en-US" dirty="0"/>
              <a:t> op </a:t>
            </a:r>
            <a:r>
              <a:rPr lang="en-US" dirty="0" err="1"/>
              <a:t>internationale</a:t>
            </a:r>
            <a:r>
              <a:rPr lang="en-US" dirty="0"/>
              <a:t> </a:t>
            </a:r>
            <a:r>
              <a:rPr lang="en-US" dirty="0" err="1"/>
              <a:t>karakter</a:t>
            </a:r>
            <a:endParaRPr lang="en-US" dirty="0"/>
          </a:p>
          <a:p>
            <a:pPr lvl="2"/>
            <a:r>
              <a:rPr lang="en-US" sz="1800" dirty="0" smtClean="0"/>
              <a:t>KSZ </a:t>
            </a:r>
            <a:r>
              <a:rPr lang="en-US" sz="1800" dirty="0" err="1" smtClean="0"/>
              <a:t>organiseert</a:t>
            </a:r>
            <a:r>
              <a:rPr lang="en-US" sz="1800" dirty="0" smtClean="0"/>
              <a:t> nu reeds </a:t>
            </a:r>
            <a:r>
              <a:rPr lang="en-US" sz="1800" dirty="0" err="1" smtClean="0"/>
              <a:t>verschillende</a:t>
            </a:r>
            <a:r>
              <a:rPr lang="en-US" sz="1800" dirty="0" smtClean="0"/>
              <a:t> </a:t>
            </a:r>
            <a:r>
              <a:rPr lang="en-US" sz="1800" dirty="0" err="1" smtClean="0"/>
              <a:t>gegevensmededelingen</a:t>
            </a:r>
            <a:r>
              <a:rPr lang="en-US" sz="1800" dirty="0" smtClean="0"/>
              <a:t> met </a:t>
            </a:r>
            <a:r>
              <a:rPr lang="en-US" sz="1800" dirty="0" err="1" smtClean="0"/>
              <a:t>buurlanden</a:t>
            </a:r>
            <a:r>
              <a:rPr lang="en-US" sz="1800" dirty="0" smtClean="0"/>
              <a:t> </a:t>
            </a:r>
            <a:r>
              <a:rPr lang="en-US" sz="1800" dirty="0" err="1" smtClean="0"/>
              <a:t>i.h.k.v</a:t>
            </a:r>
            <a:r>
              <a:rPr lang="en-US" sz="1800" dirty="0" smtClean="0"/>
              <a:t>. </a:t>
            </a:r>
            <a:r>
              <a:rPr lang="en-US" sz="1800" dirty="0" err="1" smtClean="0"/>
              <a:t>fraudebestrijding</a:t>
            </a:r>
            <a:endParaRPr lang="en-US" sz="1800" dirty="0" smtClean="0"/>
          </a:p>
          <a:p>
            <a:pPr lvl="2"/>
            <a:r>
              <a:rPr lang="en-US" sz="1800" dirty="0" err="1" smtClean="0"/>
              <a:t>inzet</a:t>
            </a:r>
            <a:r>
              <a:rPr lang="en-US" sz="1800" dirty="0" smtClean="0"/>
              <a:t> </a:t>
            </a:r>
            <a:r>
              <a:rPr lang="en-US" sz="1800" dirty="0"/>
              <a:t>van het </a:t>
            </a:r>
            <a:r>
              <a:rPr lang="en-US" sz="1800" dirty="0" err="1"/>
              <a:t>Linkenregister</a:t>
            </a:r>
            <a:endParaRPr lang="en-US" sz="1800" dirty="0"/>
          </a:p>
          <a:p>
            <a:endParaRPr lang="nl-BE" dirty="0"/>
          </a:p>
          <a:p>
            <a:pPr lvl="1"/>
            <a:endParaRPr lang="en-US" dirty="0"/>
          </a:p>
        </p:txBody>
      </p:sp>
    </p:spTree>
    <p:extLst>
      <p:ext uri="{BB962C8B-B14F-4D97-AF65-F5344CB8AC3E}">
        <p14:creationId xmlns:p14="http://schemas.microsoft.com/office/powerpoint/2010/main" val="578189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smtClean="0"/>
              <a:t>Fraudebestrijding</a:t>
            </a:r>
            <a:endParaRPr lang="en-US" altLang="en-US" dirty="0"/>
          </a:p>
        </p:txBody>
      </p:sp>
      <p:sp>
        <p:nvSpPr>
          <p:cNvPr id="22531" name="Content Placeholder 2"/>
          <p:cNvSpPr>
            <a:spLocks noGrp="1"/>
          </p:cNvSpPr>
          <p:nvPr>
            <p:ph idx="1"/>
          </p:nvPr>
        </p:nvSpPr>
        <p:spPr/>
        <p:txBody>
          <a:bodyPr>
            <a:normAutofit/>
          </a:bodyPr>
          <a:lstStyle/>
          <a:p>
            <a:r>
              <a:rPr lang="en-US" dirty="0" err="1" smtClean="0"/>
              <a:t>Dolsis</a:t>
            </a:r>
            <a:endParaRPr lang="en-US" dirty="0" smtClean="0"/>
          </a:p>
          <a:p>
            <a:pPr lvl="1"/>
            <a:r>
              <a:rPr lang="nl-NL" dirty="0"/>
              <a:t>ontsluiting van meerdere gegevensbronnen via unieke </a:t>
            </a:r>
            <a:r>
              <a:rPr lang="nl-NL" dirty="0" err="1"/>
              <a:t>webinterface</a:t>
            </a:r>
            <a:endParaRPr lang="nl-NL" dirty="0"/>
          </a:p>
          <a:p>
            <a:pPr lvl="1"/>
            <a:r>
              <a:rPr lang="nl-NL" dirty="0"/>
              <a:t>aanvankelijk ontwikkeld voor klassieke inspectiediensten en intussen meer dan </a:t>
            </a:r>
            <a:r>
              <a:rPr lang="nl-NL" dirty="0">
                <a:solidFill>
                  <a:srgbClr val="008CB2"/>
                </a:solidFill>
              </a:rPr>
              <a:t>90</a:t>
            </a:r>
            <a:r>
              <a:rPr lang="nl-NL" dirty="0"/>
              <a:t> gebruikende instellingen</a:t>
            </a:r>
          </a:p>
          <a:p>
            <a:pPr lvl="1"/>
            <a:r>
              <a:rPr lang="en-US" dirty="0" smtClean="0"/>
              <a:t>in 2021 </a:t>
            </a:r>
            <a:r>
              <a:rPr lang="en-US" dirty="0" err="1" smtClean="0"/>
              <a:t>acceptatiestelling</a:t>
            </a:r>
            <a:r>
              <a:rPr lang="en-US" dirty="0" smtClean="0"/>
              <a:t> van Wave 9</a:t>
            </a:r>
          </a:p>
          <a:p>
            <a:pPr lvl="2"/>
            <a:r>
              <a:rPr lang="en-US" dirty="0" err="1" smtClean="0"/>
              <a:t>bijkomend</a:t>
            </a:r>
            <a:r>
              <a:rPr lang="en-US" dirty="0" smtClean="0"/>
              <a:t> </a:t>
            </a:r>
            <a:r>
              <a:rPr lang="en-US" dirty="0" err="1" smtClean="0"/>
              <a:t>ontsluiten</a:t>
            </a:r>
            <a:r>
              <a:rPr lang="en-US" dirty="0" smtClean="0"/>
              <a:t> van het </a:t>
            </a:r>
            <a:r>
              <a:rPr lang="en-US" dirty="0" err="1" smtClean="0"/>
              <a:t>Pensioenkadaster</a:t>
            </a:r>
            <a:endParaRPr lang="en-US" dirty="0"/>
          </a:p>
          <a:p>
            <a:pPr lvl="2"/>
            <a:r>
              <a:rPr lang="en-US" dirty="0" err="1" smtClean="0"/>
              <a:t>aansluiten</a:t>
            </a:r>
            <a:r>
              <a:rPr lang="en-US" dirty="0" smtClean="0"/>
              <a:t> van </a:t>
            </a:r>
            <a:r>
              <a:rPr lang="en-US" dirty="0" err="1" smtClean="0"/>
              <a:t>bijkomende</a:t>
            </a:r>
            <a:r>
              <a:rPr lang="en-US" dirty="0" smtClean="0"/>
              <a:t> </a:t>
            </a:r>
            <a:r>
              <a:rPr lang="en-US" dirty="0" err="1" smtClean="0"/>
              <a:t>gebruikers</a:t>
            </a:r>
            <a:endParaRPr lang="en-US" dirty="0"/>
          </a:p>
          <a:p>
            <a:pPr lvl="3"/>
            <a:r>
              <a:rPr lang="en-US" dirty="0" smtClean="0"/>
              <a:t>FEDASIL</a:t>
            </a:r>
          </a:p>
          <a:p>
            <a:pPr lvl="3"/>
            <a:r>
              <a:rPr lang="en-US" dirty="0" smtClean="0"/>
              <a:t> </a:t>
            </a:r>
            <a:r>
              <a:rPr lang="en-US" dirty="0" smtClean="0">
                <a:solidFill>
                  <a:srgbClr val="008CB2"/>
                </a:solidFill>
              </a:rPr>
              <a:t>60-ta</a:t>
            </a:r>
            <a:r>
              <a:rPr lang="en-US" dirty="0" smtClean="0"/>
              <a:t>l </a:t>
            </a:r>
            <a:r>
              <a:rPr lang="en-US" dirty="0" err="1" smtClean="0"/>
              <a:t>fondsen</a:t>
            </a:r>
            <a:r>
              <a:rPr lang="en-US" dirty="0" smtClean="0"/>
              <a:t> voor </a:t>
            </a:r>
            <a:r>
              <a:rPr lang="en-US" dirty="0" err="1" smtClean="0"/>
              <a:t>bestaanszekerheid</a:t>
            </a:r>
            <a:endParaRPr lang="en-US" dirty="0" smtClean="0"/>
          </a:p>
          <a:p>
            <a:pPr lvl="3"/>
            <a:r>
              <a:rPr lang="en-US" dirty="0" err="1" smtClean="0"/>
              <a:t>AViQ</a:t>
            </a:r>
            <a:r>
              <a:rPr lang="en-US" dirty="0" smtClean="0"/>
              <a:t>, IRISCARE, VUTG, VAZG, VLABEL</a:t>
            </a:r>
          </a:p>
          <a:p>
            <a:pPr lvl="1"/>
            <a:r>
              <a:rPr lang="en-US" dirty="0" smtClean="0"/>
              <a:t>trend: steeds </a:t>
            </a:r>
            <a:r>
              <a:rPr lang="en-US" dirty="0" err="1" smtClean="0"/>
              <a:t>meer</a:t>
            </a:r>
            <a:r>
              <a:rPr lang="en-US" dirty="0" smtClean="0"/>
              <a:t> </a:t>
            </a:r>
            <a:r>
              <a:rPr lang="en-US" dirty="0" err="1" smtClean="0"/>
              <a:t>regionale</a:t>
            </a:r>
            <a:r>
              <a:rPr lang="en-US" dirty="0" smtClean="0"/>
              <a:t> </a:t>
            </a:r>
            <a:r>
              <a:rPr lang="en-US" dirty="0" err="1" smtClean="0"/>
              <a:t>instellingen</a:t>
            </a:r>
            <a:r>
              <a:rPr lang="en-US" dirty="0" smtClean="0"/>
              <a:t> </a:t>
            </a:r>
            <a:r>
              <a:rPr lang="en-US" dirty="0" err="1" smtClean="0"/>
              <a:t>maken</a:t>
            </a:r>
            <a:r>
              <a:rPr lang="en-US" dirty="0" smtClean="0"/>
              <a:t> </a:t>
            </a:r>
            <a:r>
              <a:rPr lang="en-US" dirty="0" err="1" smtClean="0"/>
              <a:t>gebruik</a:t>
            </a:r>
            <a:r>
              <a:rPr lang="en-US" dirty="0" smtClean="0"/>
              <a:t> van de </a:t>
            </a:r>
            <a:r>
              <a:rPr lang="en-US" dirty="0" err="1" smtClean="0"/>
              <a:t>webapplicatie</a:t>
            </a:r>
            <a:endParaRPr lang="en-US" dirty="0" smtClean="0"/>
          </a:p>
          <a:p>
            <a:pPr lvl="1"/>
            <a:r>
              <a:rPr lang="en-US" dirty="0" smtClean="0"/>
              <a:t>maar </a:t>
            </a:r>
            <a:r>
              <a:rPr lang="en-US" dirty="0" err="1" smtClean="0"/>
              <a:t>huidige</a:t>
            </a:r>
            <a:r>
              <a:rPr lang="en-US" dirty="0" smtClean="0"/>
              <a:t> </a:t>
            </a:r>
            <a:r>
              <a:rPr lang="en-US" dirty="0" err="1" smtClean="0"/>
              <a:t>applicatie</a:t>
            </a:r>
            <a:r>
              <a:rPr lang="en-US" dirty="0" smtClean="0"/>
              <a:t> </a:t>
            </a:r>
            <a:r>
              <a:rPr lang="en-US" dirty="0" err="1" smtClean="0"/>
              <a:t>en</a:t>
            </a:r>
            <a:r>
              <a:rPr lang="en-US" dirty="0" smtClean="0"/>
              <a:t> </a:t>
            </a:r>
            <a:r>
              <a:rPr lang="en-US" dirty="0" err="1" smtClean="0"/>
              <a:t>gebruikersbeheer</a:t>
            </a:r>
            <a:r>
              <a:rPr lang="en-US" dirty="0" smtClean="0"/>
              <a:t> </a:t>
            </a:r>
            <a:r>
              <a:rPr lang="en-US" dirty="0" err="1" smtClean="0"/>
              <a:t>botst</a:t>
            </a:r>
            <a:r>
              <a:rPr lang="en-US" dirty="0" smtClean="0"/>
              <a:t> </a:t>
            </a:r>
            <a:r>
              <a:rPr lang="en-US" dirty="0" err="1" smtClean="0"/>
              <a:t>stilaan</a:t>
            </a:r>
            <a:r>
              <a:rPr lang="en-US" dirty="0" smtClean="0"/>
              <a:t> </a:t>
            </a:r>
            <a:r>
              <a:rPr lang="en-US" dirty="0" err="1" smtClean="0"/>
              <a:t>tegen</a:t>
            </a:r>
            <a:r>
              <a:rPr lang="en-US" dirty="0" smtClean="0"/>
              <a:t> </a:t>
            </a:r>
            <a:r>
              <a:rPr lang="en-US" dirty="0" err="1" smtClean="0"/>
              <a:t>zijn</a:t>
            </a:r>
            <a:r>
              <a:rPr lang="en-US" dirty="0" smtClean="0"/>
              <a:t> </a:t>
            </a:r>
            <a:r>
              <a:rPr lang="en-US" dirty="0" err="1" smtClean="0"/>
              <a:t>limieten</a:t>
            </a:r>
            <a:endParaRPr lang="en-US" dirty="0" smtClean="0"/>
          </a:p>
          <a:p>
            <a:pPr lvl="1"/>
            <a:r>
              <a:rPr lang="en-US" dirty="0" smtClean="0"/>
              <a:t>in 2022: ‘freeze’ </a:t>
            </a:r>
            <a:r>
              <a:rPr lang="en-US" dirty="0" err="1" smtClean="0"/>
              <a:t>na</a:t>
            </a:r>
            <a:r>
              <a:rPr lang="en-US" dirty="0" smtClean="0"/>
              <a:t> </a:t>
            </a:r>
            <a:r>
              <a:rPr lang="en-US" dirty="0" err="1" smtClean="0"/>
              <a:t>uitrol</a:t>
            </a:r>
            <a:r>
              <a:rPr lang="en-US" dirty="0" smtClean="0"/>
              <a:t> wave 9 </a:t>
            </a:r>
            <a:r>
              <a:rPr lang="en-US" dirty="0" err="1" smtClean="0"/>
              <a:t>en</a:t>
            </a:r>
            <a:r>
              <a:rPr lang="en-US" dirty="0" smtClean="0"/>
              <a:t> </a:t>
            </a:r>
            <a:r>
              <a:rPr lang="en-US" dirty="0" err="1" smtClean="0"/>
              <a:t>globale</a:t>
            </a:r>
            <a:r>
              <a:rPr lang="en-US" dirty="0" smtClean="0"/>
              <a:t> re-</a:t>
            </a:r>
            <a:r>
              <a:rPr lang="en-US" dirty="0" err="1" smtClean="0"/>
              <a:t>engeneering</a:t>
            </a:r>
            <a:r>
              <a:rPr lang="en-US" dirty="0" smtClean="0"/>
              <a:t> van </a:t>
            </a:r>
            <a:r>
              <a:rPr lang="en-US" dirty="0" err="1" smtClean="0"/>
              <a:t>zowel</a:t>
            </a:r>
            <a:r>
              <a:rPr lang="en-US" dirty="0" smtClean="0"/>
              <a:t> de </a:t>
            </a:r>
            <a:r>
              <a:rPr lang="en-US" dirty="0" err="1" smtClean="0"/>
              <a:t>webapplicatie</a:t>
            </a:r>
            <a:r>
              <a:rPr lang="en-US" dirty="0" smtClean="0"/>
              <a:t> </a:t>
            </a:r>
            <a:r>
              <a:rPr lang="en-US" dirty="0" err="1" smtClean="0"/>
              <a:t>als</a:t>
            </a:r>
            <a:r>
              <a:rPr lang="en-US" dirty="0" smtClean="0"/>
              <a:t> van de </a:t>
            </a:r>
            <a:r>
              <a:rPr lang="en-US" dirty="0" err="1" smtClean="0"/>
              <a:t>achterliggende</a:t>
            </a:r>
            <a:r>
              <a:rPr lang="en-US" dirty="0" smtClean="0"/>
              <a:t> </a:t>
            </a:r>
            <a:r>
              <a:rPr lang="en-US" dirty="0" err="1" smtClean="0"/>
              <a:t>diensten</a:t>
            </a:r>
            <a:endParaRPr lang="en-US" dirty="0" smtClean="0"/>
          </a:p>
          <a:p>
            <a:pPr lvl="1"/>
            <a:endParaRPr lang="en-US" dirty="0" smtClean="0"/>
          </a:p>
        </p:txBody>
      </p:sp>
    </p:spTree>
    <p:extLst>
      <p:ext uri="{BB962C8B-B14F-4D97-AF65-F5344CB8AC3E}">
        <p14:creationId xmlns:p14="http://schemas.microsoft.com/office/powerpoint/2010/main" val="2488142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smtClean="0"/>
              <a:t>Fraudebestrijding</a:t>
            </a:r>
            <a:endParaRPr lang="en-US" altLang="en-US" dirty="0"/>
          </a:p>
        </p:txBody>
      </p:sp>
      <p:sp>
        <p:nvSpPr>
          <p:cNvPr id="22531" name="Content Placeholder 2"/>
          <p:cNvSpPr>
            <a:spLocks noGrp="1"/>
          </p:cNvSpPr>
          <p:nvPr>
            <p:ph idx="1"/>
          </p:nvPr>
        </p:nvSpPr>
        <p:spPr/>
        <p:txBody>
          <a:bodyPr>
            <a:normAutofit/>
          </a:bodyPr>
          <a:lstStyle/>
          <a:p>
            <a:r>
              <a:rPr lang="en-US" dirty="0" smtClean="0"/>
              <a:t>Single Permit - </a:t>
            </a:r>
            <a:r>
              <a:rPr lang="en-US" dirty="0" err="1" smtClean="0"/>
              <a:t>gecombineerde</a:t>
            </a:r>
            <a:r>
              <a:rPr lang="en-US" dirty="0" smtClean="0"/>
              <a:t> </a:t>
            </a:r>
            <a:r>
              <a:rPr lang="en-US" dirty="0" err="1" smtClean="0"/>
              <a:t>vergunning</a:t>
            </a:r>
            <a:endParaRPr lang="en-US" dirty="0" smtClean="0"/>
          </a:p>
          <a:p>
            <a:pPr lvl="1"/>
            <a:r>
              <a:rPr lang="en-US" dirty="0" err="1" smtClean="0"/>
              <a:t>tijdelijke</a:t>
            </a:r>
            <a:r>
              <a:rPr lang="en-US" dirty="0" smtClean="0"/>
              <a:t> </a:t>
            </a:r>
            <a:r>
              <a:rPr lang="en-US" dirty="0" err="1" smtClean="0"/>
              <a:t>tewerkstelling</a:t>
            </a:r>
            <a:r>
              <a:rPr lang="en-US" dirty="0" smtClean="0"/>
              <a:t> in </a:t>
            </a:r>
            <a:r>
              <a:rPr lang="en-US" dirty="0" err="1" smtClean="0"/>
              <a:t>België</a:t>
            </a:r>
            <a:r>
              <a:rPr lang="en-US" dirty="0" smtClean="0"/>
              <a:t> van </a:t>
            </a:r>
            <a:r>
              <a:rPr lang="en-US" dirty="0" err="1" smtClean="0"/>
              <a:t>niet</a:t>
            </a:r>
            <a:r>
              <a:rPr lang="en-US" dirty="0" smtClean="0"/>
              <a:t> EU-</a:t>
            </a:r>
            <a:r>
              <a:rPr lang="en-US" dirty="0" err="1" smtClean="0"/>
              <a:t>onderdanen</a:t>
            </a:r>
            <a:endParaRPr lang="en-US" dirty="0" smtClean="0"/>
          </a:p>
          <a:p>
            <a:pPr lvl="1"/>
            <a:r>
              <a:rPr lang="en-US" dirty="0" err="1" smtClean="0"/>
              <a:t>verblijfsvergunning</a:t>
            </a:r>
            <a:r>
              <a:rPr lang="en-US" dirty="0" smtClean="0"/>
              <a:t> (</a:t>
            </a:r>
            <a:r>
              <a:rPr lang="en-US" dirty="0" err="1" smtClean="0"/>
              <a:t>federale</a:t>
            </a:r>
            <a:r>
              <a:rPr lang="en-US" dirty="0" smtClean="0"/>
              <a:t> </a:t>
            </a:r>
            <a:r>
              <a:rPr lang="en-US" dirty="0" err="1" smtClean="0"/>
              <a:t>bevoegdheid</a:t>
            </a:r>
            <a:r>
              <a:rPr lang="en-US" dirty="0" smtClean="0"/>
              <a:t>) </a:t>
            </a:r>
            <a:r>
              <a:rPr lang="en-US" dirty="0" err="1" smtClean="0"/>
              <a:t>en</a:t>
            </a:r>
            <a:r>
              <a:rPr lang="en-US" dirty="0" smtClean="0"/>
              <a:t> </a:t>
            </a:r>
            <a:r>
              <a:rPr lang="en-US" dirty="0" err="1" smtClean="0"/>
              <a:t>arbeidskaart</a:t>
            </a:r>
            <a:r>
              <a:rPr lang="en-US" dirty="0" smtClean="0"/>
              <a:t> (</a:t>
            </a:r>
            <a:r>
              <a:rPr lang="en-US" dirty="0" err="1" smtClean="0"/>
              <a:t>gewestelijke</a:t>
            </a:r>
            <a:r>
              <a:rPr lang="en-US" dirty="0" smtClean="0"/>
              <a:t> </a:t>
            </a:r>
            <a:r>
              <a:rPr lang="en-US" dirty="0" err="1" smtClean="0"/>
              <a:t>bevoegdheid</a:t>
            </a:r>
            <a:r>
              <a:rPr lang="en-US" dirty="0" smtClean="0"/>
              <a:t>)</a:t>
            </a:r>
          </a:p>
          <a:p>
            <a:pPr lvl="1"/>
            <a:r>
              <a:rPr lang="en-US" dirty="0" smtClean="0"/>
              <a:t>Single Permit platform </a:t>
            </a:r>
            <a:r>
              <a:rPr lang="en-US" dirty="0" err="1" smtClean="0"/>
              <a:t>schermt</a:t>
            </a:r>
            <a:r>
              <a:rPr lang="en-US" dirty="0" smtClean="0"/>
              <a:t> die </a:t>
            </a:r>
            <a:r>
              <a:rPr lang="en-US" dirty="0" err="1" smtClean="0"/>
              <a:t>complexiteit</a:t>
            </a:r>
            <a:r>
              <a:rPr lang="en-US" dirty="0" smtClean="0"/>
              <a:t> </a:t>
            </a:r>
            <a:r>
              <a:rPr lang="en-US" dirty="0" err="1" smtClean="0"/>
              <a:t>af</a:t>
            </a:r>
            <a:r>
              <a:rPr lang="en-US" dirty="0" smtClean="0"/>
              <a:t> voor de </a:t>
            </a:r>
            <a:r>
              <a:rPr lang="en-US" dirty="0" err="1" smtClean="0"/>
              <a:t>gebruiker</a:t>
            </a:r>
            <a:r>
              <a:rPr lang="en-US" dirty="0" smtClean="0"/>
              <a:t> (</a:t>
            </a:r>
            <a:r>
              <a:rPr lang="en-US" dirty="0" err="1" smtClean="0"/>
              <a:t>Belgische</a:t>
            </a:r>
            <a:r>
              <a:rPr lang="en-US" dirty="0" smtClean="0"/>
              <a:t> </a:t>
            </a:r>
            <a:r>
              <a:rPr lang="en-US" dirty="0" err="1" smtClean="0"/>
              <a:t>en</a:t>
            </a:r>
            <a:r>
              <a:rPr lang="en-US" dirty="0" smtClean="0"/>
              <a:t> </a:t>
            </a:r>
            <a:r>
              <a:rPr lang="en-US" dirty="0" err="1" smtClean="0"/>
              <a:t>buitenlandse</a:t>
            </a:r>
            <a:r>
              <a:rPr lang="en-US" dirty="0" smtClean="0"/>
              <a:t> </a:t>
            </a:r>
            <a:r>
              <a:rPr lang="en-US" dirty="0" err="1" smtClean="0"/>
              <a:t>werkgever</a:t>
            </a:r>
            <a:r>
              <a:rPr lang="en-US" dirty="0" smtClean="0"/>
              <a:t>) </a:t>
            </a:r>
            <a:r>
              <a:rPr lang="en-US" dirty="0" err="1" smtClean="0"/>
              <a:t>bij</a:t>
            </a:r>
            <a:r>
              <a:rPr lang="en-US" dirty="0" smtClean="0"/>
              <a:t> de </a:t>
            </a:r>
            <a:r>
              <a:rPr lang="en-US" dirty="0" err="1" smtClean="0"/>
              <a:t>aanvraag</a:t>
            </a:r>
            <a:r>
              <a:rPr lang="en-US" dirty="0" smtClean="0"/>
              <a:t> </a:t>
            </a:r>
          </a:p>
          <a:p>
            <a:pPr lvl="1"/>
            <a:r>
              <a:rPr lang="en-US" dirty="0" err="1" smtClean="0"/>
              <a:t>gebruik</a:t>
            </a:r>
            <a:r>
              <a:rPr lang="en-US" dirty="0" smtClean="0"/>
              <a:t> van </a:t>
            </a:r>
            <a:r>
              <a:rPr lang="en-US" dirty="0" err="1" smtClean="0"/>
              <a:t>belgianIDpro-applicatie</a:t>
            </a:r>
            <a:r>
              <a:rPr lang="en-US" dirty="0" smtClean="0"/>
              <a:t> die een </a:t>
            </a:r>
            <a:r>
              <a:rPr lang="en-US" dirty="0" err="1" smtClean="0"/>
              <a:t>beroep</a:t>
            </a:r>
            <a:r>
              <a:rPr lang="en-US" dirty="0" smtClean="0"/>
              <a:t> </a:t>
            </a:r>
            <a:r>
              <a:rPr lang="en-US" dirty="0" err="1" smtClean="0"/>
              <a:t>doet</a:t>
            </a:r>
            <a:r>
              <a:rPr lang="en-US" dirty="0" smtClean="0"/>
              <a:t> op de KSZ-</a:t>
            </a:r>
            <a:r>
              <a:rPr lang="en-US" dirty="0" err="1" smtClean="0"/>
              <a:t>registerdiensten</a:t>
            </a:r>
            <a:r>
              <a:rPr lang="en-US" dirty="0" smtClean="0"/>
              <a:t> tot </a:t>
            </a:r>
            <a:r>
              <a:rPr lang="en-US" dirty="0" err="1" smtClean="0"/>
              <a:t>correcte</a:t>
            </a:r>
            <a:r>
              <a:rPr lang="en-US" dirty="0" smtClean="0"/>
              <a:t> </a:t>
            </a:r>
            <a:r>
              <a:rPr lang="en-US" dirty="0" err="1" smtClean="0"/>
              <a:t>identificatie</a:t>
            </a:r>
            <a:r>
              <a:rPr lang="en-US" dirty="0" smtClean="0"/>
              <a:t> van de  </a:t>
            </a:r>
            <a:r>
              <a:rPr lang="en-US" dirty="0" err="1" smtClean="0"/>
              <a:t>buitenlandse</a:t>
            </a:r>
            <a:r>
              <a:rPr lang="en-US" dirty="0" smtClean="0"/>
              <a:t> </a:t>
            </a:r>
            <a:r>
              <a:rPr lang="en-US" dirty="0" err="1" smtClean="0"/>
              <a:t>werkkracht</a:t>
            </a:r>
            <a:endParaRPr lang="en-US" dirty="0" smtClean="0"/>
          </a:p>
          <a:p>
            <a:pPr lvl="1"/>
            <a:r>
              <a:rPr lang="en-US" dirty="0" smtClean="0"/>
              <a:t>in 2022: </a:t>
            </a:r>
            <a:r>
              <a:rPr lang="en-US" dirty="0" err="1" smtClean="0"/>
              <a:t>openstellen</a:t>
            </a:r>
            <a:r>
              <a:rPr lang="en-US" dirty="0" smtClean="0"/>
              <a:t> van het platform </a:t>
            </a:r>
            <a:r>
              <a:rPr lang="en-US" dirty="0" err="1" smtClean="0"/>
              <a:t>aan</a:t>
            </a:r>
            <a:r>
              <a:rPr lang="en-US" dirty="0"/>
              <a:t> </a:t>
            </a:r>
            <a:r>
              <a:rPr lang="en-US" dirty="0" smtClean="0"/>
              <a:t>de </a:t>
            </a:r>
            <a:r>
              <a:rPr lang="en-US" dirty="0" err="1" smtClean="0"/>
              <a:t>instellingen</a:t>
            </a:r>
            <a:r>
              <a:rPr lang="en-US" dirty="0" smtClean="0"/>
              <a:t> van </a:t>
            </a:r>
            <a:r>
              <a:rPr lang="en-US" dirty="0" err="1" smtClean="0"/>
              <a:t>sociale</a:t>
            </a:r>
            <a:r>
              <a:rPr lang="en-US" dirty="0" smtClean="0"/>
              <a:t> </a:t>
            </a:r>
            <a:r>
              <a:rPr lang="en-US" dirty="0" err="1" smtClean="0"/>
              <a:t>zekerheid</a:t>
            </a:r>
            <a:r>
              <a:rPr lang="en-US" dirty="0" smtClean="0"/>
              <a:t> </a:t>
            </a:r>
          </a:p>
          <a:p>
            <a:pPr lvl="1"/>
            <a:endParaRPr lang="en-US" sz="600" dirty="0" smtClean="0"/>
          </a:p>
        </p:txBody>
      </p:sp>
    </p:spTree>
    <p:extLst>
      <p:ext uri="{BB962C8B-B14F-4D97-AF65-F5344CB8AC3E}">
        <p14:creationId xmlns:p14="http://schemas.microsoft.com/office/powerpoint/2010/main" val="1229158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smtClean="0"/>
              <a:t>Fraudebestrijding</a:t>
            </a:r>
            <a:endParaRPr lang="en-US" altLang="en-US" dirty="0"/>
          </a:p>
        </p:txBody>
      </p:sp>
      <p:sp>
        <p:nvSpPr>
          <p:cNvPr id="22531" name="Content Placeholder 2"/>
          <p:cNvSpPr>
            <a:spLocks noGrp="1"/>
          </p:cNvSpPr>
          <p:nvPr>
            <p:ph idx="1"/>
          </p:nvPr>
        </p:nvSpPr>
        <p:spPr/>
        <p:txBody>
          <a:bodyPr>
            <a:normAutofit/>
          </a:bodyPr>
          <a:lstStyle/>
          <a:p>
            <a:r>
              <a:rPr lang="en-US" dirty="0" smtClean="0"/>
              <a:t>My </a:t>
            </a:r>
            <a:r>
              <a:rPr lang="en-US" dirty="0"/>
              <a:t>Digital Inspection Assistant (</a:t>
            </a:r>
            <a:r>
              <a:rPr lang="en-US" dirty="0" err="1"/>
              <a:t>MyDIA</a:t>
            </a:r>
            <a:r>
              <a:rPr lang="en-US" dirty="0" smtClean="0"/>
              <a:t>)</a:t>
            </a:r>
            <a:endParaRPr lang="en-US" dirty="0"/>
          </a:p>
          <a:p>
            <a:pPr lvl="1"/>
            <a:r>
              <a:rPr lang="nl-NL" dirty="0" smtClean="0"/>
              <a:t>verbetering </a:t>
            </a:r>
            <a:r>
              <a:rPr lang="nl-NL" dirty="0"/>
              <a:t>van de samenwerking tussen de inspectiediensten in de strijd tegen de sociale fraude </a:t>
            </a:r>
          </a:p>
          <a:p>
            <a:pPr lvl="1"/>
            <a:r>
              <a:rPr lang="nl-NL" dirty="0"/>
              <a:t>mobiele applicatie voor de </a:t>
            </a:r>
            <a:r>
              <a:rPr lang="nl-NL" dirty="0" smtClean="0"/>
              <a:t>inspectiediensten van de RSZ, RVA, FOD WASO, RIZIV en RSVZ </a:t>
            </a:r>
            <a:r>
              <a:rPr lang="nl-NL" dirty="0"/>
              <a:t>tot het raadplegen van </a:t>
            </a:r>
            <a:r>
              <a:rPr lang="nl-NL" dirty="0" smtClean="0"/>
              <a:t>identificatiegegevens </a:t>
            </a:r>
            <a:r>
              <a:rPr lang="nl-NL" dirty="0"/>
              <a:t>bij </a:t>
            </a:r>
            <a:r>
              <a:rPr lang="nl-NL" dirty="0" smtClean="0"/>
              <a:t>diverse gegevensbronnen </a:t>
            </a:r>
          </a:p>
          <a:p>
            <a:pPr lvl="2"/>
            <a:r>
              <a:rPr lang="nl-NL" dirty="0" smtClean="0"/>
              <a:t>Rijksregister &amp; KSZ-registers </a:t>
            </a:r>
          </a:p>
          <a:p>
            <a:pPr lvl="2"/>
            <a:r>
              <a:rPr lang="nl-NL" dirty="0"/>
              <a:t>p</a:t>
            </a:r>
            <a:r>
              <a:rPr lang="nl-NL" dirty="0" smtClean="0"/>
              <a:t>ersoneelsbestand</a:t>
            </a:r>
          </a:p>
          <a:p>
            <a:pPr lvl="2"/>
            <a:r>
              <a:rPr lang="nl-NL" dirty="0"/>
              <a:t>w</a:t>
            </a:r>
            <a:r>
              <a:rPr lang="nl-NL" dirty="0" smtClean="0"/>
              <a:t>erkloosheidssector</a:t>
            </a:r>
          </a:p>
          <a:p>
            <a:pPr lvl="2"/>
            <a:r>
              <a:rPr lang="nl-NL" dirty="0" smtClean="0"/>
              <a:t>sector der zelfstandigen</a:t>
            </a:r>
          </a:p>
          <a:p>
            <a:pPr lvl="2"/>
            <a:r>
              <a:rPr lang="nl-NL" dirty="0" smtClean="0"/>
              <a:t>LIMOSA</a:t>
            </a:r>
          </a:p>
          <a:p>
            <a:pPr lvl="2"/>
            <a:endParaRPr lang="nl-NL" sz="600" dirty="0" smtClean="0"/>
          </a:p>
          <a:p>
            <a:pPr lvl="1"/>
            <a:r>
              <a:rPr lang="nl-NL" dirty="0" smtClean="0"/>
              <a:t>i</a:t>
            </a:r>
            <a:r>
              <a:rPr lang="en-US" dirty="0" smtClean="0"/>
              <a:t>n 2022: </a:t>
            </a:r>
            <a:r>
              <a:rPr lang="en-US" dirty="0" err="1" smtClean="0"/>
              <a:t>bijkomende</a:t>
            </a:r>
            <a:r>
              <a:rPr lang="en-US" dirty="0" smtClean="0"/>
              <a:t> </a:t>
            </a:r>
            <a:r>
              <a:rPr lang="en-US" dirty="0" err="1" smtClean="0"/>
              <a:t>gegevensbronnen</a:t>
            </a:r>
            <a:r>
              <a:rPr lang="en-US" dirty="0" smtClean="0"/>
              <a:t> </a:t>
            </a:r>
            <a:r>
              <a:rPr lang="en-US" dirty="0" err="1" smtClean="0"/>
              <a:t>worden</a:t>
            </a:r>
            <a:r>
              <a:rPr lang="en-US" dirty="0" smtClean="0"/>
              <a:t> </a:t>
            </a:r>
            <a:r>
              <a:rPr lang="en-US" dirty="0" err="1" smtClean="0"/>
              <a:t>ontsloten</a:t>
            </a:r>
            <a:r>
              <a:rPr lang="en-US" dirty="0" smtClean="0"/>
              <a:t> </a:t>
            </a:r>
            <a:endParaRPr lang="en-US" dirty="0"/>
          </a:p>
          <a:p>
            <a:pPr lvl="2"/>
            <a:r>
              <a:rPr lang="en-US" dirty="0" err="1" smtClean="0"/>
              <a:t>DmfA</a:t>
            </a:r>
            <a:endParaRPr lang="en-US" dirty="0" smtClean="0"/>
          </a:p>
          <a:p>
            <a:pPr lvl="2"/>
            <a:r>
              <a:rPr lang="en-US" dirty="0" smtClean="0"/>
              <a:t>FOD </a:t>
            </a:r>
            <a:r>
              <a:rPr lang="en-US" dirty="0" err="1" smtClean="0"/>
              <a:t>Mobiliteit</a:t>
            </a:r>
            <a:endParaRPr lang="en-US" dirty="0" smtClean="0"/>
          </a:p>
          <a:p>
            <a:pPr lvl="2"/>
            <a:r>
              <a:rPr lang="en-US" dirty="0" err="1" smtClean="0"/>
              <a:t>ziekte</a:t>
            </a:r>
            <a:r>
              <a:rPr lang="en-US" dirty="0" smtClean="0"/>
              <a:t>- </a:t>
            </a:r>
            <a:r>
              <a:rPr lang="en-US" dirty="0" err="1" smtClean="0"/>
              <a:t>en</a:t>
            </a:r>
            <a:r>
              <a:rPr lang="en-US" dirty="0" smtClean="0"/>
              <a:t> </a:t>
            </a:r>
            <a:r>
              <a:rPr lang="en-US" dirty="0" err="1" smtClean="0"/>
              <a:t>invaliditeitgegevens</a:t>
            </a:r>
            <a:endParaRPr lang="en-US" dirty="0" smtClean="0"/>
          </a:p>
          <a:p>
            <a:pPr lvl="2"/>
            <a:r>
              <a:rPr lang="en-US" dirty="0" smtClean="0"/>
              <a:t>Single Permit</a:t>
            </a:r>
          </a:p>
        </p:txBody>
      </p:sp>
    </p:spTree>
    <p:extLst>
      <p:ext uri="{BB962C8B-B14F-4D97-AF65-F5344CB8AC3E}">
        <p14:creationId xmlns:p14="http://schemas.microsoft.com/office/powerpoint/2010/main" val="1995340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noFill/>
        </p:spPr>
        <p:txBody>
          <a:bodyPr/>
          <a:lstStyle/>
          <a:p>
            <a:r>
              <a:rPr lang="fr-BE" altLang="en-US" dirty="0" err="1" smtClean="0">
                <a:solidFill>
                  <a:srgbClr val="0082B8"/>
                </a:solidFill>
              </a:rPr>
              <a:t>Facts</a:t>
            </a:r>
            <a:r>
              <a:rPr lang="fr-BE" altLang="en-US" dirty="0" smtClean="0"/>
              <a:t> &amp; Figures 2021</a:t>
            </a:r>
            <a:endParaRPr lang="en-US" altLang="en-US" dirty="0"/>
          </a:p>
        </p:txBody>
      </p:sp>
      <p:sp>
        <p:nvSpPr>
          <p:cNvPr id="3" name="Content Placeholder 2"/>
          <p:cNvSpPr>
            <a:spLocks noGrp="1"/>
          </p:cNvSpPr>
          <p:nvPr>
            <p:ph idx="1"/>
          </p:nvPr>
        </p:nvSpPr>
        <p:spPr/>
        <p:txBody>
          <a:bodyPr/>
          <a:lstStyle/>
          <a:p>
            <a:r>
              <a:rPr lang="fr-BE" dirty="0" smtClean="0"/>
              <a:t>disponibilité des services  (norme: 98%)</a:t>
            </a:r>
            <a:endParaRPr lang="fr-FR" dirty="0" smtClean="0"/>
          </a:p>
          <a:p>
            <a:pPr lvl="1"/>
            <a:r>
              <a:rPr lang="fr-FR" dirty="0" smtClean="0"/>
              <a:t> </a:t>
            </a:r>
            <a:r>
              <a:rPr lang="fr-BE" dirty="0" smtClean="0">
                <a:solidFill>
                  <a:srgbClr val="008CB2"/>
                </a:solidFill>
              </a:rPr>
              <a:t>99,96 </a:t>
            </a:r>
            <a:r>
              <a:rPr lang="fr-BE" dirty="0">
                <a:solidFill>
                  <a:srgbClr val="008CB2"/>
                </a:solidFill>
              </a:rPr>
              <a:t>%</a:t>
            </a:r>
            <a:r>
              <a:rPr lang="fr-BE" dirty="0" smtClean="0">
                <a:solidFill>
                  <a:srgbClr val="0082B8"/>
                </a:solidFill>
              </a:rPr>
              <a:t>  </a:t>
            </a:r>
            <a:r>
              <a:rPr lang="fr-BE" dirty="0" smtClean="0"/>
              <a:t>de disponibilité du système informatique de la BCSS </a:t>
            </a:r>
          </a:p>
          <a:p>
            <a:pPr lvl="1"/>
            <a:r>
              <a:rPr lang="fr-BE" dirty="0" smtClean="0"/>
              <a:t> </a:t>
            </a:r>
            <a:r>
              <a:rPr lang="fr-BE" dirty="0" smtClean="0">
                <a:solidFill>
                  <a:srgbClr val="008CB2"/>
                </a:solidFill>
              </a:rPr>
              <a:t>99,91 </a:t>
            </a:r>
            <a:r>
              <a:rPr lang="fr-BE" dirty="0">
                <a:solidFill>
                  <a:srgbClr val="008CB2"/>
                </a:solidFill>
              </a:rPr>
              <a:t>%</a:t>
            </a:r>
            <a:r>
              <a:rPr lang="fr-BE" b="1" dirty="0">
                <a:solidFill>
                  <a:srgbClr val="5591C3"/>
                </a:solidFill>
              </a:rPr>
              <a:t> </a:t>
            </a:r>
            <a:r>
              <a:rPr lang="fr-BE" dirty="0" smtClean="0"/>
              <a:t>de disponibilité pour les services du Registre national </a:t>
            </a:r>
          </a:p>
          <a:p>
            <a:pPr lvl="1"/>
            <a:r>
              <a:rPr lang="fr-BE" dirty="0" smtClean="0"/>
              <a:t> </a:t>
            </a:r>
            <a:r>
              <a:rPr lang="fr-BE" dirty="0" smtClean="0">
                <a:solidFill>
                  <a:srgbClr val="008CB2"/>
                </a:solidFill>
              </a:rPr>
              <a:t>99,90 </a:t>
            </a:r>
            <a:r>
              <a:rPr lang="fr-BE" dirty="0">
                <a:solidFill>
                  <a:srgbClr val="008CB2"/>
                </a:solidFill>
              </a:rPr>
              <a:t>%</a:t>
            </a:r>
            <a:r>
              <a:rPr lang="fr-BE" dirty="0" smtClean="0">
                <a:solidFill>
                  <a:srgbClr val="0082B8"/>
                </a:solidFill>
              </a:rPr>
              <a:t> </a:t>
            </a:r>
            <a:r>
              <a:rPr lang="fr-BE" dirty="0" smtClean="0"/>
              <a:t>de disponibilité pour les services de l’ONSS</a:t>
            </a:r>
          </a:p>
          <a:p>
            <a:pPr lvl="1"/>
            <a:endParaRPr lang="fr-BE" sz="600" dirty="0"/>
          </a:p>
          <a:p>
            <a:r>
              <a:rPr lang="fr-BE" dirty="0" smtClean="0"/>
              <a:t>délais de traitement (normes: 90% - 95%) </a:t>
            </a:r>
          </a:p>
          <a:p>
            <a:pPr lvl="1"/>
            <a:r>
              <a:rPr lang="fr-BE" dirty="0" smtClean="0"/>
              <a:t>délai maximal de 1 seconde dans </a:t>
            </a:r>
            <a:r>
              <a:rPr lang="fr-BE" dirty="0" smtClean="0">
                <a:solidFill>
                  <a:srgbClr val="008CB2"/>
                </a:solidFill>
              </a:rPr>
              <a:t>99,48 </a:t>
            </a:r>
            <a:r>
              <a:rPr lang="fr-BE" dirty="0">
                <a:solidFill>
                  <a:srgbClr val="008CB2"/>
                </a:solidFill>
              </a:rPr>
              <a:t>%</a:t>
            </a:r>
            <a:r>
              <a:rPr lang="fr-BE" dirty="0" smtClean="0">
                <a:solidFill>
                  <a:srgbClr val="0082B8"/>
                </a:solidFill>
              </a:rPr>
              <a:t> </a:t>
            </a:r>
            <a:r>
              <a:rPr lang="fr-BE" dirty="0" smtClean="0"/>
              <a:t>des cas</a:t>
            </a:r>
          </a:p>
          <a:p>
            <a:pPr lvl="1"/>
            <a:r>
              <a:rPr lang="fr-BE" dirty="0" smtClean="0"/>
              <a:t>délai maximal de 2 secondes dans </a:t>
            </a:r>
            <a:r>
              <a:rPr lang="fr-BE" dirty="0" smtClean="0">
                <a:solidFill>
                  <a:srgbClr val="008CB2"/>
                </a:solidFill>
              </a:rPr>
              <a:t>99,81 </a:t>
            </a:r>
            <a:r>
              <a:rPr lang="fr-BE" dirty="0">
                <a:solidFill>
                  <a:srgbClr val="008CB2"/>
                </a:solidFill>
              </a:rPr>
              <a:t>%</a:t>
            </a:r>
            <a:r>
              <a:rPr lang="fr-BE" dirty="0" smtClean="0">
                <a:solidFill>
                  <a:srgbClr val="0082B8"/>
                </a:solidFill>
              </a:rPr>
              <a:t>  </a:t>
            </a:r>
            <a:r>
              <a:rPr lang="fr-BE" dirty="0" smtClean="0"/>
              <a:t>des cas </a:t>
            </a:r>
          </a:p>
          <a:p>
            <a:pPr lvl="1"/>
            <a:r>
              <a:rPr lang="fr-BE" dirty="0" smtClean="0"/>
              <a:t> </a:t>
            </a:r>
            <a:r>
              <a:rPr lang="fr-BE" dirty="0" smtClean="0">
                <a:solidFill>
                  <a:srgbClr val="008CB2"/>
                </a:solidFill>
              </a:rPr>
              <a:t>99,92</a:t>
            </a:r>
            <a:r>
              <a:rPr lang="fr-BE" b="1" dirty="0" smtClean="0">
                <a:solidFill>
                  <a:srgbClr val="008CB2"/>
                </a:solidFill>
              </a:rPr>
              <a:t> </a:t>
            </a:r>
            <a:r>
              <a:rPr lang="fr-BE" dirty="0">
                <a:solidFill>
                  <a:srgbClr val="008CB2"/>
                </a:solidFill>
              </a:rPr>
              <a:t>%</a:t>
            </a:r>
            <a:r>
              <a:rPr lang="fr-BE" dirty="0" smtClean="0">
                <a:solidFill>
                  <a:srgbClr val="0082B8"/>
                </a:solidFill>
              </a:rPr>
              <a:t> </a:t>
            </a:r>
            <a:r>
              <a:rPr lang="fr-BE" dirty="0" smtClean="0"/>
              <a:t>des services traités en mode batch dans les 4 jours calendrier</a:t>
            </a:r>
          </a:p>
          <a:p>
            <a:pPr lvl="1"/>
            <a:r>
              <a:rPr lang="fr-BE" dirty="0" smtClean="0"/>
              <a:t>travaux batch exceptionnels : </a:t>
            </a:r>
            <a:r>
              <a:rPr lang="fr-BE" dirty="0">
                <a:solidFill>
                  <a:srgbClr val="008CB2"/>
                </a:solidFill>
              </a:rPr>
              <a:t>100</a:t>
            </a:r>
            <a:r>
              <a:rPr lang="fr-BE" b="1" dirty="0" smtClean="0">
                <a:solidFill>
                  <a:srgbClr val="008CB2"/>
                </a:solidFill>
              </a:rPr>
              <a:t> </a:t>
            </a:r>
            <a:r>
              <a:rPr lang="fr-BE" dirty="0">
                <a:solidFill>
                  <a:srgbClr val="008CB2"/>
                </a:solidFill>
              </a:rPr>
              <a:t>%</a:t>
            </a:r>
            <a:r>
              <a:rPr lang="fr-BE" b="1" dirty="0">
                <a:solidFill>
                  <a:srgbClr val="5591C3"/>
                </a:solidFill>
              </a:rPr>
              <a:t> </a:t>
            </a:r>
            <a:r>
              <a:rPr lang="fr-BE" dirty="0" smtClean="0"/>
              <a:t>des services traités dans les délais convenus avec les institutions</a:t>
            </a:r>
          </a:p>
          <a:p>
            <a:pPr lvl="1"/>
            <a:endParaRPr lang="fr-BE" dirty="0" smtClean="0"/>
          </a:p>
          <a:p>
            <a:endParaRPr lang="fr-BE" dirty="0"/>
          </a:p>
        </p:txBody>
      </p:sp>
    </p:spTree>
    <p:extLst>
      <p:ext uri="{BB962C8B-B14F-4D97-AF65-F5344CB8AC3E}">
        <p14:creationId xmlns:p14="http://schemas.microsoft.com/office/powerpoint/2010/main" val="3155602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smtClean="0"/>
              <a:t>Registres</a:t>
            </a:r>
            <a:endParaRPr lang="fr-BE" altLang="en-US" dirty="0"/>
          </a:p>
        </p:txBody>
      </p:sp>
      <p:sp>
        <p:nvSpPr>
          <p:cNvPr id="3" name="Content Placeholder 2"/>
          <p:cNvSpPr>
            <a:spLocks noGrp="1"/>
          </p:cNvSpPr>
          <p:nvPr>
            <p:ph idx="1"/>
          </p:nvPr>
        </p:nvSpPr>
        <p:spPr>
          <a:xfrm>
            <a:off x="838200" y="1718045"/>
            <a:ext cx="10515600" cy="4643844"/>
          </a:xfrm>
        </p:spPr>
        <p:txBody>
          <a:bodyPr>
            <a:normAutofit fontScale="92500" lnSpcReduction="10000"/>
          </a:bodyPr>
          <a:lstStyle/>
          <a:p>
            <a:r>
              <a:rPr lang="nl-NL" dirty="0" smtClean="0"/>
              <a:t>2021</a:t>
            </a:r>
          </a:p>
          <a:p>
            <a:pPr lvl="1"/>
            <a:r>
              <a:rPr lang="fr-FR" dirty="0" smtClean="0"/>
              <a:t>finalisation </a:t>
            </a:r>
            <a:r>
              <a:rPr lang="fr-FR" dirty="0"/>
              <a:t>de la </a:t>
            </a:r>
            <a:r>
              <a:rPr lang="fr-FR" dirty="0" smtClean="0"/>
              <a:t>migration des derniers partenaires </a:t>
            </a:r>
            <a:r>
              <a:rPr lang="fr-FR" dirty="0"/>
              <a:t>vers la </a:t>
            </a:r>
            <a:r>
              <a:rPr lang="fr-FR" dirty="0" smtClean="0"/>
              <a:t>V4 </a:t>
            </a:r>
            <a:r>
              <a:rPr lang="fr-FR" dirty="0"/>
              <a:t>des services Person et </a:t>
            </a:r>
            <a:r>
              <a:rPr lang="fr-FR" dirty="0" smtClean="0"/>
              <a:t>activation </a:t>
            </a:r>
            <a:r>
              <a:rPr lang="fr-FR" dirty="0"/>
              <a:t>des données Best </a:t>
            </a:r>
            <a:r>
              <a:rPr lang="fr-FR" dirty="0" err="1"/>
              <a:t>Adres</a:t>
            </a:r>
            <a:r>
              <a:rPr lang="fr-FR" dirty="0"/>
              <a:t> </a:t>
            </a:r>
            <a:endParaRPr lang="fr-FR" dirty="0" smtClean="0"/>
          </a:p>
          <a:p>
            <a:r>
              <a:rPr lang="nl-NL" dirty="0" smtClean="0"/>
              <a:t>2022</a:t>
            </a:r>
          </a:p>
          <a:p>
            <a:pPr lvl="1"/>
            <a:r>
              <a:rPr lang="fr-FR" dirty="0" smtClean="0"/>
              <a:t>mise </a:t>
            </a:r>
            <a:r>
              <a:rPr lang="fr-FR" dirty="0"/>
              <a:t>à disposition de nouveaux </a:t>
            </a:r>
            <a:r>
              <a:rPr lang="fr-FR" dirty="0" smtClean="0"/>
              <a:t>TI (type d’information)</a:t>
            </a:r>
            <a:endParaRPr lang="fr-FR" dirty="0"/>
          </a:p>
          <a:p>
            <a:pPr lvl="1"/>
            <a:r>
              <a:rPr lang="fr-FR" dirty="0" err="1" smtClean="0"/>
              <a:t>eBirth</a:t>
            </a:r>
            <a:r>
              <a:rPr lang="fr-FR" dirty="0" smtClean="0"/>
              <a:t> V2</a:t>
            </a:r>
          </a:p>
          <a:p>
            <a:pPr lvl="2"/>
            <a:r>
              <a:rPr lang="fr-FR" dirty="0" smtClean="0"/>
              <a:t>création </a:t>
            </a:r>
            <a:r>
              <a:rPr lang="fr-FR" dirty="0"/>
              <a:t>immédiate d’un numéro du registre national pour les nouveaux nés</a:t>
            </a:r>
          </a:p>
          <a:p>
            <a:pPr lvl="2"/>
            <a:r>
              <a:rPr lang="fr-FR" dirty="0" smtClean="0"/>
              <a:t>numéros </a:t>
            </a:r>
            <a:r>
              <a:rPr lang="fr-FR" dirty="0"/>
              <a:t>seront créés dans le sous-registre nommé </a:t>
            </a:r>
            <a:r>
              <a:rPr lang="fr-FR" dirty="0" smtClean="0"/>
              <a:t>‘Registre </a:t>
            </a:r>
            <a:r>
              <a:rPr lang="fr-FR" dirty="0"/>
              <a:t>des Nouveaux </a:t>
            </a:r>
            <a:r>
              <a:rPr lang="fr-FR" dirty="0" smtClean="0"/>
              <a:t>Nés’</a:t>
            </a:r>
            <a:endParaRPr lang="fr-FR" dirty="0"/>
          </a:p>
          <a:p>
            <a:pPr lvl="2"/>
            <a:r>
              <a:rPr lang="fr-FR" dirty="0" smtClean="0"/>
              <a:t>numéros </a:t>
            </a:r>
            <a:r>
              <a:rPr lang="fr-FR" dirty="0"/>
              <a:t>seront transmis via les nouvelles inscriptions</a:t>
            </a:r>
          </a:p>
          <a:p>
            <a:pPr lvl="2"/>
            <a:r>
              <a:rPr lang="fr-FR" dirty="0" smtClean="0"/>
              <a:t>données </a:t>
            </a:r>
            <a:r>
              <a:rPr lang="fr-FR" dirty="0"/>
              <a:t>statistiques socio-économiques seront livrées par la BCSS (flux standards et </a:t>
            </a:r>
            <a:r>
              <a:rPr lang="fr-FR" dirty="0" err="1"/>
              <a:t>Datawarehouse</a:t>
            </a:r>
            <a:r>
              <a:rPr lang="fr-FR" dirty="0" smtClean="0"/>
              <a:t>)</a:t>
            </a:r>
            <a:endParaRPr lang="fr-FR" dirty="0"/>
          </a:p>
          <a:p>
            <a:pPr lvl="1"/>
            <a:r>
              <a:rPr lang="fr-FR" dirty="0" smtClean="0"/>
              <a:t>phase-out </a:t>
            </a:r>
            <a:r>
              <a:rPr lang="fr-FR" dirty="0"/>
              <a:t>de nombreux anciens services (flux A1 – flux SSDN - …) </a:t>
            </a:r>
            <a:endParaRPr lang="fr-FR" dirty="0" smtClean="0"/>
          </a:p>
          <a:p>
            <a:pPr lvl="1"/>
            <a:r>
              <a:rPr lang="fr-FR" dirty="0" smtClean="0"/>
              <a:t>mise </a:t>
            </a:r>
            <a:r>
              <a:rPr lang="fr-FR" dirty="0"/>
              <a:t>en production des premières phases du projet ‘niveau de confiance’ (LOR) et implémentation des phases suivantes</a:t>
            </a:r>
          </a:p>
          <a:p>
            <a:pPr lvl="2"/>
            <a:r>
              <a:rPr lang="fr-FR" dirty="0" smtClean="0"/>
              <a:t>au </a:t>
            </a:r>
            <a:r>
              <a:rPr lang="fr-FR" dirty="0"/>
              <a:t>niveau de la BCSS, ce projet va notamment fournir aux utilisateurs des donnée des registres BCSS des renseignements par rapport à la confiance qui peut être attribuée aux données consultées</a:t>
            </a:r>
          </a:p>
          <a:p>
            <a:pPr lvl="2"/>
            <a:r>
              <a:rPr lang="fr-FR" dirty="0" smtClean="0"/>
              <a:t>par </a:t>
            </a:r>
            <a:r>
              <a:rPr lang="fr-FR" dirty="0"/>
              <a:t>exemple, une donnée fournie par </a:t>
            </a:r>
            <a:r>
              <a:rPr lang="fr-FR" dirty="0" err="1"/>
              <a:t>Sigedis</a:t>
            </a:r>
            <a:r>
              <a:rPr lang="fr-FR" dirty="0"/>
              <a:t> et extraite d’un passeport dont la conformité aura été contrôlée aura un niveau de confiance plus élevé qu’une donnée extraite d’un acte notarié ou introduite par </a:t>
            </a:r>
            <a:r>
              <a:rPr lang="fr-FR" dirty="0" err="1"/>
              <a:t>Limosa</a:t>
            </a:r>
            <a:endParaRPr lang="fr-FR" dirty="0"/>
          </a:p>
          <a:p>
            <a:pPr lvl="1"/>
            <a:endParaRPr lang="en-US" dirty="0"/>
          </a:p>
        </p:txBody>
      </p:sp>
    </p:spTree>
    <p:extLst>
      <p:ext uri="{BB962C8B-B14F-4D97-AF65-F5344CB8AC3E}">
        <p14:creationId xmlns:p14="http://schemas.microsoft.com/office/powerpoint/2010/main" val="784389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smtClean="0"/>
              <a:t>Carte </a:t>
            </a:r>
            <a:r>
              <a:rPr lang="fr-BE" altLang="en-US" dirty="0" err="1"/>
              <a:t>isi</a:t>
            </a:r>
            <a:r>
              <a:rPr lang="fr-BE" altLang="en-US" dirty="0" smtClean="0"/>
              <a:t>+</a:t>
            </a:r>
            <a:endParaRPr lang="fr-BE" altLang="en-US" dirty="0"/>
          </a:p>
        </p:txBody>
      </p:sp>
      <p:sp>
        <p:nvSpPr>
          <p:cNvPr id="3" name="Content Placeholder 2"/>
          <p:cNvSpPr>
            <a:spLocks noGrp="1"/>
          </p:cNvSpPr>
          <p:nvPr>
            <p:ph idx="1"/>
          </p:nvPr>
        </p:nvSpPr>
        <p:spPr/>
        <p:txBody>
          <a:bodyPr/>
          <a:lstStyle/>
          <a:p>
            <a:r>
              <a:rPr lang="fr-BE" dirty="0" smtClean="0"/>
              <a:t>2021</a:t>
            </a:r>
          </a:p>
          <a:p>
            <a:pPr lvl="1"/>
            <a:r>
              <a:rPr lang="fr-BE" dirty="0" smtClean="0"/>
              <a:t> </a:t>
            </a:r>
            <a:r>
              <a:rPr lang="fr-BE" dirty="0">
                <a:solidFill>
                  <a:srgbClr val="0087BE"/>
                </a:solidFill>
              </a:rPr>
              <a:t>149.583</a:t>
            </a:r>
            <a:r>
              <a:rPr lang="fr-BE" dirty="0" smtClean="0"/>
              <a:t> cartes </a:t>
            </a:r>
            <a:r>
              <a:rPr lang="fr-BE" dirty="0" err="1" smtClean="0"/>
              <a:t>isi</a:t>
            </a:r>
            <a:r>
              <a:rPr lang="fr-BE" dirty="0" smtClean="0"/>
              <a:t>+ ont été produites </a:t>
            </a:r>
            <a:r>
              <a:rPr lang="fr-BE" dirty="0"/>
              <a:t>(136.716 </a:t>
            </a:r>
            <a:r>
              <a:rPr lang="fr-BE" dirty="0" smtClean="0"/>
              <a:t>en 2020)</a:t>
            </a:r>
          </a:p>
          <a:p>
            <a:pPr lvl="1"/>
            <a:r>
              <a:rPr lang="fr-BE" dirty="0" smtClean="0"/>
              <a:t>suivi des services d’émission des cartes </a:t>
            </a:r>
            <a:r>
              <a:rPr lang="fr-BE" dirty="0" err="1" smtClean="0"/>
              <a:t>isi</a:t>
            </a:r>
            <a:r>
              <a:rPr lang="fr-BE" dirty="0" smtClean="0"/>
              <a:t>+</a:t>
            </a:r>
          </a:p>
          <a:p>
            <a:pPr lvl="1"/>
            <a:r>
              <a:rPr lang="fr-BE" dirty="0" smtClean="0"/>
              <a:t>gestion de la DB des cartes </a:t>
            </a:r>
            <a:r>
              <a:rPr lang="fr-BE" dirty="0" err="1" smtClean="0"/>
              <a:t>isi</a:t>
            </a:r>
            <a:r>
              <a:rPr lang="fr-BE" dirty="0" smtClean="0"/>
              <a:t>+ avec entre autres suivi du cycle de vie des cartes : nettoyage, suppression des cartes perdues, volées, obsolètes, endommagées,…</a:t>
            </a:r>
          </a:p>
          <a:p>
            <a:pPr lvl="1"/>
            <a:r>
              <a:rPr lang="fr-FR" dirty="0"/>
              <a:t>rédaction d’un cahier de charge pour la mise en œuvre de la nouvelle carte </a:t>
            </a:r>
            <a:r>
              <a:rPr lang="fr-FR" dirty="0" err="1"/>
              <a:t>isi</a:t>
            </a:r>
            <a:r>
              <a:rPr lang="fr-FR" dirty="0"/>
              <a:t>+ (3ème génération)</a:t>
            </a:r>
          </a:p>
          <a:p>
            <a:pPr lvl="1"/>
            <a:r>
              <a:rPr lang="fr-FR" dirty="0"/>
              <a:t>attribution du marché public relatif à la production de la carte </a:t>
            </a:r>
            <a:r>
              <a:rPr lang="fr-FR" dirty="0" err="1"/>
              <a:t>isi</a:t>
            </a:r>
            <a:r>
              <a:rPr lang="fr-FR" dirty="0"/>
              <a:t>+ </a:t>
            </a:r>
            <a:r>
              <a:rPr lang="fr-FR" dirty="0" smtClean="0"/>
              <a:t>à la firme </a:t>
            </a:r>
            <a:r>
              <a:rPr lang="fr-FR" dirty="0" err="1" smtClean="0"/>
              <a:t>Zetes</a:t>
            </a:r>
            <a:endParaRPr lang="fr-FR" dirty="0"/>
          </a:p>
          <a:p>
            <a:pPr lvl="1"/>
            <a:endParaRPr lang="fr-BE" sz="600" dirty="0" smtClean="0"/>
          </a:p>
          <a:p>
            <a:pPr lvl="1"/>
            <a:endParaRPr lang="fr-BE" sz="600" dirty="0"/>
          </a:p>
          <a:p>
            <a:r>
              <a:rPr lang="fr-BE" dirty="0" smtClean="0"/>
              <a:t>2022</a:t>
            </a:r>
          </a:p>
          <a:p>
            <a:pPr lvl="1"/>
            <a:r>
              <a:rPr lang="fr-FR" dirty="0"/>
              <a:t>collaboration avec le prestataire retenu en vue de la mise en œuvre de la carte</a:t>
            </a:r>
          </a:p>
          <a:p>
            <a:pPr lvl="1"/>
            <a:r>
              <a:rPr lang="fr-FR" dirty="0" smtClean="0"/>
              <a:t>BAT (Bon </a:t>
            </a:r>
            <a:r>
              <a:rPr lang="fr-FR" dirty="0"/>
              <a:t>à </a:t>
            </a:r>
            <a:r>
              <a:rPr lang="fr-FR" dirty="0" smtClean="0"/>
              <a:t>Tirer) pour les nouvelles </a:t>
            </a:r>
            <a:r>
              <a:rPr lang="fr-FR" dirty="0"/>
              <a:t>cartes</a:t>
            </a:r>
          </a:p>
          <a:p>
            <a:pPr lvl="1"/>
            <a:r>
              <a:rPr lang="fr-FR" dirty="0"/>
              <a:t>tâches identiques de suivi des cartes et de gestion de la DB</a:t>
            </a:r>
          </a:p>
        </p:txBody>
      </p:sp>
    </p:spTree>
    <p:extLst>
      <p:ext uri="{BB962C8B-B14F-4D97-AF65-F5344CB8AC3E}">
        <p14:creationId xmlns:p14="http://schemas.microsoft.com/office/powerpoint/2010/main" val="1316134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normAutofit/>
          </a:bodyPr>
          <a:lstStyle/>
          <a:p>
            <a:r>
              <a:rPr lang="fr-BE" altLang="en-US" dirty="0" err="1" smtClean="0"/>
              <a:t>Uitbreiding</a:t>
            </a:r>
            <a:r>
              <a:rPr lang="fr-BE" altLang="en-US" dirty="0" smtClean="0"/>
              <a:t> van het </a:t>
            </a:r>
            <a:r>
              <a:rPr lang="fr-BE" altLang="en-US" dirty="0" err="1" smtClean="0"/>
              <a:t>netwerk</a:t>
            </a:r>
            <a:r>
              <a:rPr lang="fr-BE" altLang="en-US" dirty="0" smtClean="0"/>
              <a:t> </a:t>
            </a:r>
            <a:r>
              <a:rPr lang="fr-BE" altLang="en-US" dirty="0"/>
              <a:t>van de sociale </a:t>
            </a:r>
            <a:r>
              <a:rPr lang="fr-BE" altLang="en-US" dirty="0" err="1"/>
              <a:t>zekerheid</a:t>
            </a:r>
            <a:endParaRPr lang="en-US" altLang="en-US" dirty="0"/>
          </a:p>
        </p:txBody>
      </p:sp>
      <p:sp>
        <p:nvSpPr>
          <p:cNvPr id="22531" name="Content Placeholder 2"/>
          <p:cNvSpPr>
            <a:spLocks noGrp="1"/>
          </p:cNvSpPr>
          <p:nvPr>
            <p:ph idx="1"/>
          </p:nvPr>
        </p:nvSpPr>
        <p:spPr/>
        <p:txBody>
          <a:bodyPr>
            <a:normAutofit fontScale="92500" lnSpcReduction="10000"/>
          </a:bodyPr>
          <a:lstStyle/>
          <a:p>
            <a:r>
              <a:rPr lang="fr-FR" dirty="0" err="1" smtClean="0"/>
              <a:t>Koninklijk</a:t>
            </a:r>
            <a:r>
              <a:rPr lang="fr-FR" dirty="0" smtClean="0"/>
              <a:t> </a:t>
            </a:r>
            <a:r>
              <a:rPr lang="fr-FR" dirty="0" err="1" smtClean="0"/>
              <a:t>Besluit</a:t>
            </a:r>
            <a:r>
              <a:rPr lang="fr-FR" dirty="0" smtClean="0"/>
              <a:t> van 16 </a:t>
            </a:r>
            <a:r>
              <a:rPr lang="fr-FR" dirty="0" err="1" smtClean="0"/>
              <a:t>januari</a:t>
            </a:r>
            <a:r>
              <a:rPr lang="fr-FR" dirty="0" smtClean="0"/>
              <a:t> 2002 </a:t>
            </a:r>
            <a:r>
              <a:rPr lang="nl-NL" dirty="0"/>
              <a:t>tot uitbreiding van het netwerk van de sociale zekerheid </a:t>
            </a:r>
            <a:endParaRPr lang="fr-FR" dirty="0" smtClean="0"/>
          </a:p>
          <a:p>
            <a:pPr lvl="1"/>
            <a:r>
              <a:rPr lang="fr-FR" dirty="0" err="1" smtClean="0"/>
              <a:t>aangepast</a:t>
            </a:r>
            <a:r>
              <a:rPr lang="fr-FR" dirty="0" smtClean="0"/>
              <a:t> in 2021 </a:t>
            </a:r>
            <a:r>
              <a:rPr lang="fr-FR" dirty="0" err="1" smtClean="0"/>
              <a:t>opdat</a:t>
            </a:r>
            <a:r>
              <a:rPr lang="fr-FR" dirty="0" smtClean="0"/>
              <a:t> </a:t>
            </a:r>
            <a:r>
              <a:rPr lang="fr-FR" dirty="0" err="1" smtClean="0"/>
              <a:t>voortaan</a:t>
            </a:r>
            <a:r>
              <a:rPr lang="fr-FR" dirty="0" smtClean="0"/>
              <a:t> </a:t>
            </a:r>
            <a:r>
              <a:rPr lang="fr-FR" dirty="0" err="1" smtClean="0"/>
              <a:t>ook</a:t>
            </a:r>
            <a:r>
              <a:rPr lang="fr-FR" dirty="0" smtClean="0"/>
              <a:t> </a:t>
            </a:r>
            <a:r>
              <a:rPr lang="fr-FR" dirty="0" err="1" smtClean="0"/>
              <a:t>instellingen</a:t>
            </a:r>
            <a:r>
              <a:rPr lang="fr-FR" dirty="0" smtClean="0"/>
              <a:t> van </a:t>
            </a:r>
            <a:r>
              <a:rPr lang="fr-FR" dirty="0" err="1" smtClean="0"/>
              <a:t>privaatrecht</a:t>
            </a:r>
            <a:r>
              <a:rPr lang="fr-FR" dirty="0" smtClean="0"/>
              <a:t> </a:t>
            </a:r>
            <a:r>
              <a:rPr lang="fr-FR" dirty="0" err="1" smtClean="0"/>
              <a:t>kunnen</a:t>
            </a:r>
            <a:r>
              <a:rPr lang="fr-FR" dirty="0" smtClean="0"/>
              <a:t> </a:t>
            </a:r>
            <a:r>
              <a:rPr lang="fr-FR" dirty="0" err="1" smtClean="0"/>
              <a:t>toetreden</a:t>
            </a:r>
            <a:endParaRPr lang="fr-FR" dirty="0" smtClean="0"/>
          </a:p>
          <a:p>
            <a:pPr lvl="1"/>
            <a:r>
              <a:rPr lang="nl-NL" dirty="0"/>
              <a:t>instellingen kunnen op vrijwillige basis toetreden tot het netwerk van de sociale zekerheid</a:t>
            </a:r>
          </a:p>
          <a:p>
            <a:pPr lvl="1"/>
            <a:r>
              <a:rPr lang="en-US" dirty="0"/>
              <a:t>reeds </a:t>
            </a:r>
            <a:r>
              <a:rPr lang="en-US" dirty="0" err="1" smtClean="0"/>
              <a:t>toegetreden</a:t>
            </a:r>
            <a:endParaRPr lang="en-US" dirty="0"/>
          </a:p>
          <a:p>
            <a:pPr lvl="2"/>
            <a:r>
              <a:rPr lang="en-US" dirty="0" err="1"/>
              <a:t>gewestelijke</a:t>
            </a:r>
            <a:r>
              <a:rPr lang="en-US" dirty="0"/>
              <a:t> </a:t>
            </a:r>
            <a:r>
              <a:rPr lang="en-US" dirty="0" err="1"/>
              <a:t>huisvestingsmaatschappijen</a:t>
            </a:r>
            <a:endParaRPr lang="en-US" dirty="0"/>
          </a:p>
          <a:p>
            <a:pPr lvl="2"/>
            <a:r>
              <a:rPr lang="en-US" dirty="0" err="1"/>
              <a:t>gewestelijke</a:t>
            </a:r>
            <a:r>
              <a:rPr lang="en-US" dirty="0"/>
              <a:t> </a:t>
            </a:r>
            <a:r>
              <a:rPr lang="en-US" dirty="0" err="1"/>
              <a:t>diensten</a:t>
            </a:r>
            <a:r>
              <a:rPr lang="en-US" dirty="0"/>
              <a:t> </a:t>
            </a:r>
            <a:r>
              <a:rPr lang="en-US" dirty="0" err="1"/>
              <a:t>voor</a:t>
            </a:r>
            <a:r>
              <a:rPr lang="en-US" dirty="0"/>
              <a:t> </a:t>
            </a:r>
            <a:r>
              <a:rPr lang="en-US" dirty="0" err="1"/>
              <a:t>arbeidsbemiddeling</a:t>
            </a:r>
            <a:endParaRPr lang="en-US" dirty="0"/>
          </a:p>
          <a:p>
            <a:pPr lvl="2"/>
            <a:r>
              <a:rPr lang="en-US" dirty="0" err="1"/>
              <a:t>organisaties</a:t>
            </a:r>
            <a:r>
              <a:rPr lang="en-US" dirty="0"/>
              <a:t> </a:t>
            </a:r>
            <a:r>
              <a:rPr lang="en-US" dirty="0" err="1"/>
              <a:t>bevoegd</a:t>
            </a:r>
            <a:r>
              <a:rPr lang="en-US" dirty="0"/>
              <a:t> </a:t>
            </a:r>
            <a:r>
              <a:rPr lang="en-US" dirty="0" err="1"/>
              <a:t>voor</a:t>
            </a:r>
            <a:r>
              <a:rPr lang="en-US" dirty="0"/>
              <a:t> </a:t>
            </a:r>
            <a:r>
              <a:rPr lang="en-US" dirty="0" err="1"/>
              <a:t>gezinsbijslag</a:t>
            </a:r>
            <a:endParaRPr lang="en-US" dirty="0"/>
          </a:p>
          <a:p>
            <a:pPr lvl="2"/>
            <a:r>
              <a:rPr lang="en-US" dirty="0"/>
              <a:t>…</a:t>
            </a:r>
          </a:p>
          <a:p>
            <a:pPr lvl="1"/>
            <a:r>
              <a:rPr lang="fr-FR" dirty="0" err="1" smtClean="0"/>
              <a:t>inschakeling</a:t>
            </a:r>
            <a:r>
              <a:rPr lang="fr-FR" dirty="0" smtClean="0"/>
              <a:t> in 2021 van </a:t>
            </a:r>
            <a:r>
              <a:rPr lang="fr-FR" dirty="0" err="1" smtClean="0"/>
              <a:t>Dienststelle</a:t>
            </a:r>
            <a:r>
              <a:rPr lang="fr-FR" dirty="0" smtClean="0"/>
              <a:t> </a:t>
            </a:r>
            <a:r>
              <a:rPr lang="fr-FR" dirty="0" err="1" smtClean="0"/>
              <a:t>für</a:t>
            </a:r>
            <a:r>
              <a:rPr lang="fr-FR" dirty="0" smtClean="0"/>
              <a:t> </a:t>
            </a:r>
            <a:r>
              <a:rPr lang="fr-FR" dirty="0" err="1" smtClean="0"/>
              <a:t>Selbstbestimmtes</a:t>
            </a:r>
            <a:r>
              <a:rPr lang="fr-FR" dirty="0" smtClean="0"/>
              <a:t> Leben (DSL) voor </a:t>
            </a:r>
            <a:r>
              <a:rPr lang="fr-FR" dirty="0" err="1" smtClean="0"/>
              <a:t>bevoegdheden</a:t>
            </a:r>
            <a:r>
              <a:rPr lang="fr-FR" dirty="0" smtClean="0"/>
              <a:t> </a:t>
            </a:r>
            <a:r>
              <a:rPr lang="fr-FR" dirty="0" err="1" smtClean="0"/>
              <a:t>tegemoetkoming</a:t>
            </a:r>
            <a:r>
              <a:rPr lang="fr-FR" dirty="0" smtClean="0"/>
              <a:t> </a:t>
            </a:r>
            <a:r>
              <a:rPr lang="fr-FR" dirty="0" err="1" smtClean="0"/>
              <a:t>hulp</a:t>
            </a:r>
            <a:r>
              <a:rPr lang="fr-FR" dirty="0" smtClean="0"/>
              <a:t> </a:t>
            </a:r>
            <a:r>
              <a:rPr lang="fr-FR" dirty="0" err="1" smtClean="0"/>
              <a:t>aan</a:t>
            </a:r>
            <a:r>
              <a:rPr lang="fr-FR" dirty="0" smtClean="0"/>
              <a:t> </a:t>
            </a:r>
            <a:r>
              <a:rPr lang="fr-FR" dirty="0" err="1" smtClean="0"/>
              <a:t>bejaarden</a:t>
            </a:r>
            <a:r>
              <a:rPr lang="fr-FR" dirty="0" smtClean="0"/>
              <a:t> (THAB) en </a:t>
            </a:r>
            <a:r>
              <a:rPr lang="fr-FR" dirty="0" err="1" smtClean="0"/>
              <a:t>erkenning</a:t>
            </a:r>
            <a:r>
              <a:rPr lang="fr-FR" dirty="0" smtClean="0"/>
              <a:t> handicap </a:t>
            </a:r>
            <a:r>
              <a:rPr lang="fr-FR" dirty="0" err="1" smtClean="0"/>
              <a:t>kinderen</a:t>
            </a:r>
            <a:r>
              <a:rPr lang="fr-FR" dirty="0" smtClean="0"/>
              <a:t> </a:t>
            </a:r>
          </a:p>
          <a:p>
            <a:pPr lvl="1"/>
            <a:endParaRPr lang="fr-FR" sz="600" dirty="0"/>
          </a:p>
          <a:p>
            <a:r>
              <a:rPr lang="en-US" dirty="0" smtClean="0"/>
              <a:t>2022</a:t>
            </a:r>
            <a:endParaRPr lang="en-US" dirty="0"/>
          </a:p>
          <a:p>
            <a:pPr lvl="1"/>
            <a:r>
              <a:rPr lang="fr-FR" dirty="0" err="1" smtClean="0"/>
              <a:t>inschakeling</a:t>
            </a:r>
            <a:r>
              <a:rPr lang="fr-FR" dirty="0" smtClean="0"/>
              <a:t> van de Organismes Assureurs Wallons (</a:t>
            </a:r>
            <a:r>
              <a:rPr lang="fr-FR" dirty="0" err="1" smtClean="0"/>
              <a:t>OAW’s</a:t>
            </a:r>
            <a:r>
              <a:rPr lang="fr-FR" dirty="0" smtClean="0"/>
              <a:t>)</a:t>
            </a:r>
          </a:p>
          <a:p>
            <a:pPr lvl="1"/>
            <a:r>
              <a:rPr lang="fr-FR" dirty="0" err="1" smtClean="0"/>
              <a:t>gesprekken</a:t>
            </a:r>
            <a:r>
              <a:rPr lang="fr-FR" dirty="0" smtClean="0"/>
              <a:t> </a:t>
            </a:r>
            <a:r>
              <a:rPr lang="fr-FR" dirty="0" err="1" smtClean="0"/>
              <a:t>lopende</a:t>
            </a:r>
            <a:r>
              <a:rPr lang="fr-FR" dirty="0" smtClean="0"/>
              <a:t> met</a:t>
            </a:r>
          </a:p>
          <a:p>
            <a:pPr lvl="2"/>
            <a:r>
              <a:rPr lang="fr-FR" dirty="0" err="1" smtClean="0"/>
              <a:t>instellingen</a:t>
            </a:r>
            <a:r>
              <a:rPr lang="fr-FR" dirty="0" smtClean="0"/>
              <a:t> </a:t>
            </a:r>
            <a:r>
              <a:rPr lang="fr-FR" dirty="0" err="1" smtClean="0"/>
              <a:t>bevoegd</a:t>
            </a:r>
            <a:r>
              <a:rPr lang="fr-FR" dirty="0" smtClean="0"/>
              <a:t> voor </a:t>
            </a:r>
            <a:r>
              <a:rPr lang="fr-FR" dirty="0" err="1" smtClean="0"/>
              <a:t>onderwijsmateries</a:t>
            </a:r>
            <a:endParaRPr lang="fr-FR" dirty="0" smtClean="0"/>
          </a:p>
          <a:p>
            <a:pPr lvl="2"/>
            <a:r>
              <a:rPr lang="fr-FR" dirty="0" err="1" smtClean="0"/>
              <a:t>private</a:t>
            </a:r>
            <a:r>
              <a:rPr lang="fr-FR" dirty="0" smtClean="0"/>
              <a:t> </a:t>
            </a:r>
            <a:r>
              <a:rPr lang="fr-FR" dirty="0" err="1" smtClean="0"/>
              <a:t>kassen</a:t>
            </a:r>
            <a:r>
              <a:rPr lang="fr-FR" dirty="0" smtClean="0"/>
              <a:t> </a:t>
            </a:r>
            <a:r>
              <a:rPr lang="fr-FR" dirty="0" err="1" smtClean="0"/>
              <a:t>gezinsbijslag</a:t>
            </a:r>
            <a:endParaRPr lang="fr-FR" dirty="0" smtClean="0"/>
          </a:p>
          <a:p>
            <a:pPr lvl="1"/>
            <a:endParaRPr lang="fr-FR" dirty="0">
              <a:solidFill>
                <a:srgbClr val="FF0000"/>
              </a:solidFill>
            </a:endParaRPr>
          </a:p>
        </p:txBody>
      </p:sp>
    </p:spTree>
    <p:extLst>
      <p:ext uri="{BB962C8B-B14F-4D97-AF65-F5344CB8AC3E}">
        <p14:creationId xmlns:p14="http://schemas.microsoft.com/office/powerpoint/2010/main" val="2258926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err="1"/>
              <a:t>Portaal</a:t>
            </a:r>
            <a:r>
              <a:rPr lang="fr-BE" altLang="en-US" dirty="0"/>
              <a:t> sociale </a:t>
            </a:r>
            <a:r>
              <a:rPr lang="fr-BE" altLang="en-US" dirty="0" err="1" smtClean="0"/>
              <a:t>zekerheid</a:t>
            </a:r>
            <a:endParaRPr lang="fr-BE" strike="sngStrike" dirty="0"/>
          </a:p>
        </p:txBody>
      </p:sp>
      <p:sp>
        <p:nvSpPr>
          <p:cNvPr id="3" name="Content Placeholder 2"/>
          <p:cNvSpPr>
            <a:spLocks noGrp="1"/>
          </p:cNvSpPr>
          <p:nvPr>
            <p:ph idx="1"/>
          </p:nvPr>
        </p:nvSpPr>
        <p:spPr/>
        <p:txBody>
          <a:bodyPr>
            <a:normAutofit/>
          </a:bodyPr>
          <a:lstStyle/>
          <a:p>
            <a:r>
              <a:rPr lang="en-US" dirty="0"/>
              <a:t>2021</a:t>
            </a:r>
          </a:p>
          <a:p>
            <a:pPr lvl="1"/>
            <a:r>
              <a:rPr lang="nl-NL" dirty="0"/>
              <a:t>vernieuwen van het burgerportaal in functie van de resultaten van de afgenomen gebruikersenquête o.a. </a:t>
            </a:r>
          </a:p>
          <a:p>
            <a:pPr lvl="2"/>
            <a:r>
              <a:rPr lang="nl-BE" dirty="0"/>
              <a:t>grafisch design na validatie van het concept</a:t>
            </a:r>
          </a:p>
          <a:p>
            <a:pPr lvl="2"/>
            <a:r>
              <a:rPr lang="nl-BE" dirty="0"/>
              <a:t>organisatie van de redactiecomités</a:t>
            </a:r>
            <a:endParaRPr lang="nl-NL" dirty="0"/>
          </a:p>
          <a:p>
            <a:pPr lvl="1"/>
            <a:r>
              <a:rPr lang="nl-NL" dirty="0"/>
              <a:t>SDG-compliant maken van de aangeboden transacties o.a. </a:t>
            </a:r>
            <a:r>
              <a:rPr lang="nl-NL" dirty="0" err="1"/>
              <a:t>eIDAS</a:t>
            </a:r>
            <a:r>
              <a:rPr lang="nl-NL" dirty="0"/>
              <a:t>-integratie</a:t>
            </a:r>
          </a:p>
          <a:p>
            <a:pPr lvl="1"/>
            <a:r>
              <a:rPr lang="en-US" dirty="0" smtClean="0"/>
              <a:t>BREXIT : </a:t>
            </a:r>
            <a:r>
              <a:rPr lang="en-US" dirty="0"/>
              <a:t>update van de </a:t>
            </a:r>
            <a:r>
              <a:rPr lang="en-US" dirty="0" err="1" smtClean="0"/>
              <a:t>informatiepagina’s</a:t>
            </a:r>
            <a:endParaRPr lang="en-US" dirty="0" smtClean="0"/>
          </a:p>
          <a:p>
            <a:pPr lvl="1"/>
            <a:endParaRPr lang="nl-NL" sz="600" dirty="0"/>
          </a:p>
          <a:p>
            <a:r>
              <a:rPr lang="nl-NL" dirty="0" smtClean="0"/>
              <a:t>2022</a:t>
            </a:r>
            <a:endParaRPr lang="nl-NL" dirty="0"/>
          </a:p>
          <a:p>
            <a:pPr lvl="1"/>
            <a:r>
              <a:rPr lang="nl-BE" dirty="0"/>
              <a:t>voortzetting van de vernieuwing van het burgerportaal o.a. </a:t>
            </a:r>
            <a:endParaRPr lang="nl-NL" dirty="0"/>
          </a:p>
          <a:p>
            <a:pPr lvl="2"/>
            <a:r>
              <a:rPr lang="nl-BE" dirty="0"/>
              <a:t>migratie van de content</a:t>
            </a:r>
            <a:endParaRPr lang="nl-NL" dirty="0"/>
          </a:p>
          <a:p>
            <a:pPr lvl="2"/>
            <a:r>
              <a:rPr lang="nl-BE" dirty="0"/>
              <a:t>analyse van de migratiemogelijkheden na afloop van de levenscyclus van </a:t>
            </a:r>
            <a:r>
              <a:rPr lang="nl-BE" dirty="0" err="1"/>
              <a:t>Drupal</a:t>
            </a:r>
            <a:r>
              <a:rPr lang="nl-BE" dirty="0"/>
              <a:t> 7</a:t>
            </a:r>
          </a:p>
          <a:p>
            <a:pPr lvl="1"/>
            <a:r>
              <a:rPr lang="nl-BE" dirty="0"/>
              <a:t>internationaal luik: toevoeging van de </a:t>
            </a:r>
            <a:r>
              <a:rPr lang="nl-BE" dirty="0" err="1"/>
              <a:t>socialezekerheidsverdragen</a:t>
            </a:r>
            <a:r>
              <a:rPr lang="nl-BE" dirty="0"/>
              <a:t> met niet EU-lidstaten aan de simulatietools Coming2Belgium en </a:t>
            </a:r>
            <a:r>
              <a:rPr lang="nl-BE" dirty="0" err="1"/>
              <a:t>Leaving</a:t>
            </a:r>
            <a:r>
              <a:rPr lang="nl-BE" dirty="0"/>
              <a:t> Belgium</a:t>
            </a:r>
          </a:p>
          <a:p>
            <a:pPr lvl="1"/>
            <a:r>
              <a:rPr lang="nl-BE" dirty="0"/>
              <a:t>permanente verbetering van de weergave op mobiele toestellen (tablets, smartphones,…)</a:t>
            </a:r>
          </a:p>
        </p:txBody>
      </p:sp>
    </p:spTree>
    <p:extLst>
      <p:ext uri="{BB962C8B-B14F-4D97-AF65-F5344CB8AC3E}">
        <p14:creationId xmlns:p14="http://schemas.microsoft.com/office/powerpoint/2010/main" val="24317337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Single Digital Gateway (SDG)</a:t>
            </a:r>
            <a:endParaRPr lang="en-US" dirty="0"/>
          </a:p>
        </p:txBody>
      </p:sp>
      <p:sp>
        <p:nvSpPr>
          <p:cNvPr id="22531" name="Content Placeholder 2"/>
          <p:cNvSpPr>
            <a:spLocks noGrp="1"/>
          </p:cNvSpPr>
          <p:nvPr>
            <p:ph idx="1"/>
          </p:nvPr>
        </p:nvSpPr>
        <p:spPr/>
        <p:txBody>
          <a:bodyPr/>
          <a:lstStyle/>
          <a:p>
            <a:r>
              <a:rPr lang="nl-BE" dirty="0" smtClean="0"/>
              <a:t>oprichting van één digitale toegangspoort </a:t>
            </a:r>
          </a:p>
          <a:p>
            <a:r>
              <a:rPr lang="nl-BE" dirty="0" smtClean="0"/>
              <a:t>waar alle burgers en ondernemingen uit een EU-land informatie, online procedures en diensten voor ondersteuning en oplossing van problemen van een ander EU-land kunnen vinden</a:t>
            </a:r>
          </a:p>
          <a:p>
            <a:r>
              <a:rPr lang="nl-BE" dirty="0" smtClean="0"/>
              <a:t>doel</a:t>
            </a:r>
          </a:p>
          <a:p>
            <a:pPr lvl="1"/>
            <a:r>
              <a:rPr lang="nl-BE" dirty="0" smtClean="0"/>
              <a:t>de administratieve lasten te verminderen voor de burgers en de ondernemingen</a:t>
            </a:r>
            <a:endParaRPr lang="en-US" dirty="0" smtClean="0"/>
          </a:p>
          <a:p>
            <a:pPr lvl="1"/>
            <a:r>
              <a:rPr lang="nl-BE" dirty="0" smtClean="0"/>
              <a:t>de werking van de interne markt te verbeteren</a:t>
            </a:r>
            <a:endParaRPr lang="en-US" dirty="0" smtClean="0"/>
          </a:p>
          <a:p>
            <a:pPr lvl="1"/>
            <a:r>
              <a:rPr lang="nl-BE" dirty="0" smtClean="0"/>
              <a:t>de discriminatie weg te werken</a:t>
            </a:r>
          </a:p>
          <a:p>
            <a:r>
              <a:rPr lang="en-US" dirty="0" smtClean="0"/>
              <a:t>KSZ </a:t>
            </a:r>
            <a:r>
              <a:rPr lang="en-US" dirty="0" err="1" smtClean="0"/>
              <a:t>en</a:t>
            </a:r>
            <a:r>
              <a:rPr lang="en-US" dirty="0" smtClean="0"/>
              <a:t> RSZ </a:t>
            </a:r>
            <a:r>
              <a:rPr lang="en-US" dirty="0" err="1" smtClean="0"/>
              <a:t>piloteren</a:t>
            </a:r>
            <a:r>
              <a:rPr lang="en-US" dirty="0" smtClean="0"/>
              <a:t> de </a:t>
            </a:r>
            <a:r>
              <a:rPr lang="en-US" dirty="0" err="1" smtClean="0"/>
              <a:t>sociale</a:t>
            </a:r>
            <a:r>
              <a:rPr lang="en-US" dirty="0" smtClean="0"/>
              <a:t> </a:t>
            </a:r>
            <a:r>
              <a:rPr lang="en-US" dirty="0" err="1" smtClean="0"/>
              <a:t>zekerheidsdomeinen</a:t>
            </a:r>
            <a:endParaRPr lang="en-US" dirty="0" smtClean="0"/>
          </a:p>
          <a:p>
            <a:r>
              <a:rPr lang="nl-NL" dirty="0" smtClean="0"/>
              <a:t>wettelijke basis</a:t>
            </a:r>
          </a:p>
          <a:p>
            <a:pPr lvl="1"/>
            <a:r>
              <a:rPr lang="nl-NL" dirty="0" smtClean="0"/>
              <a:t>Europese Verordening 2018/1724 van het Europees Parlement en de Raad van 2 oktober 2018  tot oprichting van één digitale toegangspoort voor informatie, procedures en diensten voor ondersteuning en probleemoplossing</a:t>
            </a:r>
            <a:endParaRPr lang="nl-NL"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34731745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a:t>Single Digital Gateway (</a:t>
            </a:r>
            <a:r>
              <a:rPr lang="fr-BE" altLang="en-US" dirty="0" smtClean="0"/>
              <a:t>SDG)</a:t>
            </a:r>
            <a:endParaRPr lang="fr-BE" altLang="en-US" dirty="0"/>
          </a:p>
        </p:txBody>
      </p:sp>
      <p:sp>
        <p:nvSpPr>
          <p:cNvPr id="22531" name="Content Placeholder 2"/>
          <p:cNvSpPr>
            <a:spLocks noGrp="1"/>
          </p:cNvSpPr>
          <p:nvPr>
            <p:ph idx="1"/>
          </p:nvPr>
        </p:nvSpPr>
        <p:spPr/>
        <p:txBody>
          <a:bodyPr>
            <a:normAutofit/>
          </a:bodyPr>
          <a:lstStyle/>
          <a:p>
            <a:r>
              <a:rPr lang="en-US" dirty="0" err="1" smtClean="0"/>
              <a:t>informatief</a:t>
            </a:r>
            <a:r>
              <a:rPr lang="en-US" dirty="0" smtClean="0"/>
              <a:t> </a:t>
            </a:r>
            <a:r>
              <a:rPr lang="en-US" dirty="0" err="1"/>
              <a:t>luik</a:t>
            </a:r>
            <a:endParaRPr lang="en-US" dirty="0"/>
          </a:p>
          <a:p>
            <a:pPr lvl="1"/>
            <a:r>
              <a:rPr lang="en-US" dirty="0"/>
              <a:t>in </a:t>
            </a:r>
            <a:r>
              <a:rPr lang="en-US" dirty="0" err="1"/>
              <a:t>productie</a:t>
            </a:r>
            <a:r>
              <a:rPr lang="en-US" dirty="0"/>
              <a:t> </a:t>
            </a:r>
            <a:r>
              <a:rPr lang="en-US" dirty="0" err="1"/>
              <a:t>sinds</a:t>
            </a:r>
            <a:r>
              <a:rPr lang="en-US" dirty="0"/>
              <a:t> </a:t>
            </a:r>
            <a:r>
              <a:rPr lang="en-US" dirty="0" err="1"/>
              <a:t>december</a:t>
            </a:r>
            <a:r>
              <a:rPr lang="en-US" dirty="0"/>
              <a:t> 2020</a:t>
            </a:r>
          </a:p>
          <a:p>
            <a:pPr lvl="1"/>
            <a:r>
              <a:rPr lang="en-US" dirty="0" err="1"/>
              <a:t>geïntegreerd</a:t>
            </a:r>
            <a:r>
              <a:rPr lang="en-US" dirty="0"/>
              <a:t> </a:t>
            </a:r>
            <a:r>
              <a:rPr lang="en-US" dirty="0" err="1"/>
              <a:t>binnen</a:t>
            </a:r>
            <a:r>
              <a:rPr lang="en-US" dirty="0"/>
              <a:t> het </a:t>
            </a:r>
            <a:r>
              <a:rPr lang="en-US" dirty="0" err="1"/>
              <a:t>internationale</a:t>
            </a:r>
            <a:r>
              <a:rPr lang="en-US" dirty="0"/>
              <a:t> </a:t>
            </a:r>
            <a:r>
              <a:rPr lang="en-US" dirty="0" err="1"/>
              <a:t>luik</a:t>
            </a:r>
            <a:r>
              <a:rPr lang="en-US" dirty="0"/>
              <a:t> van het </a:t>
            </a:r>
            <a:r>
              <a:rPr lang="en-US" dirty="0" err="1"/>
              <a:t>portaal</a:t>
            </a:r>
            <a:r>
              <a:rPr lang="en-US" dirty="0"/>
              <a:t> van de </a:t>
            </a:r>
            <a:r>
              <a:rPr lang="en-US" dirty="0" err="1"/>
              <a:t>sociale</a:t>
            </a:r>
            <a:r>
              <a:rPr lang="en-US" dirty="0"/>
              <a:t> </a:t>
            </a:r>
            <a:r>
              <a:rPr lang="en-US" dirty="0" err="1" smtClean="0"/>
              <a:t>zekerheid</a:t>
            </a:r>
            <a:r>
              <a:rPr lang="en-US" dirty="0" smtClean="0"/>
              <a:t> 	</a:t>
            </a:r>
            <a:br>
              <a:rPr lang="en-US" dirty="0" smtClean="0"/>
            </a:br>
            <a:r>
              <a:rPr lang="en-US" dirty="0" smtClean="0">
                <a:sym typeface="Wingdings" panose="05000000000000000000" pitchFamily="2" charset="2"/>
              </a:rPr>
              <a:t> </a:t>
            </a:r>
            <a:r>
              <a:rPr lang="nl-NL" altLang="en-US" dirty="0" smtClean="0">
                <a:hlinkClick r:id="rId2"/>
              </a:rPr>
              <a:t>https</a:t>
            </a:r>
            <a:r>
              <a:rPr lang="nl-NL" altLang="en-US" dirty="0">
                <a:hlinkClick r:id="rId2"/>
              </a:rPr>
              <a:t>://settlinginbelgium.be/</a:t>
            </a:r>
            <a:endParaRPr lang="nl-NL" altLang="en-US" dirty="0"/>
          </a:p>
          <a:p>
            <a:pPr lvl="1"/>
            <a:endParaRPr lang="en-US" sz="600" dirty="0"/>
          </a:p>
          <a:p>
            <a:r>
              <a:rPr lang="en-US" dirty="0" err="1"/>
              <a:t>transactioneel</a:t>
            </a:r>
            <a:r>
              <a:rPr lang="en-US" dirty="0"/>
              <a:t> </a:t>
            </a:r>
            <a:r>
              <a:rPr lang="en-US" dirty="0" err="1"/>
              <a:t>luik</a:t>
            </a:r>
            <a:endParaRPr lang="en-US" dirty="0"/>
          </a:p>
          <a:p>
            <a:pPr lvl="1"/>
            <a:r>
              <a:rPr lang="en-US" dirty="0" smtClean="0"/>
              <a:t> </a:t>
            </a:r>
            <a:r>
              <a:rPr lang="en-US" dirty="0" smtClean="0">
                <a:solidFill>
                  <a:srgbClr val="008CB2"/>
                </a:solidFill>
              </a:rPr>
              <a:t>21</a:t>
            </a:r>
            <a:r>
              <a:rPr lang="en-US" dirty="0" smtClean="0"/>
              <a:t> </a:t>
            </a:r>
            <a:r>
              <a:rPr lang="en-US" dirty="0"/>
              <a:t>procedures </a:t>
            </a:r>
            <a:r>
              <a:rPr lang="en-US" dirty="0" err="1"/>
              <a:t>opgebouwd</a:t>
            </a:r>
            <a:r>
              <a:rPr lang="en-US" dirty="0"/>
              <a:t> </a:t>
            </a:r>
            <a:r>
              <a:rPr lang="en-US" dirty="0" err="1"/>
              <a:t>rond</a:t>
            </a:r>
            <a:r>
              <a:rPr lang="en-US" dirty="0"/>
              <a:t> </a:t>
            </a:r>
            <a:r>
              <a:rPr lang="en-US" dirty="0" smtClean="0"/>
              <a:t>7 (life</a:t>
            </a:r>
            <a:r>
              <a:rPr lang="en-US" dirty="0"/>
              <a:t>)-events </a:t>
            </a:r>
            <a:r>
              <a:rPr lang="en-US" dirty="0" smtClean="0"/>
              <a:t>(</a:t>
            </a:r>
            <a:r>
              <a:rPr lang="en-US" dirty="0" err="1" smtClean="0"/>
              <a:t>geboorte</a:t>
            </a:r>
            <a:r>
              <a:rPr lang="en-US" dirty="0"/>
              <a:t>, </a:t>
            </a:r>
            <a:r>
              <a:rPr lang="en-US" dirty="0" err="1"/>
              <a:t>verblijf</a:t>
            </a:r>
            <a:r>
              <a:rPr lang="en-US" dirty="0"/>
              <a:t>, </a:t>
            </a:r>
            <a:r>
              <a:rPr lang="en-US" dirty="0" err="1"/>
              <a:t>studie</a:t>
            </a:r>
            <a:r>
              <a:rPr lang="en-US" dirty="0"/>
              <a:t>, </a:t>
            </a:r>
            <a:r>
              <a:rPr lang="en-US" dirty="0" err="1"/>
              <a:t>werk</a:t>
            </a:r>
            <a:r>
              <a:rPr lang="en-US" dirty="0"/>
              <a:t>, </a:t>
            </a:r>
            <a:r>
              <a:rPr lang="en-US" dirty="0" err="1"/>
              <a:t>verhuizing</a:t>
            </a:r>
            <a:r>
              <a:rPr lang="en-US" dirty="0"/>
              <a:t>, </a:t>
            </a:r>
            <a:r>
              <a:rPr lang="en-US" dirty="0" err="1"/>
              <a:t>pensionering</a:t>
            </a:r>
            <a:r>
              <a:rPr lang="en-US" dirty="0"/>
              <a:t>, </a:t>
            </a:r>
            <a:r>
              <a:rPr lang="en-US" dirty="0" err="1"/>
              <a:t>starten</a:t>
            </a:r>
            <a:r>
              <a:rPr lang="en-US" dirty="0"/>
              <a:t>, </a:t>
            </a:r>
            <a:r>
              <a:rPr lang="en-US" dirty="0" err="1"/>
              <a:t>exploiteren</a:t>
            </a:r>
            <a:r>
              <a:rPr lang="en-US" dirty="0"/>
              <a:t> </a:t>
            </a:r>
            <a:r>
              <a:rPr lang="en-US" dirty="0" err="1"/>
              <a:t>en</a:t>
            </a:r>
            <a:r>
              <a:rPr lang="en-US" dirty="0"/>
              <a:t> </a:t>
            </a:r>
            <a:r>
              <a:rPr lang="en-US" dirty="0" err="1"/>
              <a:t>sluiten</a:t>
            </a:r>
            <a:r>
              <a:rPr lang="en-US" dirty="0"/>
              <a:t> van </a:t>
            </a:r>
            <a:r>
              <a:rPr lang="en-US" dirty="0" err="1"/>
              <a:t>een</a:t>
            </a:r>
            <a:r>
              <a:rPr lang="en-US" dirty="0"/>
              <a:t> </a:t>
            </a:r>
            <a:r>
              <a:rPr lang="en-US" dirty="0" err="1" smtClean="0"/>
              <a:t>bedrijf</a:t>
            </a:r>
            <a:r>
              <a:rPr lang="en-US" dirty="0" smtClean="0"/>
              <a:t>)</a:t>
            </a:r>
            <a:endParaRPr lang="en-US" dirty="0"/>
          </a:p>
          <a:p>
            <a:pPr lvl="1"/>
            <a:r>
              <a:rPr lang="en-US" dirty="0"/>
              <a:t>KSZ is trekker van </a:t>
            </a:r>
            <a:r>
              <a:rPr lang="en-US" dirty="0" err="1"/>
              <a:t>volgende</a:t>
            </a:r>
            <a:r>
              <a:rPr lang="en-US" dirty="0"/>
              <a:t> </a:t>
            </a:r>
            <a:r>
              <a:rPr lang="en-US" dirty="0" smtClean="0"/>
              <a:t>procedures</a:t>
            </a:r>
            <a:endParaRPr lang="en-US" dirty="0"/>
          </a:p>
          <a:p>
            <a:pPr lvl="3"/>
            <a:r>
              <a:rPr lang="en-US" sz="1600" dirty="0" smtClean="0"/>
              <a:t>07</a:t>
            </a:r>
            <a:r>
              <a:rPr lang="en-US" sz="1600" dirty="0"/>
              <a:t>. Notifying changes in the personal or professional circumstances of the person receiving social security benefits, relevant for such benefits	</a:t>
            </a:r>
          </a:p>
          <a:p>
            <a:pPr lvl="3"/>
            <a:r>
              <a:rPr lang="en-US" sz="1600" dirty="0" smtClean="0"/>
              <a:t>08</a:t>
            </a:r>
            <a:r>
              <a:rPr lang="en-US" sz="1600" dirty="0"/>
              <a:t>. Application for a European Health Insurance Card (EHIC)</a:t>
            </a:r>
            <a:r>
              <a:rPr lang="en-US" dirty="0"/>
              <a:t>	</a:t>
            </a:r>
          </a:p>
          <a:p>
            <a:pPr lvl="3"/>
            <a:r>
              <a:rPr lang="en-US" sz="1600" dirty="0"/>
              <a:t>14. Claiming pension and pre-retirement benefits from compulsory schemes	</a:t>
            </a:r>
          </a:p>
          <a:p>
            <a:pPr lvl="3"/>
            <a:r>
              <a:rPr lang="en-US" sz="1600" dirty="0"/>
              <a:t>15. Requesting information on the data related to pension from compulsory schemes</a:t>
            </a:r>
            <a:endParaRPr lang="en-US" dirty="0"/>
          </a:p>
          <a:p>
            <a:pPr lvl="1"/>
            <a:r>
              <a:rPr lang="en-US" dirty="0"/>
              <a:t>deadline: 12 </a:t>
            </a:r>
            <a:r>
              <a:rPr lang="en-US" dirty="0" err="1"/>
              <a:t>december</a:t>
            </a:r>
            <a:r>
              <a:rPr lang="en-US" dirty="0"/>
              <a:t> 2023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16246056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a:t>Single Digital Gateway (</a:t>
            </a:r>
            <a:r>
              <a:rPr lang="fr-BE" altLang="en-US" dirty="0" smtClean="0"/>
              <a:t>SDG)</a:t>
            </a:r>
            <a:endParaRPr lang="fr-BE" altLang="en-US" dirty="0">
              <a:solidFill>
                <a:srgbClr val="FF0000"/>
              </a:solidFill>
            </a:endParaRPr>
          </a:p>
        </p:txBody>
      </p:sp>
      <p:sp>
        <p:nvSpPr>
          <p:cNvPr id="22531" name="Content Placeholder 2"/>
          <p:cNvSpPr>
            <a:spLocks noGrp="1"/>
          </p:cNvSpPr>
          <p:nvPr>
            <p:ph idx="1"/>
          </p:nvPr>
        </p:nvSpPr>
        <p:spPr>
          <a:xfrm>
            <a:off x="838200" y="1718044"/>
            <a:ext cx="10515600" cy="4892305"/>
          </a:xfrm>
        </p:spPr>
        <p:txBody>
          <a:bodyPr>
            <a:normAutofit fontScale="92500" lnSpcReduction="20000"/>
          </a:bodyPr>
          <a:lstStyle/>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r>
              <a:rPr lang="en-US" altLang="en-US" dirty="0"/>
              <a:t/>
            </a:r>
            <a:br>
              <a:rPr lang="en-US" altLang="en-US" dirty="0"/>
            </a:br>
            <a:r>
              <a:rPr lang="en-US" altLang="en-US" dirty="0" smtClean="0"/>
              <a:t/>
            </a:r>
            <a:br>
              <a:rPr lang="en-US" altLang="en-US" dirty="0" smtClean="0"/>
            </a:br>
            <a:endParaRPr lang="en-US" altLang="en-US" dirty="0" smtClean="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marL="85725" lvl="1" indent="0">
              <a:buNone/>
            </a:pPr>
            <a:r>
              <a:rPr lang="en-US" altLang="en-US" dirty="0" smtClean="0">
                <a:sym typeface="Wingdings" panose="05000000000000000000" pitchFamily="2" charset="2"/>
              </a:rPr>
              <a:t> </a:t>
            </a:r>
            <a:r>
              <a:rPr lang="nl-NL" altLang="en-US" dirty="0" smtClean="0">
                <a:hlinkClick r:id="rId2"/>
              </a:rPr>
              <a:t>https</a:t>
            </a:r>
            <a:r>
              <a:rPr lang="nl-NL" altLang="en-US" dirty="0">
                <a:hlinkClick r:id="rId2"/>
              </a:rPr>
              <a:t>://</a:t>
            </a:r>
            <a:r>
              <a:rPr lang="nl-NL" altLang="en-US" dirty="0" smtClean="0">
                <a:hlinkClick r:id="rId2"/>
              </a:rPr>
              <a:t>www.youtube.com/watch?v=Znkoz0-P3sc</a:t>
            </a:r>
            <a:endParaRPr lang="nl-NL" altLang="en-US" dirty="0"/>
          </a:p>
        </p:txBody>
      </p:sp>
      <p:pic>
        <p:nvPicPr>
          <p:cNvPr id="3" name="Afbeelding 2"/>
          <p:cNvPicPr>
            <a:picLocks noChangeAspect="1"/>
          </p:cNvPicPr>
          <p:nvPr/>
        </p:nvPicPr>
        <p:blipFill>
          <a:blip r:embed="rId3"/>
          <a:stretch>
            <a:fillRect/>
          </a:stretch>
        </p:blipFill>
        <p:spPr>
          <a:xfrm>
            <a:off x="1043010" y="1275898"/>
            <a:ext cx="8481990" cy="47844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2307423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EESSI/RINA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Electronic Exchange of Social Security Information</a:t>
            </a:r>
          </a:p>
          <a:p>
            <a:pPr lvl="1"/>
            <a:r>
              <a:rPr lang="nl-NL" dirty="0" smtClean="0"/>
              <a:t>de KSZ is verantwoordelijk voor het Access Point (uniek toegangspunt voor BE) en de National Gateway (bus naar backoffice applicaties)</a:t>
            </a:r>
          </a:p>
          <a:p>
            <a:pPr lvl="1"/>
            <a:r>
              <a:rPr lang="nl-NL" dirty="0" smtClean="0"/>
              <a:t>crossborder elektronische gegevensmededelingen tot overdraagbaarheid van rechten in volgende domeinen</a:t>
            </a:r>
          </a:p>
          <a:p>
            <a:pPr lvl="2"/>
            <a:r>
              <a:rPr lang="en-US" dirty="0" smtClean="0"/>
              <a:t>AWOD: Accident at Work &amp; Occupational Diseases</a:t>
            </a:r>
          </a:p>
          <a:p>
            <a:pPr lvl="2"/>
            <a:r>
              <a:rPr lang="nl-NL" dirty="0" smtClean="0"/>
              <a:t>FB: Family Benefits</a:t>
            </a:r>
            <a:endParaRPr lang="en-US" dirty="0" smtClean="0"/>
          </a:p>
          <a:p>
            <a:pPr lvl="2"/>
            <a:r>
              <a:rPr lang="nl-NL" dirty="0" smtClean="0"/>
              <a:t>H: </a:t>
            </a:r>
            <a:r>
              <a:rPr lang="nl-NL" dirty="0" err="1" smtClean="0"/>
              <a:t>Horizontal</a:t>
            </a:r>
            <a:endParaRPr lang="en-US" dirty="0" smtClean="0"/>
          </a:p>
          <a:p>
            <a:pPr lvl="2"/>
            <a:r>
              <a:rPr lang="nl-NL" dirty="0" smtClean="0"/>
              <a:t>LA: </a:t>
            </a:r>
            <a:r>
              <a:rPr lang="nl-NL" dirty="0" err="1" smtClean="0"/>
              <a:t>Legislation</a:t>
            </a:r>
            <a:r>
              <a:rPr lang="nl-NL" dirty="0" smtClean="0"/>
              <a:t> </a:t>
            </a:r>
            <a:r>
              <a:rPr lang="nl-NL" dirty="0" err="1" smtClean="0"/>
              <a:t>Applicable</a:t>
            </a:r>
            <a:endParaRPr lang="en-US" dirty="0" smtClean="0"/>
          </a:p>
          <a:p>
            <a:pPr lvl="2"/>
            <a:r>
              <a:rPr lang="nl-NL" dirty="0" smtClean="0"/>
              <a:t>P: Pensions</a:t>
            </a:r>
            <a:endParaRPr lang="en-US" dirty="0" smtClean="0"/>
          </a:p>
          <a:p>
            <a:pPr lvl="2"/>
            <a:r>
              <a:rPr lang="nl-NL" dirty="0" smtClean="0"/>
              <a:t>R: Recovery</a:t>
            </a:r>
            <a:endParaRPr lang="en-US" dirty="0" smtClean="0"/>
          </a:p>
          <a:p>
            <a:pPr lvl="2"/>
            <a:r>
              <a:rPr lang="nl-NL" dirty="0" smtClean="0"/>
              <a:t>S: Sickness</a:t>
            </a:r>
            <a:endParaRPr lang="en-US" dirty="0" smtClean="0"/>
          </a:p>
          <a:p>
            <a:pPr lvl="2"/>
            <a:r>
              <a:rPr lang="nl-NL" dirty="0" smtClean="0"/>
              <a:t>UB: </a:t>
            </a:r>
            <a:r>
              <a:rPr lang="nl-NL" dirty="0" err="1" smtClean="0"/>
              <a:t>Unemployment</a:t>
            </a:r>
            <a:r>
              <a:rPr lang="nl-NL" dirty="0" smtClean="0"/>
              <a:t> Benefits</a:t>
            </a:r>
          </a:p>
          <a:p>
            <a:pPr lvl="1"/>
            <a:r>
              <a:rPr lang="en-US" dirty="0" err="1" smtClean="0"/>
              <a:t>bijna</a:t>
            </a:r>
            <a:r>
              <a:rPr lang="en-US" dirty="0" smtClean="0"/>
              <a:t> </a:t>
            </a:r>
            <a:r>
              <a:rPr lang="en-US" dirty="0" err="1" smtClean="0"/>
              <a:t>alle</a:t>
            </a:r>
            <a:r>
              <a:rPr lang="en-US" dirty="0" smtClean="0"/>
              <a:t> Business Use Cases (BUC’s) in </a:t>
            </a:r>
            <a:r>
              <a:rPr lang="en-US" dirty="0" err="1" smtClean="0"/>
              <a:t>productie</a:t>
            </a:r>
            <a:endParaRPr lang="en-US" dirty="0" smtClean="0"/>
          </a:p>
          <a:p>
            <a:r>
              <a:rPr lang="nl-NL" dirty="0" smtClean="0"/>
              <a:t>wettelijke basis </a:t>
            </a:r>
          </a:p>
          <a:p>
            <a:pPr lvl="1"/>
            <a:r>
              <a:rPr lang="nl-NL" dirty="0" smtClean="0"/>
              <a:t>Verordening (EG) Nr. 883/2004 van het Europees Parlement en de Raad van 29 april 2004 betreffende de coördinatie van de socialezekerheidsstelsels &amp; Verordening 987/2009 - toepassingsverordening</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13478750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EESSI</a:t>
            </a:r>
            <a:endParaRPr lang="en-US" dirty="0"/>
          </a:p>
        </p:txBody>
      </p:sp>
      <p:sp>
        <p:nvSpPr>
          <p:cNvPr id="8" name="Content Placeholder 7"/>
          <p:cNvSpPr>
            <a:spLocks noGrp="1"/>
          </p:cNvSpPr>
          <p:nvPr>
            <p:ph idx="1"/>
          </p:nvPr>
        </p:nvSpPr>
        <p:spPr/>
        <p:txBody>
          <a:bodyPr/>
          <a:lstStyle/>
          <a:p>
            <a:r>
              <a:rPr lang="en-US" dirty="0"/>
              <a:t># Exchanged </a:t>
            </a:r>
            <a:r>
              <a:rPr lang="en-US" dirty="0" smtClean="0"/>
              <a:t>messages</a:t>
            </a:r>
          </a:p>
          <a:p>
            <a:endParaRPr lang="en-US" dirty="0" smtClean="0"/>
          </a:p>
          <a:p>
            <a:endParaRPr lang="en-US" dirty="0"/>
          </a:p>
          <a:p>
            <a:endParaRPr lang="en-US" dirty="0" smtClean="0"/>
          </a:p>
          <a:p>
            <a:endParaRPr lang="en-US" dirty="0"/>
          </a:p>
          <a:p>
            <a:r>
              <a:rPr lang="en-US" dirty="0" smtClean="0"/>
              <a:t>Matrix </a:t>
            </a:r>
            <a:r>
              <a:rPr lang="en-US" dirty="0"/>
              <a:t>of the exchanges with our partners</a:t>
            </a:r>
          </a:p>
          <a:p>
            <a:endParaRPr lang="en-US" dirty="0"/>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068266" y="2428999"/>
            <a:ext cx="8928572" cy="1000001"/>
          </a:xfrm>
          <a:prstGeom prst="rect">
            <a:avLst/>
          </a:prstGeom>
        </p:spPr>
      </p:pic>
      <p:pic>
        <p:nvPicPr>
          <p:cNvPr id="10" name="Picture 9"/>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068261" y="4163469"/>
            <a:ext cx="8928572" cy="175714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2062896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EESSI/RINA</a:t>
            </a:r>
            <a:endParaRPr lang="en-US" dirty="0"/>
          </a:p>
        </p:txBody>
      </p:sp>
      <p:sp>
        <p:nvSpPr>
          <p:cNvPr id="3" name="Content Placeholder 2"/>
          <p:cNvSpPr>
            <a:spLocks noGrp="1"/>
          </p:cNvSpPr>
          <p:nvPr>
            <p:ph idx="1"/>
          </p:nvPr>
        </p:nvSpPr>
        <p:spPr/>
        <p:txBody>
          <a:bodyPr>
            <a:normAutofit lnSpcReduction="10000"/>
          </a:bodyPr>
          <a:lstStyle/>
          <a:p>
            <a:r>
              <a:rPr lang="nl-NL" dirty="0" smtClean="0"/>
              <a:t>RINA</a:t>
            </a:r>
          </a:p>
          <a:p>
            <a:pPr lvl="1"/>
            <a:r>
              <a:rPr lang="en-US" dirty="0" err="1" smtClean="0"/>
              <a:t>webapplicatie</a:t>
            </a:r>
            <a:r>
              <a:rPr lang="en-US" dirty="0" smtClean="0"/>
              <a:t> voor de </a:t>
            </a:r>
            <a:r>
              <a:rPr lang="en-US" dirty="0" err="1" smtClean="0"/>
              <a:t>uitwisseling</a:t>
            </a:r>
            <a:r>
              <a:rPr lang="en-US" dirty="0" smtClean="0"/>
              <a:t> van </a:t>
            </a:r>
            <a:r>
              <a:rPr lang="en-US" dirty="0" err="1" smtClean="0"/>
              <a:t>kleine</a:t>
            </a:r>
            <a:r>
              <a:rPr lang="en-US" dirty="0" smtClean="0"/>
              <a:t> volumes</a:t>
            </a:r>
          </a:p>
          <a:p>
            <a:pPr lvl="1"/>
            <a:r>
              <a:rPr lang="en-US" dirty="0" err="1" smtClean="0"/>
              <a:t>Europese</a:t>
            </a:r>
            <a:r>
              <a:rPr lang="en-US" dirty="0" smtClean="0"/>
              <a:t> </a:t>
            </a:r>
            <a:r>
              <a:rPr lang="en-US" dirty="0" err="1" smtClean="0"/>
              <a:t>Commissie</a:t>
            </a:r>
            <a:r>
              <a:rPr lang="en-US" dirty="0" smtClean="0"/>
              <a:t> (EC) </a:t>
            </a:r>
            <a:r>
              <a:rPr lang="en-US" dirty="0" err="1" smtClean="0"/>
              <a:t>ondersteunt</a:t>
            </a:r>
            <a:r>
              <a:rPr lang="en-US" dirty="0" smtClean="0"/>
              <a:t> per 1 </a:t>
            </a:r>
            <a:r>
              <a:rPr lang="en-US" dirty="0" err="1" smtClean="0"/>
              <a:t>januari</a:t>
            </a:r>
            <a:r>
              <a:rPr lang="en-US" dirty="0" smtClean="0"/>
              <a:t> 2022 </a:t>
            </a:r>
            <a:r>
              <a:rPr lang="en-US" dirty="0" err="1" smtClean="0"/>
              <a:t>niet</a:t>
            </a:r>
            <a:r>
              <a:rPr lang="en-US" dirty="0" smtClean="0"/>
              <a:t> </a:t>
            </a:r>
            <a:r>
              <a:rPr lang="en-US" dirty="0" err="1" smtClean="0"/>
              <a:t>langer</a:t>
            </a:r>
            <a:r>
              <a:rPr lang="en-US" dirty="0" smtClean="0"/>
              <a:t> RINA (</a:t>
            </a:r>
            <a:r>
              <a:rPr lang="en-US" dirty="0" err="1" smtClean="0"/>
              <a:t>enkel</a:t>
            </a:r>
            <a:r>
              <a:rPr lang="en-US" dirty="0" smtClean="0"/>
              <a:t> nog support </a:t>
            </a:r>
            <a:r>
              <a:rPr lang="en-US" dirty="0" err="1" smtClean="0"/>
              <a:t>voor</a:t>
            </a:r>
            <a:r>
              <a:rPr lang="en-US" dirty="0" smtClean="0"/>
              <a:t> ‘critical issues’)</a:t>
            </a:r>
          </a:p>
          <a:p>
            <a:pPr lvl="1"/>
            <a:r>
              <a:rPr lang="en-US" dirty="0" err="1" smtClean="0"/>
              <a:t>standpunt</a:t>
            </a:r>
            <a:r>
              <a:rPr lang="en-US" dirty="0" smtClean="0"/>
              <a:t> </a:t>
            </a:r>
            <a:r>
              <a:rPr lang="en-US" dirty="0" err="1" smtClean="0"/>
              <a:t>België</a:t>
            </a:r>
            <a:endParaRPr lang="en-US" dirty="0" smtClean="0"/>
          </a:p>
          <a:p>
            <a:pPr lvl="2"/>
            <a:r>
              <a:rPr lang="nl-NL" dirty="0" smtClean="0">
                <a:ea typeface="Cambria" panose="02040503050406030204" pitchFamily="18" charset="0"/>
              </a:rPr>
              <a:t>vraag </a:t>
            </a:r>
            <a:r>
              <a:rPr lang="nl-NL" dirty="0">
                <a:ea typeface="Cambria" panose="02040503050406030204" pitchFamily="18" charset="0"/>
              </a:rPr>
              <a:t>tot optimaliseren door de EC van de bestaande RINA-referentietoepassing teneinde een stabiele en performante laatste release op te leveren </a:t>
            </a:r>
            <a:r>
              <a:rPr lang="nl-NL" dirty="0" smtClean="0">
                <a:ea typeface="Cambria" panose="02040503050406030204" pitchFamily="18" charset="0"/>
              </a:rPr>
              <a:t>(‘2020-release’ eind 2021 in productie </a:t>
            </a:r>
            <a:r>
              <a:rPr lang="nl-NL" dirty="0" err="1" smtClean="0">
                <a:ea typeface="Cambria" panose="02040503050406030204" pitchFamily="18" charset="0"/>
              </a:rPr>
              <a:t>uigerold</a:t>
            </a:r>
            <a:r>
              <a:rPr lang="nl-NL" dirty="0" smtClean="0">
                <a:ea typeface="Cambria" panose="02040503050406030204" pitchFamily="18" charset="0"/>
              </a:rPr>
              <a:t>)</a:t>
            </a:r>
          </a:p>
          <a:p>
            <a:pPr lvl="2"/>
            <a:r>
              <a:rPr lang="nl-NL" sz="1600" dirty="0" smtClean="0">
                <a:ea typeface="Cambria" panose="02040503050406030204" pitchFamily="18" charset="0"/>
              </a:rPr>
              <a:t>voor </a:t>
            </a:r>
            <a:r>
              <a:rPr lang="nl-NL" sz="1600" dirty="0">
                <a:ea typeface="Cambria" panose="02040503050406030204" pitchFamily="18" charset="0"/>
              </a:rPr>
              <a:t>de kleine volumes dient de EC een gratis en generieke RINA-</a:t>
            </a:r>
            <a:r>
              <a:rPr lang="nl-NL" sz="1600" dirty="0" err="1">
                <a:ea typeface="Cambria" panose="02040503050406030204" pitchFamily="18" charset="0"/>
              </a:rPr>
              <a:t>webtoepassing</a:t>
            </a:r>
            <a:r>
              <a:rPr lang="nl-NL" sz="1600" dirty="0">
                <a:ea typeface="Cambria" panose="02040503050406030204" pitchFamily="18" charset="0"/>
              </a:rPr>
              <a:t> te voorzien </a:t>
            </a:r>
            <a:r>
              <a:rPr lang="nl-NL" sz="1600" dirty="0" smtClean="0">
                <a:ea typeface="Cambria" panose="02040503050406030204" pitchFamily="18" charset="0"/>
              </a:rPr>
              <a:t>(</a:t>
            </a:r>
            <a:r>
              <a:rPr lang="nl-NL" sz="1600" dirty="0">
                <a:ea typeface="Cambria" panose="02040503050406030204" pitchFamily="18" charset="0"/>
              </a:rPr>
              <a:t>Rina-as-a-Service - </a:t>
            </a:r>
            <a:r>
              <a:rPr lang="nl-NL" sz="1600" dirty="0" err="1">
                <a:ea typeface="Cambria" panose="02040503050406030204" pitchFamily="18" charset="0"/>
              </a:rPr>
              <a:t>RaaS</a:t>
            </a:r>
            <a:r>
              <a:rPr lang="nl-NL" sz="1600" dirty="0">
                <a:ea typeface="Cambria" panose="02040503050406030204" pitchFamily="18" charset="0"/>
              </a:rPr>
              <a:t>) tegen laagste </a:t>
            </a:r>
            <a:r>
              <a:rPr lang="nl-NL" sz="1600" dirty="0" smtClean="0">
                <a:ea typeface="Cambria" panose="02040503050406030204" pitchFamily="18" charset="0"/>
              </a:rPr>
              <a:t>‘</a:t>
            </a:r>
            <a:r>
              <a:rPr lang="nl-NL" sz="1600" dirty="0" err="1" smtClean="0">
                <a:ea typeface="Cambria" panose="02040503050406030204" pitchFamily="18" charset="0"/>
              </a:rPr>
              <a:t>total</a:t>
            </a:r>
            <a:r>
              <a:rPr lang="nl-NL" sz="1600" dirty="0" smtClean="0">
                <a:ea typeface="Cambria" panose="02040503050406030204" pitchFamily="18" charset="0"/>
              </a:rPr>
              <a:t> </a:t>
            </a:r>
            <a:r>
              <a:rPr lang="nl-NL" sz="1600" dirty="0" err="1">
                <a:ea typeface="Cambria" panose="02040503050406030204" pitchFamily="18" charset="0"/>
              </a:rPr>
              <a:t>cost</a:t>
            </a:r>
            <a:r>
              <a:rPr lang="nl-NL" sz="1600" dirty="0">
                <a:ea typeface="Cambria" panose="02040503050406030204" pitchFamily="18" charset="0"/>
              </a:rPr>
              <a:t> of </a:t>
            </a:r>
            <a:r>
              <a:rPr lang="nl-NL" sz="1600" dirty="0" err="1" smtClean="0">
                <a:ea typeface="Cambria" panose="02040503050406030204" pitchFamily="18" charset="0"/>
              </a:rPr>
              <a:t>ownership</a:t>
            </a:r>
            <a:r>
              <a:rPr lang="nl-NL" sz="1600" dirty="0" smtClean="0">
                <a:ea typeface="Cambria" panose="02040503050406030204" pitchFamily="18" charset="0"/>
              </a:rPr>
              <a:t>’</a:t>
            </a:r>
            <a:endParaRPr lang="nl-NL" dirty="0" smtClean="0">
              <a:ea typeface="Cambria" panose="02040503050406030204" pitchFamily="18" charset="0"/>
            </a:endParaRPr>
          </a:p>
          <a:p>
            <a:pPr lvl="2"/>
            <a:r>
              <a:rPr lang="nl-NL" sz="1600" dirty="0" smtClean="0">
                <a:ea typeface="Cambria" panose="02040503050406030204" pitchFamily="18" charset="0"/>
              </a:rPr>
              <a:t>‘</a:t>
            </a:r>
            <a:r>
              <a:rPr lang="nl-NL" sz="1600" dirty="0" err="1" smtClean="0">
                <a:ea typeface="Cambria" panose="02040503050406030204" pitchFamily="18" charset="0"/>
              </a:rPr>
              <a:t>freeze</a:t>
            </a:r>
            <a:r>
              <a:rPr lang="nl-NL" sz="1600" dirty="0" smtClean="0">
                <a:ea typeface="Cambria" panose="02040503050406030204" pitchFamily="18" charset="0"/>
              </a:rPr>
              <a:t>’: </a:t>
            </a:r>
            <a:r>
              <a:rPr lang="nl-NL" sz="1600" dirty="0">
                <a:ea typeface="Cambria" panose="02040503050406030204" pitchFamily="18" charset="0"/>
              </a:rPr>
              <a:t>geen wijzigingen aan het centrale systeem &amp; </a:t>
            </a:r>
            <a:r>
              <a:rPr lang="nl-NL" sz="1600" dirty="0" err="1">
                <a:ea typeface="Cambria" panose="02040503050406030204" pitchFamily="18" charset="0"/>
              </a:rPr>
              <a:t>BUC’s</a:t>
            </a:r>
            <a:r>
              <a:rPr lang="nl-NL" sz="1600" dirty="0">
                <a:ea typeface="Cambria" panose="02040503050406030204" pitchFamily="18" charset="0"/>
              </a:rPr>
              <a:t> zolang er geen </a:t>
            </a:r>
            <a:r>
              <a:rPr lang="nl-NL" sz="1600" dirty="0" err="1">
                <a:ea typeface="Cambria" panose="02040503050406030204" pitchFamily="18" charset="0"/>
              </a:rPr>
              <a:t>RaaS</a:t>
            </a:r>
            <a:r>
              <a:rPr lang="nl-NL" sz="1600" dirty="0">
                <a:ea typeface="Cambria" panose="02040503050406030204" pitchFamily="18" charset="0"/>
              </a:rPr>
              <a:t> ter beschikking wordt gesteld door de EC</a:t>
            </a:r>
            <a:endParaRPr lang="en-US" sz="1600" dirty="0">
              <a:ea typeface="Cambria" panose="02040503050406030204" pitchFamily="18" charset="0"/>
            </a:endParaRPr>
          </a:p>
          <a:p>
            <a:pPr lvl="1"/>
            <a:r>
              <a:rPr lang="en-US" dirty="0" smtClean="0"/>
              <a:t>20 EU-</a:t>
            </a:r>
            <a:r>
              <a:rPr lang="en-US" dirty="0" err="1" smtClean="0"/>
              <a:t>lidstaten</a:t>
            </a:r>
            <a:r>
              <a:rPr lang="en-US" dirty="0" smtClean="0"/>
              <a:t> </a:t>
            </a:r>
            <a:r>
              <a:rPr lang="en-US" dirty="0" err="1" smtClean="0"/>
              <a:t>waaronder</a:t>
            </a:r>
            <a:r>
              <a:rPr lang="en-US" dirty="0" smtClean="0"/>
              <a:t> </a:t>
            </a:r>
            <a:r>
              <a:rPr lang="en-US" dirty="0" err="1" smtClean="0"/>
              <a:t>België</a:t>
            </a:r>
            <a:r>
              <a:rPr lang="en-US" dirty="0" smtClean="0"/>
              <a:t> </a:t>
            </a:r>
            <a:r>
              <a:rPr lang="en-US" dirty="0" err="1" smtClean="0"/>
              <a:t>hebben</a:t>
            </a:r>
            <a:r>
              <a:rPr lang="en-US" dirty="0" smtClean="0"/>
              <a:t> </a:t>
            </a:r>
            <a:r>
              <a:rPr lang="en-US" dirty="0" err="1" smtClean="0"/>
              <a:t>zich</a:t>
            </a:r>
            <a:r>
              <a:rPr lang="en-US" dirty="0" smtClean="0"/>
              <a:t> via een </a:t>
            </a:r>
            <a:r>
              <a:rPr lang="en-US" dirty="0" err="1" smtClean="0"/>
              <a:t>aanbestedingsprocedure</a:t>
            </a:r>
            <a:r>
              <a:rPr lang="en-US" dirty="0" smtClean="0"/>
              <a:t> (‘Joint Procurement Agreement’) </a:t>
            </a:r>
            <a:r>
              <a:rPr lang="en-US" dirty="0" err="1" smtClean="0"/>
              <a:t>verenigd</a:t>
            </a:r>
            <a:endParaRPr lang="en-US" dirty="0" smtClean="0"/>
          </a:p>
          <a:p>
            <a:pPr lvl="2"/>
            <a:r>
              <a:rPr lang="en-US" dirty="0" smtClean="0"/>
              <a:t>tot </a:t>
            </a:r>
            <a:r>
              <a:rPr lang="en-US" dirty="0" err="1" smtClean="0"/>
              <a:t>aanstelling</a:t>
            </a:r>
            <a:r>
              <a:rPr lang="en-US" dirty="0" smtClean="0"/>
              <a:t> van </a:t>
            </a:r>
            <a:r>
              <a:rPr lang="en-US" dirty="0" err="1" smtClean="0"/>
              <a:t>een</a:t>
            </a:r>
            <a:r>
              <a:rPr lang="en-US" dirty="0" smtClean="0"/>
              <a:t> ‘contractor’ (</a:t>
            </a:r>
            <a:r>
              <a:rPr lang="en-US" dirty="0" err="1" smtClean="0"/>
              <a:t>bv</a:t>
            </a:r>
            <a:r>
              <a:rPr lang="en-US" dirty="0" smtClean="0"/>
              <a:t>. een </a:t>
            </a:r>
            <a:r>
              <a:rPr lang="en-US" dirty="0" err="1" smtClean="0"/>
              <a:t>particulier</a:t>
            </a:r>
            <a:r>
              <a:rPr lang="en-US" dirty="0" smtClean="0"/>
              <a:t> </a:t>
            </a:r>
            <a:r>
              <a:rPr lang="en-US" dirty="0" err="1" smtClean="0"/>
              <a:t>softwareontwikkelingsbedrijf</a:t>
            </a:r>
            <a:r>
              <a:rPr lang="en-US" dirty="0" smtClean="0"/>
              <a:t>)</a:t>
            </a:r>
          </a:p>
          <a:p>
            <a:pPr lvl="2"/>
            <a:r>
              <a:rPr lang="en-US" dirty="0" smtClean="0"/>
              <a:t>requirements </a:t>
            </a:r>
            <a:r>
              <a:rPr lang="en-US" dirty="0" err="1" smtClean="0"/>
              <a:t>worden</a:t>
            </a:r>
            <a:r>
              <a:rPr lang="en-US" dirty="0" smtClean="0"/>
              <a:t> </a:t>
            </a:r>
            <a:r>
              <a:rPr lang="en-US" dirty="0" err="1" smtClean="0"/>
              <a:t>uitgeschreven</a:t>
            </a:r>
            <a:r>
              <a:rPr lang="en-US" dirty="0" smtClean="0"/>
              <a:t> in </a:t>
            </a:r>
            <a:r>
              <a:rPr lang="en-US" dirty="0" err="1" smtClean="0"/>
              <a:t>een</a:t>
            </a:r>
            <a:r>
              <a:rPr lang="en-US" dirty="0" smtClean="0"/>
              <a:t> ‘Call for tender’</a:t>
            </a:r>
          </a:p>
          <a:p>
            <a:pPr lvl="2"/>
            <a:r>
              <a:rPr lang="en-US" dirty="0" err="1" smtClean="0"/>
              <a:t>budgetneutraal</a:t>
            </a:r>
            <a:r>
              <a:rPr lang="en-US" dirty="0" smtClean="0"/>
              <a:t>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155557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p:spPr>
        <p:txBody>
          <a:bodyPr/>
          <a:lstStyle/>
          <a:p>
            <a:r>
              <a:rPr lang="fr-BE" altLang="en-US" dirty="0" err="1" smtClean="0"/>
              <a:t>Facts</a:t>
            </a:r>
            <a:r>
              <a:rPr lang="fr-BE" altLang="en-US" dirty="0" smtClean="0"/>
              <a:t> &amp; Figures 2021</a:t>
            </a:r>
            <a:endParaRPr lang="en-US" altLang="en-US" dirty="0"/>
          </a:p>
        </p:txBody>
      </p:sp>
      <p:sp>
        <p:nvSpPr>
          <p:cNvPr id="16387" name="Content Placeholder 2"/>
          <p:cNvSpPr>
            <a:spLocks noGrp="1"/>
          </p:cNvSpPr>
          <p:nvPr>
            <p:ph idx="1"/>
          </p:nvPr>
        </p:nvSpPr>
        <p:spPr/>
        <p:txBody>
          <a:bodyPr>
            <a:normAutofit/>
          </a:bodyPr>
          <a:lstStyle/>
          <a:p>
            <a:r>
              <a:rPr lang="fr-BE" altLang="en-US" dirty="0"/>
              <a:t>c</a:t>
            </a:r>
            <a:r>
              <a:rPr lang="fr-BE" altLang="en-US" dirty="0" smtClean="0"/>
              <a:t>ellule </a:t>
            </a:r>
            <a:r>
              <a:rPr lang="fr-BE" altLang="en-US" dirty="0"/>
              <a:t>i</a:t>
            </a:r>
            <a:r>
              <a:rPr lang="fr-BE" altLang="en-US" dirty="0" smtClean="0"/>
              <a:t>dentification</a:t>
            </a:r>
          </a:p>
          <a:p>
            <a:pPr lvl="1"/>
            <a:r>
              <a:rPr lang="fr-BE" altLang="en-US" dirty="0" smtClean="0"/>
              <a:t>update Bis : </a:t>
            </a:r>
            <a:r>
              <a:rPr lang="fr-BE" altLang="en-US" dirty="0" smtClean="0">
                <a:solidFill>
                  <a:srgbClr val="008CB2"/>
                </a:solidFill>
              </a:rPr>
              <a:t>25.047</a:t>
            </a:r>
            <a:r>
              <a:rPr lang="fr-BE" altLang="en-US" dirty="0" smtClean="0"/>
              <a:t> </a:t>
            </a:r>
            <a:r>
              <a:rPr lang="fr-BE" altLang="en-US" dirty="0"/>
              <a:t>(16.441 </a:t>
            </a:r>
            <a:r>
              <a:rPr lang="fr-BE" altLang="en-US" dirty="0" smtClean="0"/>
              <a:t>en 2020)</a:t>
            </a:r>
          </a:p>
          <a:p>
            <a:pPr lvl="1"/>
            <a:r>
              <a:rPr lang="fr-BE" altLang="en-US" dirty="0" smtClean="0"/>
              <a:t>update RAD : </a:t>
            </a:r>
            <a:r>
              <a:rPr lang="fr-BE" altLang="en-US" dirty="0">
                <a:solidFill>
                  <a:srgbClr val="008CB2"/>
                </a:solidFill>
              </a:rPr>
              <a:t>14.741</a:t>
            </a:r>
            <a:r>
              <a:rPr lang="fr-BE" altLang="en-US" dirty="0" smtClean="0"/>
              <a:t> </a:t>
            </a:r>
            <a:r>
              <a:rPr lang="fr-BE" altLang="en-US" dirty="0"/>
              <a:t>(21.161 </a:t>
            </a:r>
            <a:r>
              <a:rPr lang="fr-BE" altLang="en-US" dirty="0" smtClean="0"/>
              <a:t>en 2020)</a:t>
            </a:r>
          </a:p>
          <a:p>
            <a:pPr lvl="1"/>
            <a:r>
              <a:rPr lang="fr-BE" altLang="en-US" dirty="0" smtClean="0"/>
              <a:t>adresses provisoires RAD : </a:t>
            </a:r>
            <a:r>
              <a:rPr lang="fr-BE" altLang="en-US" dirty="0">
                <a:solidFill>
                  <a:srgbClr val="008CB2"/>
                </a:solidFill>
              </a:rPr>
              <a:t>48.044</a:t>
            </a:r>
            <a:r>
              <a:rPr lang="fr-BE" altLang="en-US" dirty="0" smtClean="0"/>
              <a:t> </a:t>
            </a:r>
            <a:r>
              <a:rPr lang="fr-BE" altLang="en-US" dirty="0"/>
              <a:t>(43.537 </a:t>
            </a:r>
            <a:r>
              <a:rPr lang="fr-BE" altLang="en-US" dirty="0" smtClean="0"/>
              <a:t>en 2020)</a:t>
            </a:r>
          </a:p>
          <a:p>
            <a:pPr lvl="1"/>
            <a:r>
              <a:rPr lang="fr-BE" altLang="en-US" dirty="0" smtClean="0"/>
              <a:t>remplacements : </a:t>
            </a:r>
            <a:r>
              <a:rPr lang="fr-BE" altLang="en-US" dirty="0">
                <a:solidFill>
                  <a:srgbClr val="008CB2"/>
                </a:solidFill>
              </a:rPr>
              <a:t>6.955</a:t>
            </a:r>
            <a:r>
              <a:rPr lang="fr-BE" altLang="en-US" dirty="0" smtClean="0"/>
              <a:t> </a:t>
            </a:r>
            <a:r>
              <a:rPr lang="fr-BE" altLang="en-US" dirty="0"/>
              <a:t>(11.651 </a:t>
            </a:r>
            <a:r>
              <a:rPr lang="fr-BE" altLang="en-US" dirty="0" smtClean="0"/>
              <a:t>en 2020)</a:t>
            </a:r>
          </a:p>
          <a:p>
            <a:pPr lvl="1"/>
            <a:r>
              <a:rPr lang="fr-BE" altLang="en-US" dirty="0" smtClean="0"/>
              <a:t>remplacements NI (</a:t>
            </a:r>
            <a:r>
              <a:rPr lang="fr-BE" altLang="en-US" dirty="0" err="1" smtClean="0"/>
              <a:t>NouvellesInscriptions</a:t>
            </a:r>
            <a:r>
              <a:rPr lang="fr-BE" altLang="en-US" dirty="0" smtClean="0"/>
              <a:t>) : </a:t>
            </a:r>
            <a:r>
              <a:rPr lang="fr-BE" altLang="en-US" dirty="0">
                <a:solidFill>
                  <a:srgbClr val="008CB2"/>
                </a:solidFill>
              </a:rPr>
              <a:t>53.611</a:t>
            </a:r>
            <a:r>
              <a:rPr lang="fr-BE" altLang="en-US" dirty="0" smtClean="0"/>
              <a:t> </a:t>
            </a:r>
            <a:r>
              <a:rPr lang="fr-BE" altLang="en-US" dirty="0"/>
              <a:t>(39.004 </a:t>
            </a:r>
            <a:r>
              <a:rPr lang="fr-BE" altLang="en-US" dirty="0" smtClean="0"/>
              <a:t>en 2020)</a:t>
            </a:r>
          </a:p>
          <a:p>
            <a:pPr lvl="1"/>
            <a:endParaRPr lang="fr-BE" altLang="en-US" sz="600" dirty="0"/>
          </a:p>
          <a:p>
            <a:r>
              <a:rPr lang="fr-BE" altLang="en-US" dirty="0" smtClean="0"/>
              <a:t>gestion des programmes</a:t>
            </a:r>
          </a:p>
          <a:p>
            <a:pPr lvl="1"/>
            <a:r>
              <a:rPr lang="en-US" altLang="en-US" dirty="0" smtClean="0"/>
              <a:t> </a:t>
            </a:r>
            <a:r>
              <a:rPr lang="en-US" dirty="0">
                <a:solidFill>
                  <a:srgbClr val="008CB2"/>
                </a:solidFill>
              </a:rPr>
              <a:t>25.430.972</a:t>
            </a:r>
            <a:r>
              <a:rPr lang="en-US" altLang="en-US" dirty="0" smtClean="0"/>
              <a:t> </a:t>
            </a:r>
            <a:r>
              <a:rPr lang="fr-FR" altLang="en-US" dirty="0" smtClean="0"/>
              <a:t>personnes différentes dans le répertoire des références </a:t>
            </a:r>
            <a:r>
              <a:rPr lang="en-US" altLang="en-US" dirty="0"/>
              <a:t>(23.708.053 </a:t>
            </a:r>
            <a:r>
              <a:rPr lang="en-US" altLang="en-US" dirty="0" err="1" smtClean="0"/>
              <a:t>en</a:t>
            </a:r>
            <a:r>
              <a:rPr lang="en-US" altLang="en-US" dirty="0" smtClean="0"/>
              <a:t> 2020)</a:t>
            </a:r>
            <a:r>
              <a:rPr lang="fr-FR" altLang="en-US" dirty="0" smtClean="0"/>
              <a:t> </a:t>
            </a:r>
          </a:p>
          <a:p>
            <a:pPr lvl="1"/>
            <a:r>
              <a:rPr lang="fr-FR" altLang="en-US" dirty="0" smtClean="0"/>
              <a:t>en moyenne toute personne est connue dans </a:t>
            </a:r>
            <a:r>
              <a:rPr lang="fr-FR" altLang="en-US" dirty="0">
                <a:solidFill>
                  <a:srgbClr val="008CB2"/>
                </a:solidFill>
              </a:rPr>
              <a:t>14,16 </a:t>
            </a:r>
            <a:r>
              <a:rPr lang="fr-FR" altLang="en-US" dirty="0" smtClean="0"/>
              <a:t> secteurs </a:t>
            </a:r>
            <a:r>
              <a:rPr lang="fr-FR" altLang="en-US" dirty="0"/>
              <a:t>(</a:t>
            </a:r>
            <a:r>
              <a:rPr lang="fr-FR" altLang="en-US" dirty="0" smtClean="0"/>
              <a:t>13,92 en 2020) </a:t>
            </a:r>
          </a:p>
          <a:p>
            <a:pPr lvl="1"/>
            <a:r>
              <a:rPr lang="fr-FR" altLang="en-US" dirty="0" smtClean="0"/>
              <a:t> </a:t>
            </a:r>
            <a:r>
              <a:rPr lang="en-US" altLang="en-US" dirty="0">
                <a:solidFill>
                  <a:srgbClr val="008CB2"/>
                </a:solidFill>
              </a:rPr>
              <a:t>358.756.670</a:t>
            </a:r>
            <a:r>
              <a:rPr lang="fr-FR" altLang="en-US" dirty="0" smtClean="0">
                <a:solidFill>
                  <a:srgbClr val="0070C0"/>
                </a:solidFill>
              </a:rPr>
              <a:t> </a:t>
            </a:r>
            <a:r>
              <a:rPr lang="fr-FR" altLang="en-US" dirty="0" smtClean="0"/>
              <a:t>‘dossiers actifs’ dans le répertoire des personnes </a:t>
            </a:r>
            <a:r>
              <a:rPr lang="fr-FR" altLang="en-US" dirty="0"/>
              <a:t>(332.103.565 </a:t>
            </a:r>
            <a:r>
              <a:rPr lang="fr-FR" altLang="en-US" dirty="0" smtClean="0"/>
              <a:t>en 2020)</a:t>
            </a:r>
            <a:br>
              <a:rPr lang="fr-FR" altLang="en-US" dirty="0" smtClean="0"/>
            </a:br>
            <a:endParaRPr lang="fr-FR" altLang="en-US" dirty="0"/>
          </a:p>
        </p:txBody>
      </p:sp>
    </p:spTree>
    <p:extLst>
      <p:ext uri="{BB962C8B-B14F-4D97-AF65-F5344CB8AC3E}">
        <p14:creationId xmlns:p14="http://schemas.microsoft.com/office/powerpoint/2010/main" val="35954253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NL" dirty="0"/>
              <a:t>Europese ziekteverzekeringskaart</a:t>
            </a:r>
            <a:endParaRPr lang="en-US" dirty="0"/>
          </a:p>
        </p:txBody>
      </p:sp>
      <p:sp>
        <p:nvSpPr>
          <p:cNvPr id="3" name="Content Placeholder 2"/>
          <p:cNvSpPr>
            <a:spLocks noGrp="1"/>
          </p:cNvSpPr>
          <p:nvPr>
            <p:ph idx="1"/>
          </p:nvPr>
        </p:nvSpPr>
        <p:spPr>
          <a:xfrm>
            <a:off x="838200" y="1718044"/>
            <a:ext cx="10515600" cy="4911355"/>
          </a:xfrm>
        </p:spPr>
        <p:txBody>
          <a:bodyPr/>
          <a:lstStyle/>
          <a:p>
            <a:r>
              <a:rPr lang="nl-BE" dirty="0"/>
              <a:t>deze kaart bevestigt het recht van een verzekerde persoon en van zijn/haar gezinsleden die in een lidstaat ander dan de bevoegde lidstaat verblijven om van de prestaties te genieten die medisch noodzakelijk blijken rekening houdende met de aard van de prestaties en de voorziene </a:t>
            </a:r>
            <a:r>
              <a:rPr lang="nl-BE" dirty="0" smtClean="0"/>
              <a:t>verblijfsduur</a:t>
            </a:r>
            <a:r>
              <a:rPr lang="fr-FR" dirty="0" smtClean="0">
                <a:solidFill>
                  <a:srgbClr val="FF0000"/>
                </a:solidFill>
              </a:rPr>
              <a:t> </a:t>
            </a:r>
            <a:endParaRPr lang="fr-FR" dirty="0">
              <a:solidFill>
                <a:srgbClr val="FF0000"/>
              </a:solidFill>
            </a:endParaRPr>
          </a:p>
          <a:p>
            <a:r>
              <a:rPr lang="fr-FR" dirty="0" err="1"/>
              <a:t>actueel</a:t>
            </a:r>
            <a:r>
              <a:rPr lang="fr-FR" dirty="0"/>
              <a:t> op </a:t>
            </a:r>
            <a:r>
              <a:rPr lang="fr-FR" dirty="0" err="1"/>
              <a:t>papieren</a:t>
            </a:r>
            <a:r>
              <a:rPr lang="fr-FR" dirty="0"/>
              <a:t> </a:t>
            </a:r>
            <a:r>
              <a:rPr lang="fr-FR" dirty="0" err="1"/>
              <a:t>dragen</a:t>
            </a:r>
            <a:r>
              <a:rPr lang="fr-FR" dirty="0"/>
              <a:t> maar </a:t>
            </a:r>
            <a:r>
              <a:rPr lang="fr-FR" dirty="0" err="1"/>
              <a:t>meerdere</a:t>
            </a:r>
            <a:r>
              <a:rPr lang="fr-FR" dirty="0"/>
              <a:t> </a:t>
            </a:r>
            <a:r>
              <a:rPr lang="fr-FR" dirty="0" err="1"/>
              <a:t>lidstaten</a:t>
            </a:r>
            <a:r>
              <a:rPr lang="fr-FR" dirty="0"/>
              <a:t> </a:t>
            </a:r>
            <a:r>
              <a:rPr lang="fr-FR" dirty="0" err="1"/>
              <a:t>waaronder</a:t>
            </a:r>
            <a:r>
              <a:rPr lang="fr-FR" dirty="0"/>
              <a:t> </a:t>
            </a:r>
            <a:r>
              <a:rPr lang="fr-FR" dirty="0" err="1"/>
              <a:t>België</a:t>
            </a:r>
            <a:r>
              <a:rPr lang="fr-FR" dirty="0"/>
              <a:t> </a:t>
            </a:r>
            <a:r>
              <a:rPr lang="fr-FR" dirty="0" err="1"/>
              <a:t>hebben</a:t>
            </a:r>
            <a:r>
              <a:rPr lang="fr-FR" dirty="0"/>
              <a:t> er </a:t>
            </a:r>
            <a:r>
              <a:rPr lang="fr-FR" dirty="0" err="1"/>
              <a:t>bij</a:t>
            </a:r>
            <a:r>
              <a:rPr lang="fr-FR" dirty="0"/>
              <a:t> de </a:t>
            </a:r>
            <a:r>
              <a:rPr lang="fr-FR" dirty="0" err="1"/>
              <a:t>Europese</a:t>
            </a:r>
            <a:r>
              <a:rPr lang="fr-FR" dirty="0"/>
              <a:t> </a:t>
            </a:r>
            <a:r>
              <a:rPr lang="fr-FR" dirty="0" err="1"/>
              <a:t>Commissie</a:t>
            </a:r>
            <a:r>
              <a:rPr lang="fr-FR" dirty="0"/>
              <a:t> </a:t>
            </a:r>
            <a:r>
              <a:rPr lang="fr-FR" dirty="0" smtClean="0"/>
              <a:t>(EC) op </a:t>
            </a:r>
            <a:r>
              <a:rPr lang="fr-FR" dirty="0" err="1"/>
              <a:t>aangedrongen</a:t>
            </a:r>
            <a:r>
              <a:rPr lang="fr-FR" dirty="0"/>
              <a:t> om </a:t>
            </a:r>
            <a:r>
              <a:rPr lang="fr-FR" dirty="0" err="1"/>
              <a:t>ook</a:t>
            </a:r>
            <a:r>
              <a:rPr lang="fr-FR" dirty="0"/>
              <a:t> </a:t>
            </a:r>
            <a:r>
              <a:rPr lang="fr-FR" dirty="0" err="1"/>
              <a:t>een</a:t>
            </a:r>
            <a:r>
              <a:rPr lang="fr-FR" dirty="0"/>
              <a:t> digitale </a:t>
            </a:r>
            <a:r>
              <a:rPr lang="fr-FR" dirty="0" err="1"/>
              <a:t>versie</a:t>
            </a:r>
            <a:r>
              <a:rPr lang="fr-FR" dirty="0"/>
              <a:t> ter </a:t>
            </a:r>
            <a:r>
              <a:rPr lang="fr-FR" dirty="0" err="1"/>
              <a:t>beschikking</a:t>
            </a:r>
            <a:r>
              <a:rPr lang="fr-FR" dirty="0"/>
              <a:t> te </a:t>
            </a:r>
            <a:r>
              <a:rPr lang="fr-FR" dirty="0" err="1"/>
              <a:t>kunnen</a:t>
            </a:r>
            <a:r>
              <a:rPr lang="fr-FR" dirty="0"/>
              <a:t> </a:t>
            </a:r>
            <a:r>
              <a:rPr lang="fr-FR" dirty="0" err="1"/>
              <a:t>stellen</a:t>
            </a:r>
            <a:r>
              <a:rPr lang="fr-FR" dirty="0"/>
              <a:t> </a:t>
            </a:r>
          </a:p>
          <a:p>
            <a:r>
              <a:rPr lang="fr-FR" dirty="0" err="1"/>
              <a:t>oprichting</a:t>
            </a:r>
            <a:r>
              <a:rPr lang="fr-FR" dirty="0"/>
              <a:t> van </a:t>
            </a:r>
            <a:r>
              <a:rPr lang="fr-FR" dirty="0" err="1"/>
              <a:t>een</a:t>
            </a:r>
            <a:r>
              <a:rPr lang="fr-FR" dirty="0"/>
              <a:t> </a:t>
            </a:r>
            <a:r>
              <a:rPr lang="fr-FR" dirty="0" smtClean="0"/>
              <a:t>ad hoc </a:t>
            </a:r>
            <a:r>
              <a:rPr lang="fr-FR" dirty="0" err="1" smtClean="0"/>
              <a:t>werkgroep</a:t>
            </a:r>
            <a:r>
              <a:rPr lang="fr-FR" dirty="0" smtClean="0"/>
              <a:t> </a:t>
            </a:r>
            <a:r>
              <a:rPr lang="fr-FR" dirty="0" err="1"/>
              <a:t>binnen</a:t>
            </a:r>
            <a:r>
              <a:rPr lang="fr-FR" dirty="0"/>
              <a:t> de </a:t>
            </a:r>
            <a:r>
              <a:rPr lang="fr-FR" dirty="0" smtClean="0"/>
              <a:t>EC </a:t>
            </a:r>
            <a:r>
              <a:rPr lang="fr-FR" dirty="0" err="1"/>
              <a:t>tot</a:t>
            </a:r>
            <a:r>
              <a:rPr lang="fr-FR" dirty="0"/>
              <a:t> </a:t>
            </a:r>
            <a:r>
              <a:rPr lang="fr-FR" dirty="0" err="1"/>
              <a:t>bespreken</a:t>
            </a:r>
            <a:r>
              <a:rPr lang="fr-FR" dirty="0"/>
              <a:t> van de </a:t>
            </a:r>
            <a:r>
              <a:rPr lang="fr-FR" dirty="0" err="1"/>
              <a:t>modaliteiten</a:t>
            </a:r>
            <a:r>
              <a:rPr lang="fr-FR" dirty="0"/>
              <a:t> </a:t>
            </a:r>
            <a:r>
              <a:rPr lang="fr-FR" dirty="0" err="1"/>
              <a:t>bij</a:t>
            </a:r>
            <a:r>
              <a:rPr lang="fr-FR" dirty="0"/>
              <a:t> het </a:t>
            </a:r>
            <a:r>
              <a:rPr lang="fr-FR" dirty="0" err="1"/>
              <a:t>digitaliseren</a:t>
            </a:r>
            <a:r>
              <a:rPr lang="fr-FR" dirty="0"/>
              <a:t> van de </a:t>
            </a:r>
            <a:r>
              <a:rPr lang="fr-FR" dirty="0" err="1"/>
              <a:t>Europese</a:t>
            </a:r>
            <a:r>
              <a:rPr lang="fr-FR" dirty="0"/>
              <a:t> </a:t>
            </a:r>
            <a:r>
              <a:rPr lang="fr-FR" dirty="0" err="1"/>
              <a:t>Ziekteverzekeringskaart</a:t>
            </a:r>
            <a:r>
              <a:rPr lang="fr-FR" dirty="0"/>
              <a:t> – KSZ </a:t>
            </a:r>
            <a:r>
              <a:rPr lang="fr-FR" dirty="0" err="1"/>
              <a:t>is</a:t>
            </a:r>
            <a:r>
              <a:rPr lang="fr-FR" dirty="0"/>
              <a:t> </a:t>
            </a:r>
            <a:r>
              <a:rPr lang="fr-FR" dirty="0" err="1" smtClean="0"/>
              <a:t>co</a:t>
            </a:r>
            <a:r>
              <a:rPr lang="fr-FR" dirty="0" smtClean="0"/>
              <a:t>-rapporteur</a:t>
            </a:r>
            <a:endParaRPr lang="fr-FR" dirty="0"/>
          </a:p>
          <a:p>
            <a:r>
              <a:rPr lang="fr-FR" dirty="0" err="1"/>
              <a:t>voorstel</a:t>
            </a:r>
            <a:r>
              <a:rPr lang="fr-FR" dirty="0"/>
              <a:t> KSZ: </a:t>
            </a:r>
            <a:r>
              <a:rPr lang="fr-FR" dirty="0" err="1"/>
              <a:t>verder</a:t>
            </a:r>
            <a:r>
              <a:rPr lang="fr-FR" dirty="0"/>
              <a:t> </a:t>
            </a:r>
            <a:r>
              <a:rPr lang="fr-FR" dirty="0" err="1"/>
              <a:t>bouwen</a:t>
            </a:r>
            <a:r>
              <a:rPr lang="fr-FR" dirty="0"/>
              <a:t> op de </a:t>
            </a:r>
            <a:r>
              <a:rPr lang="fr-FR" dirty="0" err="1"/>
              <a:t>onderliggende</a:t>
            </a:r>
            <a:r>
              <a:rPr lang="fr-FR" dirty="0"/>
              <a:t> </a:t>
            </a:r>
            <a:r>
              <a:rPr lang="fr-FR" dirty="0" err="1"/>
              <a:t>architectuur</a:t>
            </a:r>
            <a:r>
              <a:rPr lang="fr-FR" dirty="0"/>
              <a:t> van het Trust Framework </a:t>
            </a:r>
            <a:r>
              <a:rPr lang="fr-FR" dirty="0" err="1"/>
              <a:t>dat</a:t>
            </a:r>
            <a:r>
              <a:rPr lang="fr-FR" dirty="0"/>
              <a:t> </a:t>
            </a:r>
            <a:r>
              <a:rPr lang="fr-FR" dirty="0" err="1"/>
              <a:t>is</a:t>
            </a:r>
            <a:r>
              <a:rPr lang="fr-FR" dirty="0"/>
              <a:t> </a:t>
            </a:r>
            <a:r>
              <a:rPr lang="fr-FR" dirty="0" err="1"/>
              <a:t>opgezet</a:t>
            </a:r>
            <a:r>
              <a:rPr lang="fr-FR" dirty="0"/>
              <a:t> </a:t>
            </a:r>
            <a:r>
              <a:rPr lang="fr-FR" dirty="0" err="1"/>
              <a:t>voor</a:t>
            </a:r>
            <a:r>
              <a:rPr lang="fr-FR" dirty="0"/>
              <a:t> het </a:t>
            </a:r>
            <a:r>
              <a:rPr lang="fr-FR" dirty="0" err="1"/>
              <a:t>het</a:t>
            </a:r>
            <a:r>
              <a:rPr lang="fr-FR" dirty="0"/>
              <a:t> </a:t>
            </a:r>
            <a:r>
              <a:rPr lang="fr-FR" dirty="0" err="1"/>
              <a:t>European</a:t>
            </a:r>
            <a:r>
              <a:rPr lang="fr-FR" dirty="0"/>
              <a:t> Digital </a:t>
            </a:r>
            <a:r>
              <a:rPr lang="fr-FR" dirty="0" smtClean="0"/>
              <a:t>COVID-19 </a:t>
            </a:r>
            <a:r>
              <a:rPr lang="fr-FR" dirty="0" err="1"/>
              <a:t>Certificate</a:t>
            </a:r>
            <a:endParaRPr lang="fr-FR" dirty="0"/>
          </a:p>
          <a:p>
            <a:endParaRPr lang="en-US" dirty="0"/>
          </a:p>
        </p:txBody>
      </p:sp>
      <p:grpSp>
        <p:nvGrpSpPr>
          <p:cNvPr id="5" name="Group 4"/>
          <p:cNvGrpSpPr>
            <a:grpSpLocks noChangeAspect="1"/>
          </p:cNvGrpSpPr>
          <p:nvPr/>
        </p:nvGrpSpPr>
        <p:grpSpPr>
          <a:xfrm>
            <a:off x="3486419" y="4978897"/>
            <a:ext cx="5219163" cy="1590857"/>
            <a:chOff x="1211166" y="3861048"/>
            <a:chExt cx="6313162" cy="1924319"/>
          </a:xfrm>
        </p:grpSpPr>
        <p:pic>
          <p:nvPicPr>
            <p:cNvPr id="6" name="Picture 5"/>
            <p:cNvPicPr>
              <a:picLocks noChangeAspect="1"/>
            </p:cNvPicPr>
            <p:nvPr/>
          </p:nvPicPr>
          <p:blipFill>
            <a:blip r:embed="rId2"/>
            <a:stretch>
              <a:fillRect/>
            </a:stretch>
          </p:blipFill>
          <p:spPr>
            <a:xfrm>
              <a:off x="1211166" y="3861048"/>
              <a:ext cx="3000794" cy="1924319"/>
            </a:xfrm>
            <a:prstGeom prst="rect">
              <a:avLst/>
            </a:prstGeom>
          </p:spPr>
        </p:pic>
        <p:pic>
          <p:nvPicPr>
            <p:cNvPr id="7" name="Picture 6"/>
            <p:cNvPicPr>
              <a:picLocks noChangeAspect="1"/>
            </p:cNvPicPr>
            <p:nvPr/>
          </p:nvPicPr>
          <p:blipFill>
            <a:blip r:embed="rId3"/>
            <a:stretch>
              <a:fillRect/>
            </a:stretch>
          </p:blipFill>
          <p:spPr>
            <a:xfrm>
              <a:off x="4561640" y="3861048"/>
              <a:ext cx="2962688" cy="1914792"/>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4746147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smtClean="0">
                <a:ea typeface="Calibri" panose="020F0502020204030204" pitchFamily="34" charset="0"/>
              </a:rPr>
              <a:t>Architectuur</a:t>
            </a:r>
            <a:endParaRPr lang="en-US" dirty="0">
              <a:ea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lvl="0"/>
            <a:r>
              <a:rPr lang="nl-NL" dirty="0"/>
              <a:t>v</a:t>
            </a:r>
            <a:r>
              <a:rPr lang="nl-NL" dirty="0" smtClean="0"/>
              <a:t>raag aan de </a:t>
            </a:r>
            <a:r>
              <a:rPr lang="nl-NL" dirty="0"/>
              <a:t>Europese Commissie </a:t>
            </a:r>
            <a:r>
              <a:rPr lang="nl-NL" dirty="0" smtClean="0"/>
              <a:t>(EC) tot het (gratis) aanbieden van </a:t>
            </a:r>
            <a:r>
              <a:rPr lang="nl-NL" dirty="0"/>
              <a:t>één geïntegreerde </a:t>
            </a:r>
            <a:r>
              <a:rPr lang="nl-NL" dirty="0" smtClean="0"/>
              <a:t>architectuur/’platform </a:t>
            </a:r>
            <a:r>
              <a:rPr lang="nl-NL" dirty="0"/>
              <a:t>as a </a:t>
            </a:r>
            <a:r>
              <a:rPr lang="nl-NL" dirty="0" smtClean="0"/>
              <a:t>service’ met </a:t>
            </a:r>
            <a:r>
              <a:rPr lang="nl-NL" dirty="0"/>
              <a:t>herbruikbare connectoren voor lidstaten i.p.v. het opzetten van verschillende en sector gebonden </a:t>
            </a:r>
            <a:r>
              <a:rPr lang="nl-NL" dirty="0" smtClean="0"/>
              <a:t>systemen</a:t>
            </a:r>
          </a:p>
          <a:p>
            <a:pPr lvl="1"/>
            <a:r>
              <a:rPr lang="nl-NL" dirty="0" smtClean="0"/>
              <a:t>EESSI </a:t>
            </a:r>
            <a:r>
              <a:rPr lang="nl-NL" dirty="0"/>
              <a:t>voor sociale </a:t>
            </a:r>
            <a:r>
              <a:rPr lang="nl-NL" dirty="0" smtClean="0"/>
              <a:t>zekerheid</a:t>
            </a:r>
          </a:p>
          <a:p>
            <a:pPr lvl="1"/>
            <a:r>
              <a:rPr lang="nl-NL" dirty="0" smtClean="0"/>
              <a:t>Trust Framework </a:t>
            </a:r>
            <a:r>
              <a:rPr lang="nl-NL" dirty="0"/>
              <a:t>voor </a:t>
            </a:r>
            <a:r>
              <a:rPr lang="nl-NL" dirty="0" smtClean="0"/>
              <a:t>gezondheidszorg</a:t>
            </a:r>
          </a:p>
          <a:p>
            <a:pPr lvl="1"/>
            <a:r>
              <a:rPr lang="nl-NL" dirty="0" smtClean="0"/>
              <a:t>European </a:t>
            </a:r>
            <a:r>
              <a:rPr lang="nl-NL" dirty="0" err="1" smtClean="0"/>
              <a:t>Social</a:t>
            </a:r>
            <a:r>
              <a:rPr lang="nl-NL" dirty="0" smtClean="0"/>
              <a:t> Security Pass</a:t>
            </a:r>
          </a:p>
          <a:p>
            <a:pPr lvl="1"/>
            <a:r>
              <a:rPr lang="nl-NL" dirty="0" err="1" smtClean="0"/>
              <a:t>Only</a:t>
            </a:r>
            <a:r>
              <a:rPr lang="nl-NL" dirty="0" smtClean="0"/>
              <a:t> </a:t>
            </a:r>
            <a:r>
              <a:rPr lang="nl-NL" dirty="0" err="1" smtClean="0"/>
              <a:t>Once</a:t>
            </a:r>
            <a:r>
              <a:rPr lang="nl-NL" dirty="0" smtClean="0"/>
              <a:t> Technical System</a:t>
            </a:r>
          </a:p>
          <a:p>
            <a:pPr lvl="1"/>
            <a:r>
              <a:rPr lang="en-US" dirty="0" smtClean="0"/>
              <a:t>…</a:t>
            </a:r>
          </a:p>
          <a:p>
            <a:pPr lvl="1"/>
            <a:endParaRPr lang="nl-NL" sz="600" dirty="0"/>
          </a:p>
          <a:p>
            <a:pPr lvl="0"/>
            <a:r>
              <a:rPr lang="nl-NL" dirty="0" smtClean="0"/>
              <a:t>m.a.w. één </a:t>
            </a:r>
            <a:r>
              <a:rPr lang="nl-NL" dirty="0" err="1" smtClean="0"/>
              <a:t>sectoroverschrijdend</a:t>
            </a:r>
            <a:r>
              <a:rPr lang="nl-NL" dirty="0" smtClean="0"/>
              <a:t> </a:t>
            </a:r>
            <a:r>
              <a:rPr lang="nl-NL" dirty="0"/>
              <a:t>en modulair systeem </a:t>
            </a:r>
            <a:r>
              <a:rPr lang="nl-NL" dirty="0" smtClean="0"/>
              <a:t>met </a:t>
            </a:r>
            <a:r>
              <a:rPr lang="nl-NL" dirty="0"/>
              <a:t>een aantal herbruikbare componenten (dataservice </a:t>
            </a:r>
            <a:r>
              <a:rPr lang="nl-NL" dirty="0" err="1"/>
              <a:t>repository</a:t>
            </a:r>
            <a:r>
              <a:rPr lang="nl-NL" dirty="0"/>
              <a:t>/</a:t>
            </a:r>
            <a:r>
              <a:rPr lang="nl-NL" dirty="0" err="1"/>
              <a:t>semantic</a:t>
            </a:r>
            <a:r>
              <a:rPr lang="nl-NL" dirty="0"/>
              <a:t> </a:t>
            </a:r>
            <a:r>
              <a:rPr lang="nl-NL" dirty="0" err="1"/>
              <a:t>repository</a:t>
            </a:r>
            <a:r>
              <a:rPr lang="nl-NL" dirty="0"/>
              <a:t>/routing - </a:t>
            </a:r>
            <a:r>
              <a:rPr lang="nl-NL" dirty="0" err="1"/>
              <a:t>forwarding</a:t>
            </a:r>
            <a:r>
              <a:rPr lang="nl-NL" dirty="0"/>
              <a:t> point/etc.) waar sectoren binnen die architectuur in een lagenmodel </a:t>
            </a:r>
            <a:r>
              <a:rPr lang="nl-NL" dirty="0" smtClean="0"/>
              <a:t>werken</a:t>
            </a:r>
          </a:p>
          <a:p>
            <a:pPr lvl="0"/>
            <a:endParaRPr lang="nl-NL" sz="600" dirty="0"/>
          </a:p>
          <a:p>
            <a:r>
              <a:rPr lang="nl-NL" dirty="0"/>
              <a:t>uitbreiding </a:t>
            </a:r>
            <a:r>
              <a:rPr lang="nl-NL" dirty="0" err="1"/>
              <a:t>eIDAS</a:t>
            </a:r>
            <a:r>
              <a:rPr lang="nl-NL" dirty="0"/>
              <a:t> met authenticatie van hoedanigheden en relaties teneinde multidisciplinair bruikbaar te </a:t>
            </a:r>
            <a:r>
              <a:rPr lang="nl-NL" dirty="0" smtClean="0"/>
              <a:t>zijn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130239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Europees relanceplan</a:t>
            </a:r>
            <a:endParaRPr lang="en-US" dirty="0"/>
          </a:p>
        </p:txBody>
      </p:sp>
      <p:sp>
        <p:nvSpPr>
          <p:cNvPr id="3" name="Content Placeholder 2"/>
          <p:cNvSpPr>
            <a:spLocks noGrp="1"/>
          </p:cNvSpPr>
          <p:nvPr>
            <p:ph idx="1"/>
          </p:nvPr>
        </p:nvSpPr>
        <p:spPr/>
        <p:txBody>
          <a:bodyPr/>
          <a:lstStyle/>
          <a:p>
            <a:r>
              <a:rPr lang="en-US" dirty="0" err="1" smtClean="0"/>
              <a:t>opgebouwd</a:t>
            </a:r>
            <a:r>
              <a:rPr lang="en-US" dirty="0" smtClean="0"/>
              <a:t> </a:t>
            </a:r>
            <a:r>
              <a:rPr lang="en-US" dirty="0" err="1" smtClean="0"/>
              <a:t>rond</a:t>
            </a:r>
            <a:r>
              <a:rPr lang="en-US" dirty="0" smtClean="0"/>
              <a:t> 6 </a:t>
            </a:r>
            <a:r>
              <a:rPr lang="en-US" dirty="0" err="1" smtClean="0"/>
              <a:t>assen</a:t>
            </a:r>
            <a:r>
              <a:rPr lang="en-US" dirty="0" smtClean="0"/>
              <a:t> </a:t>
            </a:r>
            <a:r>
              <a:rPr lang="en-US" dirty="0" err="1" smtClean="0"/>
              <a:t>o.a</a:t>
            </a:r>
            <a:r>
              <a:rPr lang="en-US" dirty="0" smtClean="0"/>
              <a:t>. </a:t>
            </a:r>
            <a:r>
              <a:rPr lang="en-US" dirty="0" err="1" smtClean="0"/>
              <a:t>digitale</a:t>
            </a:r>
            <a:r>
              <a:rPr lang="en-US" dirty="0" smtClean="0"/>
              <a:t> </a:t>
            </a:r>
            <a:r>
              <a:rPr lang="en-US" dirty="0" err="1" smtClean="0"/>
              <a:t>transformatie</a:t>
            </a:r>
            <a:endParaRPr lang="en-US" dirty="0" smtClean="0"/>
          </a:p>
          <a:p>
            <a:r>
              <a:rPr lang="en-US" dirty="0" err="1" smtClean="0"/>
              <a:t>lidstaten</a:t>
            </a:r>
            <a:r>
              <a:rPr lang="en-US" dirty="0" smtClean="0"/>
              <a:t> die </a:t>
            </a:r>
            <a:r>
              <a:rPr lang="en-US" dirty="0" err="1" smtClean="0"/>
              <a:t>financiële</a:t>
            </a:r>
            <a:r>
              <a:rPr lang="en-US" dirty="0" smtClean="0"/>
              <a:t> </a:t>
            </a:r>
            <a:r>
              <a:rPr lang="en-US" dirty="0" err="1" smtClean="0"/>
              <a:t>bijdrage</a:t>
            </a:r>
            <a:r>
              <a:rPr lang="en-US" dirty="0" smtClean="0"/>
              <a:t> </a:t>
            </a:r>
            <a:r>
              <a:rPr lang="en-US" dirty="0" err="1" smtClean="0"/>
              <a:t>wensen</a:t>
            </a:r>
            <a:r>
              <a:rPr lang="en-US" dirty="0" smtClean="0"/>
              <a:t> </a:t>
            </a:r>
            <a:r>
              <a:rPr lang="en-US" dirty="0" err="1" smtClean="0"/>
              <a:t>dienen</a:t>
            </a:r>
            <a:r>
              <a:rPr lang="en-US" dirty="0" smtClean="0"/>
              <a:t> </a:t>
            </a:r>
            <a:r>
              <a:rPr lang="en-US" dirty="0" err="1" smtClean="0"/>
              <a:t>nationaal</a:t>
            </a:r>
            <a:r>
              <a:rPr lang="en-US" dirty="0" smtClean="0"/>
              <a:t> </a:t>
            </a:r>
            <a:r>
              <a:rPr lang="en-US" dirty="0" err="1" smtClean="0"/>
              <a:t>herstelplan</a:t>
            </a:r>
            <a:r>
              <a:rPr lang="en-US" dirty="0" smtClean="0"/>
              <a:t> in</a:t>
            </a:r>
          </a:p>
          <a:p>
            <a:r>
              <a:rPr lang="en-US" dirty="0" err="1" smtClean="0"/>
              <a:t>weerhouden</a:t>
            </a:r>
            <a:r>
              <a:rPr lang="en-US" dirty="0" smtClean="0"/>
              <a:t> </a:t>
            </a:r>
            <a:r>
              <a:rPr lang="en-US" dirty="0" err="1" smtClean="0"/>
              <a:t>projecten</a:t>
            </a:r>
            <a:r>
              <a:rPr lang="en-US" dirty="0" smtClean="0"/>
              <a:t> </a:t>
            </a:r>
            <a:r>
              <a:rPr lang="en-US" dirty="0" err="1" smtClean="0"/>
              <a:t>voor</a:t>
            </a:r>
            <a:r>
              <a:rPr lang="en-US" dirty="0" smtClean="0"/>
              <a:t> de </a:t>
            </a:r>
            <a:r>
              <a:rPr lang="en-US" dirty="0" err="1" smtClean="0"/>
              <a:t>Belgische</a:t>
            </a:r>
            <a:r>
              <a:rPr lang="en-US" dirty="0" smtClean="0"/>
              <a:t> </a:t>
            </a:r>
            <a:r>
              <a:rPr lang="en-US" dirty="0" err="1" smtClean="0"/>
              <a:t>sociale</a:t>
            </a:r>
            <a:r>
              <a:rPr lang="en-US" dirty="0" smtClean="0"/>
              <a:t> </a:t>
            </a:r>
            <a:r>
              <a:rPr lang="en-US" dirty="0" err="1" smtClean="0"/>
              <a:t>zekerheid</a:t>
            </a:r>
            <a:endParaRPr lang="en-US" dirty="0" smtClean="0"/>
          </a:p>
          <a:p>
            <a:pPr lvl="1"/>
            <a:r>
              <a:rPr lang="nl-NL" dirty="0" smtClean="0"/>
              <a:t>digitaal platform interactie sociale zekerheid burgers en onderneming (RSZ)</a:t>
            </a:r>
          </a:p>
          <a:p>
            <a:pPr lvl="1"/>
            <a:r>
              <a:rPr lang="nl-NL" dirty="0" smtClean="0"/>
              <a:t>digitaal rekeningbeheer voor elke onderneming (RSZ)</a:t>
            </a:r>
          </a:p>
          <a:p>
            <a:pPr lvl="1"/>
            <a:r>
              <a:rPr lang="nl-NL" dirty="0" smtClean="0"/>
              <a:t>digitalisering OISZ  - verbetering van de gegevenskwaliteit voor geautomatiseerde besluitvorming en ontwikkeling van een onafhankelijk platform voor sociale zekerheid (RSVZ)</a:t>
            </a:r>
          </a:p>
          <a:p>
            <a:pPr lvl="0"/>
            <a:r>
              <a:rPr lang="nl-NL" dirty="0" smtClean="0"/>
              <a:t>ook budgetten voor de uitrol van de Single Digital Gateway</a:t>
            </a:r>
          </a:p>
          <a:p>
            <a:pPr lvl="0"/>
            <a:r>
              <a:rPr lang="nl-NL" dirty="0" smtClean="0"/>
              <a:t>wettelijke basis </a:t>
            </a:r>
          </a:p>
          <a:p>
            <a:pPr lvl="1"/>
            <a:r>
              <a:rPr lang="nl-NL" dirty="0" smtClean="0"/>
              <a:t>Verordening (EU) 2021/241 van het Europees Parlement en de Raad van 12 februari 2021 tot instelling van de herstel- en veerkrachtfaciliteit</a:t>
            </a:r>
            <a:endParaRPr lang="nl-NL"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358" y="257545"/>
            <a:ext cx="1666875" cy="1110139"/>
          </a:xfrm>
          <a:prstGeom prst="rect">
            <a:avLst/>
          </a:prstGeom>
        </p:spPr>
      </p:pic>
    </p:spTree>
    <p:extLst>
      <p:ext uri="{BB962C8B-B14F-4D97-AF65-F5344CB8AC3E}">
        <p14:creationId xmlns:p14="http://schemas.microsoft.com/office/powerpoint/2010/main" val="26122682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p:spPr>
        <p:txBody>
          <a:bodyPr/>
          <a:lstStyle/>
          <a:p>
            <a:r>
              <a:rPr lang="en-US" dirty="0" err="1" smtClean="0"/>
              <a:t>Technische</a:t>
            </a:r>
            <a:r>
              <a:rPr lang="en-US" dirty="0" smtClean="0"/>
              <a:t> </a:t>
            </a:r>
            <a:r>
              <a:rPr lang="en-US" dirty="0" err="1" smtClean="0"/>
              <a:t>migraties</a:t>
            </a:r>
            <a:endParaRPr lang="nl-NL" dirty="0"/>
          </a:p>
        </p:txBody>
      </p:sp>
      <p:sp>
        <p:nvSpPr>
          <p:cNvPr id="3" name="Tijdelijke aanduiding voor inhoud 2"/>
          <p:cNvSpPr>
            <a:spLocks noGrp="1"/>
          </p:cNvSpPr>
          <p:nvPr>
            <p:ph idx="1"/>
          </p:nvPr>
        </p:nvSpPr>
        <p:spPr/>
        <p:txBody>
          <a:bodyPr>
            <a:normAutofit/>
          </a:bodyPr>
          <a:lstStyle/>
          <a:p>
            <a:pPr lvl="0"/>
            <a:r>
              <a:rPr lang="en-US" dirty="0" smtClean="0"/>
              <a:t>2021</a:t>
            </a:r>
          </a:p>
          <a:p>
            <a:pPr lvl="1"/>
            <a:r>
              <a:rPr lang="en-US" dirty="0" smtClean="0"/>
              <a:t>Sequoia</a:t>
            </a:r>
          </a:p>
          <a:p>
            <a:pPr lvl="2"/>
            <a:r>
              <a:rPr lang="en-US" dirty="0" err="1" smtClean="0"/>
              <a:t>technische</a:t>
            </a:r>
            <a:r>
              <a:rPr lang="en-US" dirty="0" smtClean="0"/>
              <a:t> </a:t>
            </a:r>
            <a:r>
              <a:rPr lang="en-US" dirty="0" err="1" smtClean="0"/>
              <a:t>migratie</a:t>
            </a:r>
            <a:r>
              <a:rPr lang="en-US" dirty="0" smtClean="0"/>
              <a:t> </a:t>
            </a:r>
            <a:r>
              <a:rPr lang="en-US" dirty="0" err="1" smtClean="0"/>
              <a:t>bij</a:t>
            </a:r>
            <a:r>
              <a:rPr lang="en-US" dirty="0" smtClean="0"/>
              <a:t> het RSVZ tot </a:t>
            </a:r>
            <a:r>
              <a:rPr lang="en-US" dirty="0" err="1" smtClean="0"/>
              <a:t>verlaten</a:t>
            </a:r>
            <a:r>
              <a:rPr lang="en-US" dirty="0" smtClean="0"/>
              <a:t> van de mainframe</a:t>
            </a:r>
          </a:p>
          <a:p>
            <a:pPr lvl="2"/>
            <a:r>
              <a:rPr lang="en-US" dirty="0" smtClean="0"/>
              <a:t>impact op de </a:t>
            </a:r>
            <a:r>
              <a:rPr lang="en-US" dirty="0" err="1" smtClean="0"/>
              <a:t>gegevensmededelingen</a:t>
            </a:r>
            <a:r>
              <a:rPr lang="en-US" dirty="0" smtClean="0"/>
              <a:t> die met </a:t>
            </a:r>
            <a:r>
              <a:rPr lang="en-US" dirty="0" err="1" smtClean="0"/>
              <a:t>tussenkomst</a:t>
            </a:r>
            <a:r>
              <a:rPr lang="en-US" dirty="0" smtClean="0"/>
              <a:t> van de KSZ </a:t>
            </a:r>
            <a:r>
              <a:rPr lang="en-US" dirty="0" err="1" smtClean="0"/>
              <a:t>verlopen</a:t>
            </a:r>
            <a:r>
              <a:rPr lang="en-US" dirty="0" smtClean="0"/>
              <a:t> (</a:t>
            </a:r>
            <a:r>
              <a:rPr lang="en-US" dirty="0" err="1" smtClean="0"/>
              <a:t>nieuwe</a:t>
            </a:r>
            <a:r>
              <a:rPr lang="en-US" dirty="0" smtClean="0"/>
              <a:t> </a:t>
            </a:r>
            <a:r>
              <a:rPr lang="en-US" dirty="0" err="1" smtClean="0"/>
              <a:t>hoedanigheidscodes</a:t>
            </a:r>
            <a:r>
              <a:rPr lang="en-US" dirty="0" smtClean="0"/>
              <a:t>, </a:t>
            </a:r>
            <a:r>
              <a:rPr lang="en-US" dirty="0" err="1" smtClean="0"/>
              <a:t>configureren</a:t>
            </a:r>
            <a:r>
              <a:rPr lang="en-US" dirty="0" smtClean="0"/>
              <a:t> van </a:t>
            </a:r>
            <a:r>
              <a:rPr lang="en-US" dirty="0" err="1" smtClean="0"/>
              <a:t>gegevensmededelingen</a:t>
            </a:r>
            <a:r>
              <a:rPr lang="en-US" dirty="0" smtClean="0"/>
              <a:t> op die </a:t>
            </a:r>
            <a:r>
              <a:rPr lang="en-US" dirty="0" err="1" smtClean="0"/>
              <a:t>nieuwe</a:t>
            </a:r>
            <a:r>
              <a:rPr lang="en-US" dirty="0" smtClean="0"/>
              <a:t> codes, …)</a:t>
            </a:r>
          </a:p>
          <a:p>
            <a:pPr lvl="2"/>
            <a:endParaRPr lang="en-US" sz="600" dirty="0" smtClean="0"/>
          </a:p>
          <a:p>
            <a:pPr lvl="1"/>
            <a:r>
              <a:rPr lang="en-US" dirty="0" err="1" smtClean="0"/>
              <a:t>voorbereiding</a:t>
            </a:r>
            <a:r>
              <a:rPr lang="en-US" dirty="0" smtClean="0"/>
              <a:t> DUNIA</a:t>
            </a:r>
            <a:endParaRPr lang="nl-NL" dirty="0"/>
          </a:p>
          <a:p>
            <a:pPr lvl="2"/>
            <a:r>
              <a:rPr lang="en-US" dirty="0" smtClean="0"/>
              <a:t>op 1 </a:t>
            </a:r>
            <a:r>
              <a:rPr lang="en-US" dirty="0" err="1" smtClean="0"/>
              <a:t>januari</a:t>
            </a:r>
            <a:r>
              <a:rPr lang="en-US" dirty="0" smtClean="0"/>
              <a:t> 2017, </a:t>
            </a:r>
            <a:r>
              <a:rPr lang="en-US" dirty="0" err="1" smtClean="0"/>
              <a:t>overname</a:t>
            </a:r>
            <a:r>
              <a:rPr lang="en-US" dirty="0" smtClean="0"/>
              <a:t> </a:t>
            </a:r>
            <a:r>
              <a:rPr lang="en-US" dirty="0" err="1" smtClean="0"/>
              <a:t>bevoegdheden</a:t>
            </a:r>
            <a:r>
              <a:rPr lang="en-US" dirty="0" smtClean="0"/>
              <a:t> DIBISS (</a:t>
            </a:r>
            <a:r>
              <a:rPr lang="en-US" dirty="0" err="1" smtClean="0"/>
              <a:t>lokale</a:t>
            </a:r>
            <a:r>
              <a:rPr lang="en-US" dirty="0" smtClean="0"/>
              <a:t> </a:t>
            </a:r>
            <a:r>
              <a:rPr lang="en-US" dirty="0" err="1" smtClean="0"/>
              <a:t>en</a:t>
            </a:r>
            <a:r>
              <a:rPr lang="en-US" dirty="0" smtClean="0"/>
              <a:t> </a:t>
            </a:r>
            <a:r>
              <a:rPr lang="en-US" dirty="0" err="1" smtClean="0"/>
              <a:t>plaatselijke</a:t>
            </a:r>
            <a:r>
              <a:rPr lang="en-US" dirty="0" smtClean="0"/>
              <a:t> </a:t>
            </a:r>
            <a:r>
              <a:rPr lang="en-US" dirty="0" err="1" smtClean="0"/>
              <a:t>overheden</a:t>
            </a:r>
            <a:r>
              <a:rPr lang="en-US" dirty="0" smtClean="0"/>
              <a:t>) door RSZ </a:t>
            </a:r>
            <a:r>
              <a:rPr lang="en-US" dirty="0" err="1" smtClean="0"/>
              <a:t>en</a:t>
            </a:r>
            <a:r>
              <a:rPr lang="en-US" dirty="0" smtClean="0"/>
              <a:t> SFPD</a:t>
            </a:r>
          </a:p>
          <a:p>
            <a:pPr lvl="2"/>
            <a:r>
              <a:rPr lang="nl-NL" dirty="0"/>
              <a:t>o</a:t>
            </a:r>
            <a:r>
              <a:rPr lang="nl-NL" dirty="0" smtClean="0"/>
              <a:t>p 1 </a:t>
            </a:r>
            <a:r>
              <a:rPr lang="nl-NL" dirty="0"/>
              <a:t>januari </a:t>
            </a:r>
            <a:r>
              <a:rPr lang="nl-NL" dirty="0" smtClean="0"/>
              <a:t>2022, </a:t>
            </a:r>
            <a:r>
              <a:rPr lang="nl-NL" dirty="0"/>
              <a:t>backoffice integratie van de ex-DIBISS besturen binnen de RSZ processen</a:t>
            </a:r>
          </a:p>
          <a:p>
            <a:pPr lvl="3"/>
            <a:r>
              <a:rPr lang="nl-NL" sz="1600" dirty="0"/>
              <a:t>t</a:t>
            </a:r>
            <a:r>
              <a:rPr lang="nl-NL" sz="1600" dirty="0" smtClean="0"/>
              <a:t>oekennen </a:t>
            </a:r>
            <a:r>
              <a:rPr lang="nl-NL" sz="1600" dirty="0"/>
              <a:t>van een RSZ-nummer </a:t>
            </a:r>
            <a:r>
              <a:rPr lang="nl-NL" sz="1600" dirty="0" smtClean="0"/>
              <a:t>(‘</a:t>
            </a:r>
            <a:r>
              <a:rPr lang="nl-NL" sz="1600" dirty="0" err="1" smtClean="0"/>
              <a:t>matricule</a:t>
            </a:r>
            <a:r>
              <a:rPr lang="nl-NL" sz="1600" dirty="0" smtClean="0"/>
              <a:t>’) </a:t>
            </a:r>
            <a:r>
              <a:rPr lang="nl-NL" sz="1600" dirty="0"/>
              <a:t>aan de ex-DIBISS besturen</a:t>
            </a:r>
          </a:p>
          <a:p>
            <a:pPr lvl="3"/>
            <a:r>
              <a:rPr lang="nl-NL" sz="1600" baseline="-25000" dirty="0"/>
              <a:t>­</a:t>
            </a:r>
            <a:r>
              <a:rPr lang="nl-NL" sz="1600" u="sng" dirty="0"/>
              <a:t>+</a:t>
            </a:r>
            <a:r>
              <a:rPr lang="nl-NL" sz="1600" dirty="0"/>
              <a:t> 1.800 besturen, populatie van 350.000 werknemers</a:t>
            </a:r>
          </a:p>
          <a:p>
            <a:pPr lvl="3"/>
            <a:r>
              <a:rPr lang="nl-NL" sz="1600" dirty="0"/>
              <a:t>i</a:t>
            </a:r>
            <a:r>
              <a:rPr lang="nl-NL" sz="1600" dirty="0" smtClean="0"/>
              <a:t>mpact </a:t>
            </a:r>
            <a:r>
              <a:rPr lang="nl-NL" sz="1600" dirty="0"/>
              <a:t>op gegevensmededelingen werkgeversrepertorium, DIMONA, </a:t>
            </a:r>
            <a:r>
              <a:rPr lang="nl-NL" sz="1600" dirty="0" err="1"/>
              <a:t>DmfA</a:t>
            </a:r>
            <a:endParaRPr lang="nl-NL" sz="1600" dirty="0"/>
          </a:p>
          <a:p>
            <a:endParaRPr lang="nl-NL" dirty="0"/>
          </a:p>
        </p:txBody>
      </p:sp>
    </p:spTree>
    <p:extLst>
      <p:ext uri="{BB962C8B-B14F-4D97-AF65-F5344CB8AC3E}">
        <p14:creationId xmlns:p14="http://schemas.microsoft.com/office/powerpoint/2010/main" val="861889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Technische</a:t>
            </a:r>
            <a:r>
              <a:rPr lang="en-US" dirty="0" smtClean="0"/>
              <a:t> </a:t>
            </a:r>
            <a:r>
              <a:rPr lang="en-US" dirty="0" err="1" smtClean="0"/>
              <a:t>migraties</a:t>
            </a:r>
            <a:endParaRPr lang="nl-NL" dirty="0"/>
          </a:p>
        </p:txBody>
      </p:sp>
      <p:sp>
        <p:nvSpPr>
          <p:cNvPr id="3" name="Tijdelijke aanduiding voor inhoud 2"/>
          <p:cNvSpPr>
            <a:spLocks noGrp="1"/>
          </p:cNvSpPr>
          <p:nvPr>
            <p:ph idx="1"/>
          </p:nvPr>
        </p:nvSpPr>
        <p:spPr/>
        <p:txBody>
          <a:bodyPr>
            <a:normAutofit/>
          </a:bodyPr>
          <a:lstStyle/>
          <a:p>
            <a:pPr lvl="0"/>
            <a:r>
              <a:rPr lang="nl-NL" dirty="0" smtClean="0"/>
              <a:t>2022 </a:t>
            </a:r>
          </a:p>
          <a:p>
            <a:pPr lvl="1"/>
            <a:r>
              <a:rPr lang="nl-NL" dirty="0"/>
              <a:t>v</a:t>
            </a:r>
            <a:r>
              <a:rPr lang="nl-NL" dirty="0" smtClean="0"/>
              <a:t>erdere uitrol van DUNIA</a:t>
            </a:r>
          </a:p>
          <a:p>
            <a:pPr lvl="1"/>
            <a:r>
              <a:rPr lang="nl-NL" dirty="0" smtClean="0"/>
              <a:t>voorbereiding </a:t>
            </a:r>
            <a:r>
              <a:rPr lang="nl-NL" dirty="0"/>
              <a:t>ontmanteling van de ORINT-koepel</a:t>
            </a:r>
          </a:p>
          <a:p>
            <a:pPr lvl="2"/>
            <a:r>
              <a:rPr lang="nl-NL" dirty="0"/>
              <a:t>30 mei 2018 - Samenwerkingsakkoord tussen de Vlaamse Gemeenschap, het Waalse Gewest, de Gemeenschappelijke Gemeenschapscommissie en de Duitstalige Gemeenschap betreffende de oprichting van het interregionaal orgaan voor de gezinsbijslagen</a:t>
            </a:r>
          </a:p>
          <a:p>
            <a:pPr lvl="2"/>
            <a:r>
              <a:rPr lang="nl-NL" dirty="0" smtClean="0"/>
              <a:t>gezamenlijk </a:t>
            </a:r>
            <a:r>
              <a:rPr lang="nl-NL" dirty="0"/>
              <a:t>beheer van het kadaster en van de toepassing </a:t>
            </a:r>
            <a:r>
              <a:rPr lang="nl-NL" dirty="0" smtClean="0"/>
              <a:t>Trivia </a:t>
            </a:r>
            <a:r>
              <a:rPr lang="nl-NL" dirty="0"/>
              <a:t>tot organiseren van de gegevensmededelingen</a:t>
            </a:r>
          </a:p>
          <a:p>
            <a:pPr lvl="2"/>
            <a:r>
              <a:rPr lang="nl-NL" dirty="0" smtClean="0"/>
              <a:t>per </a:t>
            </a:r>
            <a:r>
              <a:rPr lang="nl-NL" dirty="0"/>
              <a:t>1 januari 2022 verlaat de Vlaamse Gemeenschap de ORINT-koepel, </a:t>
            </a:r>
            <a:r>
              <a:rPr lang="nl-NL" dirty="0" smtClean="0"/>
              <a:t>het </a:t>
            </a:r>
            <a:r>
              <a:rPr lang="nl-NL" dirty="0"/>
              <a:t>Waals Gewest, de GGC en de Duitstalige Gemeenschap zullen volgen tegen 1 januari 2024</a:t>
            </a:r>
          </a:p>
          <a:p>
            <a:pPr lvl="2"/>
            <a:r>
              <a:rPr lang="nl-NL" dirty="0" smtClean="0"/>
              <a:t>regio’s </a:t>
            </a:r>
            <a:r>
              <a:rPr lang="nl-NL" dirty="0"/>
              <a:t>dienen eigen kadaster uit te bouwen en de gegevensmededelingen op te zetten tot beheer van de </a:t>
            </a:r>
            <a:r>
              <a:rPr lang="nl-NL" dirty="0" smtClean="0"/>
              <a:t>dossiers (reeds het geval in Vlaanderen)</a:t>
            </a:r>
            <a:endParaRPr lang="nl-NL" dirty="0"/>
          </a:p>
          <a:p>
            <a:pPr lvl="2"/>
            <a:r>
              <a:rPr lang="nl-NL" dirty="0"/>
              <a:t>KSZ beheert in het personenrepertorium wie gekend is in de sector van de gezinsbijslagen, in welke regio, in welke hoedanigheid en voor welke </a:t>
            </a:r>
            <a:r>
              <a:rPr lang="nl-NL" dirty="0" smtClean="0"/>
              <a:t>periode</a:t>
            </a:r>
            <a:endParaRPr lang="nl-NL" dirty="0"/>
          </a:p>
          <a:p>
            <a:pPr lvl="2"/>
            <a:r>
              <a:rPr lang="nl-NL" dirty="0" smtClean="0"/>
              <a:t>de </a:t>
            </a:r>
            <a:r>
              <a:rPr lang="nl-NL" dirty="0"/>
              <a:t>regionale instellingen beheren in cascade wie gekend is in hun regio, bij welke kas, in welke hoedanigheid en voor welke periode</a:t>
            </a:r>
          </a:p>
          <a:p>
            <a:pPr marL="360000" lvl="1" indent="0">
              <a:buNone/>
            </a:pPr>
            <a:r>
              <a:rPr lang="nl-NL" dirty="0"/>
              <a:t> </a:t>
            </a:r>
          </a:p>
          <a:p>
            <a:endParaRPr lang="nl-NL" dirty="0"/>
          </a:p>
        </p:txBody>
      </p:sp>
    </p:spTree>
    <p:extLst>
      <p:ext uri="{BB962C8B-B14F-4D97-AF65-F5344CB8AC3E}">
        <p14:creationId xmlns:p14="http://schemas.microsoft.com/office/powerpoint/2010/main" val="1958644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 par </a:t>
            </a:r>
            <a:r>
              <a:rPr lang="en-US" dirty="0" err="1" smtClean="0"/>
              <a:t>ailleurs</a:t>
            </a:r>
            <a:endParaRPr lang="en-US" dirty="0"/>
          </a:p>
        </p:txBody>
      </p:sp>
      <p:sp>
        <p:nvSpPr>
          <p:cNvPr id="3" name="Content Placeholder 2"/>
          <p:cNvSpPr>
            <a:spLocks noGrp="1"/>
          </p:cNvSpPr>
          <p:nvPr>
            <p:ph idx="1"/>
          </p:nvPr>
        </p:nvSpPr>
        <p:spPr>
          <a:xfrm>
            <a:off x="838200" y="1718045"/>
            <a:ext cx="10515600" cy="4749430"/>
          </a:xfrm>
        </p:spPr>
        <p:txBody>
          <a:bodyPr>
            <a:normAutofit/>
          </a:bodyPr>
          <a:lstStyle/>
          <a:p>
            <a:r>
              <a:rPr lang="fr-FR" dirty="0" smtClean="0"/>
              <a:t>modernisation </a:t>
            </a:r>
            <a:r>
              <a:rPr lang="fr-FR" dirty="0"/>
              <a:t>des services de monitoring </a:t>
            </a:r>
            <a:endParaRPr lang="fr-FR" dirty="0" smtClean="0"/>
          </a:p>
          <a:p>
            <a:pPr lvl="1"/>
            <a:r>
              <a:rPr lang="fr-FR" dirty="0" smtClean="0"/>
              <a:t>exploitation </a:t>
            </a:r>
            <a:r>
              <a:rPr lang="fr-FR" dirty="0"/>
              <a:t>des </a:t>
            </a:r>
            <a:r>
              <a:rPr lang="fr-FR" dirty="0" err="1"/>
              <a:t>loggings</a:t>
            </a:r>
            <a:r>
              <a:rPr lang="fr-FR" dirty="0"/>
              <a:t> techniques et affichage des informations en temps réel pour le Service Desk et sur le site web </a:t>
            </a:r>
            <a:r>
              <a:rPr lang="fr-FR" dirty="0" err="1"/>
              <a:t>Status</a:t>
            </a:r>
            <a:endParaRPr lang="fr-FR" dirty="0"/>
          </a:p>
          <a:p>
            <a:pPr lvl="1"/>
            <a:r>
              <a:rPr lang="fr-FR" dirty="0"/>
              <a:t>alignement des pratiques de monitoring et de gestion d’incidents entre les utilisateurs du </a:t>
            </a:r>
            <a:r>
              <a:rPr lang="fr-FR" dirty="0" smtClean="0"/>
              <a:t>G-Cloud</a:t>
            </a:r>
          </a:p>
          <a:p>
            <a:pPr lvl="1"/>
            <a:endParaRPr lang="fr-FR" sz="600" dirty="0"/>
          </a:p>
          <a:p>
            <a:r>
              <a:rPr lang="fr-FR" dirty="0" smtClean="0"/>
              <a:t>API </a:t>
            </a:r>
            <a:r>
              <a:rPr lang="fr-FR" dirty="0" err="1" smtClean="0"/>
              <a:t>Economy</a:t>
            </a:r>
            <a:r>
              <a:rPr lang="fr-FR" dirty="0" smtClean="0"/>
              <a:t> </a:t>
            </a:r>
          </a:p>
          <a:p>
            <a:pPr lvl="1"/>
            <a:r>
              <a:rPr lang="fr-FR" dirty="0" smtClean="0"/>
              <a:t>pour accélérer la mise en place de flux de données et promouvoir la réutilisation de composants</a:t>
            </a:r>
          </a:p>
          <a:p>
            <a:pPr lvl="1"/>
            <a:r>
              <a:rPr lang="fr-FR" dirty="0"/>
              <a:t>v</a:t>
            </a:r>
            <a:r>
              <a:rPr lang="fr-FR" dirty="0" smtClean="0"/>
              <a:t>ia la mise en place d’un cadre technique permettant l’échange entre consommateurs et fournisseurs de données sans intermédiaire, mais en respectant le rôle de la BCSS </a:t>
            </a:r>
            <a:r>
              <a:rPr lang="fr-FR" dirty="0"/>
              <a:t>imposé par la loi pour la communication de données à caractère personnel de et vers les institutions de sécurité sociale</a:t>
            </a:r>
            <a:endParaRPr lang="fr-FR" dirty="0" smtClean="0"/>
          </a:p>
          <a:p>
            <a:pPr lvl="1"/>
            <a:r>
              <a:rPr lang="fr-FR" dirty="0" smtClean="0"/>
              <a:t>défis </a:t>
            </a:r>
          </a:p>
          <a:p>
            <a:pPr lvl="2"/>
            <a:r>
              <a:rPr lang="fr-FR" sz="1800" dirty="0" smtClean="0"/>
              <a:t>exposer les missions de la </a:t>
            </a:r>
            <a:r>
              <a:rPr lang="fr-FR" sz="1800" dirty="0"/>
              <a:t>BCSS </a:t>
            </a:r>
            <a:r>
              <a:rPr lang="fr-FR" sz="1800" dirty="0" smtClean="0"/>
              <a:t>(i.e. consultation </a:t>
            </a:r>
            <a:r>
              <a:rPr lang="fr-FR" sz="1800" dirty="0"/>
              <a:t>du répertoire des personnes, contrôles d’authentification et autorisation, filtrage des informations conformément aux délibérations du CSI, </a:t>
            </a:r>
            <a:r>
              <a:rPr lang="fr-FR" sz="1800" dirty="0" err="1"/>
              <a:t>logging</a:t>
            </a:r>
            <a:r>
              <a:rPr lang="fr-FR" sz="1800" dirty="0"/>
              <a:t> des </a:t>
            </a:r>
            <a:r>
              <a:rPr lang="fr-FR" sz="1800" dirty="0" smtClean="0"/>
              <a:t>échanges) dans des composants réutilisables par les consommateurs et fournisseurs</a:t>
            </a:r>
          </a:p>
          <a:p>
            <a:pPr lvl="2"/>
            <a:r>
              <a:rPr lang="fr-FR" sz="1800" dirty="0" smtClean="0"/>
              <a:t>imposer et contrôler l’utilisation de ces composants par les consommateurs et fournisseurs</a:t>
            </a:r>
          </a:p>
          <a:p>
            <a:endParaRPr lang="fr-FR" b="1" dirty="0" smtClean="0">
              <a:solidFill>
                <a:srgbClr val="00B050"/>
              </a:solidFill>
            </a:endParaRPr>
          </a:p>
          <a:p>
            <a:endParaRPr lang="fr-FR" b="1" dirty="0" smtClean="0">
              <a:solidFill>
                <a:srgbClr val="00B050"/>
              </a:solidFill>
            </a:endParaRPr>
          </a:p>
          <a:p>
            <a:endParaRPr lang="fr-FR" b="1" dirty="0">
              <a:solidFill>
                <a:srgbClr val="00B050"/>
              </a:solidFill>
            </a:endParaRPr>
          </a:p>
          <a:p>
            <a:endParaRPr lang="fr-FR" b="1" u="sng" dirty="0" smtClean="0">
              <a:solidFill>
                <a:srgbClr val="00B050"/>
              </a:solidFill>
            </a:endParaRPr>
          </a:p>
          <a:p>
            <a:endParaRPr lang="fr-FR" b="1" u="sng" dirty="0" smtClean="0">
              <a:solidFill>
                <a:srgbClr val="00B050"/>
              </a:solidFill>
            </a:endParaRPr>
          </a:p>
          <a:p>
            <a:endParaRPr lang="fr-FR" b="1" u="sng" dirty="0" smtClean="0">
              <a:solidFill>
                <a:srgbClr val="00B050"/>
              </a:solidFill>
            </a:endParaRPr>
          </a:p>
          <a:p>
            <a:endParaRPr lang="fr-FR" b="1" u="sng" dirty="0" smtClean="0">
              <a:solidFill>
                <a:srgbClr val="00B050"/>
              </a:solidFill>
            </a:endParaRPr>
          </a:p>
          <a:p>
            <a:endParaRPr lang="fr-FR" b="1" u="sng" dirty="0">
              <a:solidFill>
                <a:srgbClr val="00B050"/>
              </a:solidFill>
            </a:endParaRPr>
          </a:p>
          <a:p>
            <a:endParaRPr lang="en-US" dirty="0"/>
          </a:p>
        </p:txBody>
      </p:sp>
    </p:spTree>
    <p:extLst>
      <p:ext uri="{BB962C8B-B14F-4D97-AF65-F5344CB8AC3E}">
        <p14:creationId xmlns:p14="http://schemas.microsoft.com/office/powerpoint/2010/main" val="696615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smtClean="0"/>
              <a:t>Informatique</a:t>
            </a:r>
            <a:endParaRPr lang="fr-BE" altLang="en-US" dirty="0"/>
          </a:p>
        </p:txBody>
      </p:sp>
      <p:sp>
        <p:nvSpPr>
          <p:cNvPr id="3" name="Content Placeholder 2"/>
          <p:cNvSpPr>
            <a:spLocks noGrp="1"/>
          </p:cNvSpPr>
          <p:nvPr>
            <p:ph idx="1"/>
          </p:nvPr>
        </p:nvSpPr>
        <p:spPr>
          <a:xfrm>
            <a:off x="838200" y="1718045"/>
            <a:ext cx="10515600" cy="4863730"/>
          </a:xfrm>
        </p:spPr>
        <p:txBody>
          <a:bodyPr>
            <a:normAutofit fontScale="77500" lnSpcReduction="20000"/>
          </a:bodyPr>
          <a:lstStyle/>
          <a:p>
            <a:pPr>
              <a:lnSpc>
                <a:spcPct val="110000"/>
              </a:lnSpc>
            </a:pPr>
            <a:r>
              <a:rPr lang="fr-FR" sz="2600" dirty="0"/>
              <a:t>2021</a:t>
            </a:r>
          </a:p>
          <a:p>
            <a:pPr lvl="1">
              <a:lnSpc>
                <a:spcPct val="110000"/>
              </a:lnSpc>
            </a:pPr>
            <a:r>
              <a:rPr lang="fr-FR" sz="2300" dirty="0">
                <a:latin typeface="Calibri" panose="020F0502020204030204" pitchFamily="34" charset="0"/>
              </a:rPr>
              <a:t>poursuite des migrations (réseau, serveurs, stockage, backup) vers la plateforme G-Cloud</a:t>
            </a:r>
          </a:p>
          <a:p>
            <a:pPr lvl="1">
              <a:lnSpc>
                <a:spcPct val="110000"/>
              </a:lnSpc>
            </a:pPr>
            <a:r>
              <a:rPr lang="fr-FR" sz="2300" dirty="0">
                <a:latin typeface="Calibri" panose="020F0502020204030204" pitchFamily="34" charset="0"/>
              </a:rPr>
              <a:t>migration de 3 vagues de services </a:t>
            </a:r>
            <a:r>
              <a:rPr lang="fr-FR" sz="2300" dirty="0" err="1">
                <a:latin typeface="Calibri" panose="020F0502020204030204" pitchFamily="34" charset="0"/>
              </a:rPr>
              <a:t>DataPower</a:t>
            </a:r>
            <a:r>
              <a:rPr lang="fr-FR" sz="2300" dirty="0">
                <a:latin typeface="Calibri" panose="020F0502020204030204" pitchFamily="34" charset="0"/>
              </a:rPr>
              <a:t> vers API Gateway et </a:t>
            </a:r>
            <a:r>
              <a:rPr lang="fr-FR" sz="2300" dirty="0" err="1">
                <a:latin typeface="Calibri" panose="020F0502020204030204" pitchFamily="34" charset="0"/>
              </a:rPr>
              <a:t>Openshift</a:t>
            </a:r>
            <a:r>
              <a:rPr lang="fr-FR" sz="2300" dirty="0">
                <a:latin typeface="Calibri" panose="020F0502020204030204" pitchFamily="34" charset="0"/>
              </a:rPr>
              <a:t> </a:t>
            </a:r>
          </a:p>
          <a:p>
            <a:pPr lvl="1">
              <a:lnSpc>
                <a:spcPct val="110000"/>
              </a:lnSpc>
            </a:pPr>
            <a:r>
              <a:rPr lang="fr-FR" sz="2300" dirty="0">
                <a:latin typeface="Calibri" panose="020F0502020204030204" pitchFamily="34" charset="0"/>
              </a:rPr>
              <a:t>migration des applications </a:t>
            </a:r>
            <a:r>
              <a:rPr lang="fr-FR" sz="2300" dirty="0" err="1">
                <a:latin typeface="Calibri" panose="020F0502020204030204" pitchFamily="34" charset="0"/>
              </a:rPr>
              <a:t>websphere</a:t>
            </a:r>
            <a:r>
              <a:rPr lang="fr-FR" sz="2300" dirty="0">
                <a:latin typeface="Calibri" panose="020F0502020204030204" pitchFamily="34" charset="0"/>
              </a:rPr>
              <a:t> vers </a:t>
            </a:r>
            <a:r>
              <a:rPr lang="fr-FR" sz="2300" dirty="0" err="1">
                <a:latin typeface="Calibri" panose="020F0502020204030204" pitchFamily="34" charset="0"/>
              </a:rPr>
              <a:t>Openshift</a:t>
            </a:r>
            <a:endParaRPr lang="fr-FR" sz="2300" dirty="0">
              <a:latin typeface="Calibri" panose="020F0502020204030204" pitchFamily="34" charset="0"/>
            </a:endParaRPr>
          </a:p>
          <a:p>
            <a:pPr lvl="1">
              <a:lnSpc>
                <a:spcPct val="110000"/>
              </a:lnSpc>
            </a:pPr>
            <a:r>
              <a:rPr lang="fr-FR" sz="2300" dirty="0">
                <a:latin typeface="Calibri" panose="020F0502020204030204" pitchFamily="34" charset="0"/>
              </a:rPr>
              <a:t>upgrade de versions, tests de performance et ajustement des configurations pour préparer la migration des services critiques </a:t>
            </a:r>
          </a:p>
          <a:p>
            <a:pPr lvl="1">
              <a:lnSpc>
                <a:spcPct val="110000"/>
              </a:lnSpc>
            </a:pPr>
            <a:r>
              <a:rPr lang="fr-FR" sz="2300" dirty="0">
                <a:latin typeface="Calibri" panose="020F0502020204030204" pitchFamily="34" charset="0"/>
              </a:rPr>
              <a:t>suivi des performances et </a:t>
            </a:r>
            <a:r>
              <a:rPr lang="fr-FR" sz="2300" dirty="0" smtClean="0">
                <a:latin typeface="Calibri" panose="020F0502020204030204" pitchFamily="34" charset="0"/>
              </a:rPr>
              <a:t>capacité</a:t>
            </a:r>
            <a:endParaRPr lang="fr-FR" sz="2300" dirty="0">
              <a:latin typeface="Calibri" panose="020F0502020204030204" pitchFamily="34" charset="0"/>
            </a:endParaRPr>
          </a:p>
          <a:p>
            <a:pPr lvl="2">
              <a:lnSpc>
                <a:spcPct val="110000"/>
              </a:lnSpc>
            </a:pPr>
            <a:r>
              <a:rPr lang="fr-FR" sz="2000" dirty="0">
                <a:latin typeface="Calibri" panose="020F0502020204030204" pitchFamily="34" charset="0"/>
              </a:rPr>
              <a:t>upgrades et virtualisation de composants critiques</a:t>
            </a:r>
          </a:p>
          <a:p>
            <a:pPr lvl="2">
              <a:lnSpc>
                <a:spcPct val="110000"/>
              </a:lnSpc>
            </a:pPr>
            <a:r>
              <a:rPr lang="fr-FR" sz="2000" dirty="0">
                <a:latin typeface="Calibri" panose="020F0502020204030204" pitchFamily="34" charset="0"/>
              </a:rPr>
              <a:t>stabilisation des </a:t>
            </a:r>
            <a:r>
              <a:rPr lang="fr-FR" sz="2000" dirty="0" smtClean="0">
                <a:latin typeface="Calibri" panose="020F0502020204030204" pitchFamily="34" charset="0"/>
              </a:rPr>
              <a:t>volumes, </a:t>
            </a:r>
            <a:r>
              <a:rPr lang="fr-FR" sz="2000" dirty="0">
                <a:latin typeface="Calibri" panose="020F0502020204030204" pitchFamily="34" charset="0"/>
              </a:rPr>
              <a:t>notamment </a:t>
            </a:r>
            <a:r>
              <a:rPr lang="fr-FR" sz="2000" dirty="0" smtClean="0">
                <a:latin typeface="Calibri" panose="020F0502020204030204" pitchFamily="34" charset="0"/>
              </a:rPr>
              <a:t>eHealth </a:t>
            </a:r>
            <a:r>
              <a:rPr lang="fr-FR" sz="2000" dirty="0">
                <a:latin typeface="Calibri" panose="020F0502020204030204" pitchFamily="34" charset="0"/>
              </a:rPr>
              <a:t>avec 344 millions de requêtes</a:t>
            </a:r>
          </a:p>
          <a:p>
            <a:pPr lvl="1">
              <a:lnSpc>
                <a:spcPct val="110000"/>
              </a:lnSpc>
            </a:pPr>
            <a:r>
              <a:rPr lang="fr-FR" sz="2300" dirty="0">
                <a:latin typeface="Calibri" panose="020F0502020204030204" pitchFamily="34" charset="0"/>
              </a:rPr>
              <a:t>nouvelles connexions pour plusieurs fonds de sécurité d’existence (</a:t>
            </a:r>
            <a:r>
              <a:rPr lang="fr-FR" sz="2300" dirty="0" err="1">
                <a:latin typeface="Calibri" panose="020F0502020204030204" pitchFamily="34" charset="0"/>
              </a:rPr>
              <a:t>Constructiv</a:t>
            </a:r>
            <a:r>
              <a:rPr lang="fr-FR" sz="2300" dirty="0">
                <a:latin typeface="Calibri" panose="020F0502020204030204" pitchFamily="34" charset="0"/>
              </a:rPr>
              <a:t>, Transformation du bois, </a:t>
            </a:r>
            <a:r>
              <a:rPr lang="fr-FR" sz="2300" dirty="0" err="1">
                <a:latin typeface="Calibri" panose="020F0502020204030204" pitchFamily="34" charset="0"/>
              </a:rPr>
              <a:t>Metal</a:t>
            </a:r>
            <a:r>
              <a:rPr lang="fr-FR" sz="2300" dirty="0">
                <a:latin typeface="Calibri" panose="020F0502020204030204" pitchFamily="34" charset="0"/>
              </a:rPr>
              <a:t>, sociale </a:t>
            </a:r>
            <a:r>
              <a:rPr lang="fr-FR" sz="2300" dirty="0" err="1">
                <a:latin typeface="Calibri" panose="020F0502020204030204" pitchFamily="34" charset="0"/>
              </a:rPr>
              <a:t>werkplaatsen</a:t>
            </a:r>
            <a:r>
              <a:rPr lang="fr-FR" sz="2300" dirty="0">
                <a:latin typeface="Calibri" panose="020F0502020204030204" pitchFamily="34" charset="0"/>
              </a:rPr>
              <a:t>)</a:t>
            </a:r>
          </a:p>
          <a:p>
            <a:pPr lvl="1">
              <a:lnSpc>
                <a:spcPct val="110000"/>
              </a:lnSpc>
            </a:pPr>
            <a:r>
              <a:rPr lang="fr-FR" sz="2300" dirty="0">
                <a:latin typeface="Calibri" panose="020F0502020204030204" pitchFamily="34" charset="0"/>
              </a:rPr>
              <a:t>nouveaux échanges avec </a:t>
            </a:r>
            <a:r>
              <a:rPr lang="fr-FR" sz="2300" dirty="0" err="1">
                <a:latin typeface="Calibri" panose="020F0502020204030204" pitchFamily="34" charset="0"/>
              </a:rPr>
              <a:t>Diplobel</a:t>
            </a:r>
            <a:r>
              <a:rPr lang="fr-FR" sz="2300" dirty="0">
                <a:latin typeface="Calibri" panose="020F0502020204030204" pitchFamily="34" charset="0"/>
              </a:rPr>
              <a:t>, </a:t>
            </a:r>
            <a:r>
              <a:rPr lang="fr-FR" sz="2300" dirty="0" err="1">
                <a:latin typeface="Calibri" panose="020F0502020204030204" pitchFamily="34" charset="0"/>
              </a:rPr>
              <a:t>Sciensano</a:t>
            </a:r>
            <a:r>
              <a:rPr lang="fr-FR" sz="2300" dirty="0">
                <a:latin typeface="Calibri" panose="020F0502020204030204" pitchFamily="34" charset="0"/>
              </a:rPr>
              <a:t>, </a:t>
            </a:r>
            <a:r>
              <a:rPr lang="fr-FR" sz="2300" dirty="0" err="1">
                <a:latin typeface="Calibri" panose="020F0502020204030204" pitchFamily="34" charset="0"/>
              </a:rPr>
              <a:t>Vlaamse</a:t>
            </a:r>
            <a:r>
              <a:rPr lang="fr-FR" sz="2300" dirty="0">
                <a:latin typeface="Calibri" panose="020F0502020204030204" pitchFamily="34" charset="0"/>
              </a:rPr>
              <a:t> </a:t>
            </a:r>
            <a:r>
              <a:rPr lang="fr-FR" sz="2300" dirty="0" err="1">
                <a:latin typeface="Calibri" panose="020F0502020204030204" pitchFamily="34" charset="0"/>
              </a:rPr>
              <a:t>Agenschap</a:t>
            </a:r>
            <a:r>
              <a:rPr lang="fr-FR" sz="2300" dirty="0">
                <a:latin typeface="Calibri" panose="020F0502020204030204" pitchFamily="34" charset="0"/>
              </a:rPr>
              <a:t> </a:t>
            </a:r>
            <a:r>
              <a:rPr lang="fr-FR" sz="2300" dirty="0" err="1">
                <a:latin typeface="Calibri" panose="020F0502020204030204" pitchFamily="34" charset="0"/>
              </a:rPr>
              <a:t>Innoveren</a:t>
            </a:r>
            <a:r>
              <a:rPr lang="fr-FR" sz="2300" dirty="0">
                <a:latin typeface="Calibri" panose="020F0502020204030204" pitchFamily="34" charset="0"/>
              </a:rPr>
              <a:t> &amp; </a:t>
            </a:r>
            <a:r>
              <a:rPr lang="fr-FR" sz="2300" dirty="0" err="1">
                <a:latin typeface="Calibri" panose="020F0502020204030204" pitchFamily="34" charset="0"/>
              </a:rPr>
              <a:t>Ondernemen</a:t>
            </a:r>
            <a:r>
              <a:rPr lang="fr-FR" sz="2300" dirty="0">
                <a:latin typeface="Calibri" panose="020F0502020204030204" pitchFamily="34" charset="0"/>
              </a:rPr>
              <a:t>,  Agence pour une Vie de Qualité, </a:t>
            </a:r>
            <a:r>
              <a:rPr lang="en-US" sz="2300" dirty="0">
                <a:latin typeface="Calibri" panose="020F0502020204030204" pitchFamily="34" charset="0"/>
              </a:rPr>
              <a:t> </a:t>
            </a:r>
            <a:r>
              <a:rPr lang="en-US" sz="2300" dirty="0" err="1">
                <a:latin typeface="Calibri" panose="020F0502020204030204" pitchFamily="34" charset="0"/>
              </a:rPr>
              <a:t>Dienststelle</a:t>
            </a:r>
            <a:r>
              <a:rPr lang="en-US" sz="2300" dirty="0">
                <a:latin typeface="Calibri" panose="020F0502020204030204" pitchFamily="34" charset="0"/>
              </a:rPr>
              <a:t> </a:t>
            </a:r>
            <a:r>
              <a:rPr lang="en-US" sz="2300" dirty="0" err="1">
                <a:latin typeface="Calibri" panose="020F0502020204030204" pitchFamily="34" charset="0"/>
              </a:rPr>
              <a:t>für</a:t>
            </a:r>
            <a:r>
              <a:rPr lang="en-US" sz="2300" dirty="0">
                <a:latin typeface="Calibri" panose="020F0502020204030204" pitchFamily="34" charset="0"/>
              </a:rPr>
              <a:t> </a:t>
            </a:r>
            <a:r>
              <a:rPr lang="en-US" sz="2300" dirty="0" err="1">
                <a:latin typeface="Calibri" panose="020F0502020204030204" pitchFamily="34" charset="0"/>
              </a:rPr>
              <a:t>Selbstbestimmtes</a:t>
            </a:r>
            <a:r>
              <a:rPr lang="en-US" sz="2300" dirty="0">
                <a:latin typeface="Calibri" panose="020F0502020204030204" pitchFamily="34" charset="0"/>
              </a:rPr>
              <a:t> </a:t>
            </a:r>
            <a:r>
              <a:rPr lang="en-US" sz="2300" dirty="0" err="1">
                <a:latin typeface="Calibri" panose="020F0502020204030204" pitchFamily="34" charset="0"/>
              </a:rPr>
              <a:t>Leben</a:t>
            </a:r>
            <a:endParaRPr lang="fr-FR" sz="2300" dirty="0">
              <a:latin typeface="Calibri" panose="020F0502020204030204" pitchFamily="34" charset="0"/>
            </a:endParaRPr>
          </a:p>
          <a:p>
            <a:pPr lvl="1">
              <a:lnSpc>
                <a:spcPct val="110000"/>
              </a:lnSpc>
            </a:pPr>
            <a:r>
              <a:rPr lang="fr-FR" sz="2300" dirty="0" smtClean="0">
                <a:latin typeface="Calibri" panose="020F0502020204030204" pitchFamily="34" charset="0"/>
              </a:rPr>
              <a:t>IAP</a:t>
            </a:r>
            <a:endParaRPr lang="fr-FR" sz="2300" dirty="0">
              <a:latin typeface="Calibri" panose="020F0502020204030204" pitchFamily="34" charset="0"/>
            </a:endParaRPr>
          </a:p>
          <a:p>
            <a:pPr lvl="2">
              <a:lnSpc>
                <a:spcPct val="110000"/>
              </a:lnSpc>
            </a:pPr>
            <a:r>
              <a:rPr lang="fr-FR" sz="2000" dirty="0">
                <a:latin typeface="Calibri" panose="020F0502020204030204" pitchFamily="34" charset="0"/>
              </a:rPr>
              <a:t>renforcement du processus d’authentification des émetteurs de mails pour lutter contre le spamming</a:t>
            </a:r>
          </a:p>
          <a:p>
            <a:pPr lvl="2">
              <a:lnSpc>
                <a:spcPct val="110000"/>
              </a:lnSpc>
            </a:pPr>
            <a:r>
              <a:rPr lang="fr-FR" sz="2000" dirty="0">
                <a:latin typeface="Calibri" panose="020F0502020204030204" pitchFamily="34" charset="0"/>
              </a:rPr>
              <a:t>amélioration de la qualité des connexions voix et vidéo pour Skype et Teams </a:t>
            </a:r>
            <a:endParaRPr lang="en-US" sz="2000" dirty="0"/>
          </a:p>
        </p:txBody>
      </p:sp>
    </p:spTree>
    <p:extLst>
      <p:ext uri="{BB962C8B-B14F-4D97-AF65-F5344CB8AC3E}">
        <p14:creationId xmlns:p14="http://schemas.microsoft.com/office/powerpoint/2010/main" val="3329078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smtClean="0"/>
              <a:t>Informatique</a:t>
            </a:r>
            <a:endParaRPr lang="fr-BE" altLang="en-US" dirty="0"/>
          </a:p>
        </p:txBody>
      </p:sp>
      <p:sp>
        <p:nvSpPr>
          <p:cNvPr id="3" name="Content Placeholder 2"/>
          <p:cNvSpPr>
            <a:spLocks noGrp="1"/>
          </p:cNvSpPr>
          <p:nvPr>
            <p:ph idx="1"/>
          </p:nvPr>
        </p:nvSpPr>
        <p:spPr/>
        <p:txBody>
          <a:bodyPr>
            <a:normAutofit/>
          </a:bodyPr>
          <a:lstStyle/>
          <a:p>
            <a:r>
              <a:rPr lang="fr-FR" dirty="0"/>
              <a:t>2022</a:t>
            </a:r>
          </a:p>
          <a:p>
            <a:pPr lvl="1"/>
            <a:r>
              <a:rPr lang="fr-FR" dirty="0">
                <a:latin typeface="Calibri" panose="020F0502020204030204" pitchFamily="34" charset="0"/>
              </a:rPr>
              <a:t>finalisation des migrations vers G-Cloud sans perturber les performances et la stabilité</a:t>
            </a:r>
          </a:p>
          <a:p>
            <a:pPr lvl="2"/>
            <a:r>
              <a:rPr lang="fr-FR" sz="1800" dirty="0">
                <a:latin typeface="Calibri" panose="020F0502020204030204" pitchFamily="34" charset="0"/>
              </a:rPr>
              <a:t>s</a:t>
            </a:r>
            <a:r>
              <a:rPr lang="fr-FR" sz="1800" dirty="0" smtClean="0">
                <a:latin typeface="Calibri" panose="020F0502020204030204" pitchFamily="34" charset="0"/>
              </a:rPr>
              <a:t>ervices </a:t>
            </a:r>
            <a:r>
              <a:rPr lang="fr-FR" sz="1800" dirty="0">
                <a:latin typeface="Calibri" panose="020F0502020204030204" pitchFamily="34" charset="0"/>
              </a:rPr>
              <a:t>en ligne critiques (consultations du RN et de l’ONSS )</a:t>
            </a:r>
          </a:p>
          <a:p>
            <a:pPr lvl="2"/>
            <a:r>
              <a:rPr lang="fr-FR" sz="1800" dirty="0">
                <a:latin typeface="Calibri" panose="020F0502020204030204" pitchFamily="34" charset="0"/>
              </a:rPr>
              <a:t>s</a:t>
            </a:r>
            <a:r>
              <a:rPr lang="fr-FR" sz="1800" dirty="0" smtClean="0">
                <a:latin typeface="Calibri" panose="020F0502020204030204" pitchFamily="34" charset="0"/>
              </a:rPr>
              <a:t>ervices Batch</a:t>
            </a:r>
          </a:p>
          <a:p>
            <a:pPr lvl="2"/>
            <a:endParaRPr lang="fr-FR" sz="600" dirty="0">
              <a:latin typeface="Calibri" panose="020F0502020204030204" pitchFamily="34" charset="0"/>
            </a:endParaRPr>
          </a:p>
          <a:p>
            <a:pPr lvl="1"/>
            <a:r>
              <a:rPr lang="fr-FR" dirty="0">
                <a:latin typeface="Calibri" panose="020F0502020204030204" pitchFamily="34" charset="0"/>
              </a:rPr>
              <a:t>consolidation des services </a:t>
            </a:r>
            <a:r>
              <a:rPr lang="fr-FR" dirty="0" smtClean="0">
                <a:latin typeface="Calibri" panose="020F0502020204030204" pitchFamily="34" charset="0"/>
              </a:rPr>
              <a:t>‘</a:t>
            </a:r>
            <a:r>
              <a:rPr lang="fr-FR" dirty="0" err="1" smtClean="0">
                <a:latin typeface="Calibri" panose="020F0502020204030204" pitchFamily="34" charset="0"/>
              </a:rPr>
              <a:t>compute</a:t>
            </a:r>
            <a:r>
              <a:rPr lang="fr-FR" dirty="0" smtClean="0">
                <a:latin typeface="Calibri" panose="020F0502020204030204" pitchFamily="34" charset="0"/>
              </a:rPr>
              <a:t>’ </a:t>
            </a:r>
            <a:r>
              <a:rPr lang="fr-FR" dirty="0">
                <a:latin typeface="Calibri" panose="020F0502020204030204" pitchFamily="34" charset="0"/>
              </a:rPr>
              <a:t>et </a:t>
            </a:r>
            <a:r>
              <a:rPr lang="fr-FR" dirty="0" smtClean="0">
                <a:latin typeface="Calibri" panose="020F0502020204030204" pitchFamily="34" charset="0"/>
              </a:rPr>
              <a:t>‘network’ </a:t>
            </a:r>
            <a:r>
              <a:rPr lang="fr-FR" dirty="0">
                <a:latin typeface="Calibri" panose="020F0502020204030204" pitchFamily="34" charset="0"/>
              </a:rPr>
              <a:t>pour absorber les nouvelles charges </a:t>
            </a:r>
            <a:endParaRPr lang="fr-FR" dirty="0" smtClean="0">
              <a:latin typeface="Calibri" panose="020F0502020204030204" pitchFamily="34" charset="0"/>
            </a:endParaRPr>
          </a:p>
          <a:p>
            <a:pPr lvl="1"/>
            <a:endParaRPr lang="fr-FR" sz="600" dirty="0">
              <a:latin typeface="Calibri" panose="020F0502020204030204" pitchFamily="34" charset="0"/>
            </a:endParaRPr>
          </a:p>
          <a:p>
            <a:pPr lvl="1"/>
            <a:r>
              <a:rPr lang="fr-FR" dirty="0">
                <a:latin typeface="Calibri" panose="020F0502020204030204" pitchFamily="34" charset="0"/>
              </a:rPr>
              <a:t>é</a:t>
            </a:r>
            <a:r>
              <a:rPr lang="fr-FR" dirty="0" smtClean="0">
                <a:latin typeface="Calibri" panose="020F0502020204030204" pitchFamily="34" charset="0"/>
              </a:rPr>
              <a:t>volution </a:t>
            </a:r>
            <a:r>
              <a:rPr lang="fr-FR" dirty="0">
                <a:latin typeface="Calibri" panose="020F0502020204030204" pitchFamily="34" charset="0"/>
              </a:rPr>
              <a:t>des plateformes </a:t>
            </a:r>
            <a:r>
              <a:rPr lang="fr-FR" dirty="0" err="1">
                <a:latin typeface="Calibri" panose="020F0502020204030204" pitchFamily="34" charset="0"/>
              </a:rPr>
              <a:t>Openshift</a:t>
            </a:r>
            <a:r>
              <a:rPr lang="fr-FR" dirty="0">
                <a:latin typeface="Calibri" panose="020F0502020204030204" pitchFamily="34" charset="0"/>
              </a:rPr>
              <a:t> et API Gateway vers de nouvelles </a:t>
            </a:r>
            <a:r>
              <a:rPr lang="fr-FR" dirty="0" smtClean="0">
                <a:latin typeface="Calibri" panose="020F0502020204030204" pitchFamily="34" charset="0"/>
              </a:rPr>
              <a:t>versions</a:t>
            </a:r>
          </a:p>
          <a:p>
            <a:pPr lvl="1"/>
            <a:endParaRPr lang="fr-FR" sz="600" dirty="0">
              <a:latin typeface="Calibri" panose="020F0502020204030204" pitchFamily="34" charset="0"/>
            </a:endParaRPr>
          </a:p>
          <a:p>
            <a:pPr lvl="1"/>
            <a:r>
              <a:rPr lang="fr-FR" dirty="0">
                <a:latin typeface="Calibri" panose="020F0502020204030204" pitchFamily="34" charset="0"/>
              </a:rPr>
              <a:t>REST services </a:t>
            </a:r>
            <a:endParaRPr lang="fr-FR" dirty="0" smtClean="0">
              <a:latin typeface="Calibri" panose="020F0502020204030204" pitchFamily="34" charset="0"/>
            </a:endParaRPr>
          </a:p>
          <a:p>
            <a:pPr lvl="2"/>
            <a:r>
              <a:rPr lang="fr-FR" sz="1800" dirty="0" smtClean="0">
                <a:latin typeface="Calibri" panose="020F0502020204030204" pitchFamily="34" charset="0"/>
              </a:rPr>
              <a:t>nouveau </a:t>
            </a:r>
            <a:r>
              <a:rPr lang="fr-FR" sz="1800" dirty="0">
                <a:latin typeface="Calibri" panose="020F0502020204030204" pitchFamily="34" charset="0"/>
              </a:rPr>
              <a:t>protocole de sécurité pour gérer l’identification, l’authentification et les autorisations des partenaires sur base du User Access Management et du protocole standard </a:t>
            </a:r>
            <a:r>
              <a:rPr lang="fr-FR" sz="1800" dirty="0" err="1">
                <a:latin typeface="Calibri" panose="020F0502020204030204" pitchFamily="34" charset="0"/>
              </a:rPr>
              <a:t>Oauth</a:t>
            </a:r>
            <a:r>
              <a:rPr lang="fr-FR" sz="1800" dirty="0">
                <a:latin typeface="Calibri" panose="020F0502020204030204" pitchFamily="34" charset="0"/>
              </a:rPr>
              <a:t> 2 </a:t>
            </a:r>
            <a:endParaRPr lang="fr-FR" sz="1800" dirty="0" smtClean="0">
              <a:latin typeface="Calibri" panose="020F0502020204030204" pitchFamily="34" charset="0"/>
            </a:endParaRPr>
          </a:p>
          <a:p>
            <a:pPr lvl="2"/>
            <a:endParaRPr lang="fr-FR" sz="600" dirty="0">
              <a:latin typeface="Calibri" panose="020F0502020204030204" pitchFamily="34" charset="0"/>
            </a:endParaRPr>
          </a:p>
          <a:p>
            <a:pPr lvl="1"/>
            <a:r>
              <a:rPr lang="fr-FR" dirty="0" smtClean="0">
                <a:latin typeface="Calibri" panose="020F0502020204030204" pitchFamily="34" charset="0"/>
              </a:rPr>
              <a:t>IAP </a:t>
            </a:r>
          </a:p>
          <a:p>
            <a:pPr lvl="2"/>
            <a:r>
              <a:rPr lang="fr-FR" sz="1800" dirty="0" smtClean="0">
                <a:latin typeface="Calibri" panose="020F0502020204030204" pitchFamily="34" charset="0"/>
              </a:rPr>
              <a:t>réorganisation </a:t>
            </a:r>
            <a:r>
              <a:rPr lang="fr-FR" sz="1800" dirty="0">
                <a:latin typeface="Calibri" panose="020F0502020204030204" pitchFamily="34" charset="0"/>
              </a:rPr>
              <a:t>de la structure pour renforcer les mesures de sécurité</a:t>
            </a:r>
          </a:p>
          <a:p>
            <a:pPr lvl="1"/>
            <a:endParaRPr lang="en-US" sz="1900" dirty="0"/>
          </a:p>
        </p:txBody>
      </p:sp>
    </p:spTree>
    <p:extLst>
      <p:ext uri="{BB962C8B-B14F-4D97-AF65-F5344CB8AC3E}">
        <p14:creationId xmlns:p14="http://schemas.microsoft.com/office/powerpoint/2010/main" val="9400473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G-Cloud </a:t>
            </a:r>
            <a:r>
              <a:rPr lang="fr-BE" dirty="0" smtClean="0"/>
              <a:t>- </a:t>
            </a:r>
            <a:r>
              <a:rPr lang="en-US" dirty="0" smtClean="0"/>
              <a:t>Synergies</a:t>
            </a:r>
            <a:endParaRPr lang="en-US" dirty="0"/>
          </a:p>
        </p:txBody>
      </p:sp>
      <p:sp>
        <p:nvSpPr>
          <p:cNvPr id="3" name="Content Placeholder 2"/>
          <p:cNvSpPr>
            <a:spLocks noGrp="1"/>
          </p:cNvSpPr>
          <p:nvPr>
            <p:ph idx="1"/>
          </p:nvPr>
        </p:nvSpPr>
        <p:spPr>
          <a:xfrm>
            <a:off x="838200" y="1718045"/>
            <a:ext cx="10515600" cy="4539880"/>
          </a:xfrm>
        </p:spPr>
        <p:txBody>
          <a:bodyPr>
            <a:normAutofit/>
          </a:bodyPr>
          <a:lstStyle/>
          <a:p>
            <a:r>
              <a:rPr lang="fr-FR" dirty="0" smtClean="0"/>
              <a:t>évolution de la gestion </a:t>
            </a:r>
            <a:r>
              <a:rPr lang="fr-FR" dirty="0"/>
              <a:t>des middlewares et </a:t>
            </a:r>
            <a:r>
              <a:rPr lang="fr-FR" dirty="0" smtClean="0"/>
              <a:t>de l’infrastructure </a:t>
            </a:r>
            <a:r>
              <a:rPr lang="fr-FR" dirty="0"/>
              <a:t>vers la configuration et l’exploitation de services G-Cloud </a:t>
            </a:r>
            <a:r>
              <a:rPr lang="fr-FR" dirty="0" smtClean="0"/>
              <a:t>avec les équipes </a:t>
            </a:r>
            <a:r>
              <a:rPr lang="fr-FR" dirty="0" err="1" smtClean="0"/>
              <a:t>Smals</a:t>
            </a:r>
            <a:endParaRPr lang="fr-FR" dirty="0" smtClean="0"/>
          </a:p>
          <a:p>
            <a:endParaRPr lang="fr-FR" sz="600" dirty="0"/>
          </a:p>
          <a:p>
            <a:r>
              <a:rPr lang="fr-FR" dirty="0" err="1"/>
              <a:t>Federal</a:t>
            </a:r>
            <a:r>
              <a:rPr lang="fr-FR" dirty="0"/>
              <a:t> Service Platform / API Gateway</a:t>
            </a:r>
          </a:p>
          <a:p>
            <a:pPr lvl="1"/>
            <a:r>
              <a:rPr lang="fr-FR" dirty="0"/>
              <a:t>organe de suivi commun des clients : eHealth – BCSS – ONSS </a:t>
            </a:r>
          </a:p>
          <a:p>
            <a:pPr lvl="1"/>
            <a:r>
              <a:rPr lang="fr-FR" dirty="0"/>
              <a:t>examen des demandes communes, contenu et planning des releases, suivi des incidents et des contacts avec le fournisseur</a:t>
            </a:r>
          </a:p>
          <a:p>
            <a:pPr lvl="1"/>
            <a:r>
              <a:rPr lang="fr-FR" dirty="0"/>
              <a:t>suivi budgétaire et information sur les nouveaux membres potentiels de la plate-forme</a:t>
            </a:r>
          </a:p>
          <a:p>
            <a:pPr lvl="1"/>
            <a:r>
              <a:rPr lang="fr-FR" dirty="0"/>
              <a:t>nouveaux clients en </a:t>
            </a:r>
            <a:r>
              <a:rPr lang="fr-FR" dirty="0" smtClean="0"/>
              <a:t>2021 : SFP, Justice et Economie</a:t>
            </a:r>
            <a:endParaRPr lang="fr-FR" dirty="0"/>
          </a:p>
          <a:p>
            <a:pPr lvl="1"/>
            <a:r>
              <a:rPr lang="fr-FR" dirty="0"/>
              <a:t>clients potentiels </a:t>
            </a:r>
            <a:r>
              <a:rPr lang="fr-FR" dirty="0" smtClean="0"/>
              <a:t>pour 2022 : ONEM </a:t>
            </a:r>
            <a:r>
              <a:rPr lang="fr-FR" dirty="0"/>
              <a:t>&amp; Défense</a:t>
            </a:r>
          </a:p>
          <a:p>
            <a:endParaRPr lang="fr-FR" sz="600" dirty="0"/>
          </a:p>
          <a:p>
            <a:r>
              <a:rPr lang="fr-FR" dirty="0"/>
              <a:t>négociations fournisseurs &amp; contrats cadre fédéraux </a:t>
            </a:r>
          </a:p>
          <a:p>
            <a:pPr lvl="1"/>
            <a:r>
              <a:rPr lang="fr-FR" dirty="0"/>
              <a:t>Microsoft : </a:t>
            </a:r>
            <a:r>
              <a:rPr lang="fr-FR" dirty="0" smtClean="0"/>
              <a:t>nouveau </a:t>
            </a:r>
            <a:r>
              <a:rPr lang="fr-FR" dirty="0"/>
              <a:t>contrat cadre </a:t>
            </a:r>
            <a:r>
              <a:rPr lang="fr-FR" dirty="0" err="1"/>
              <a:t>Smals</a:t>
            </a:r>
            <a:r>
              <a:rPr lang="fr-FR" dirty="0"/>
              <a:t> pour la maintenance du pack Office 365, avec réduction de 3% pour les produits existants et prix garantis pour 4 ans </a:t>
            </a:r>
          </a:p>
          <a:p>
            <a:pPr lvl="1"/>
            <a:r>
              <a:rPr lang="fr-FR" dirty="0"/>
              <a:t>IBM : </a:t>
            </a:r>
            <a:r>
              <a:rPr lang="fr-FR" dirty="0" smtClean="0"/>
              <a:t>nouveau </a:t>
            </a:r>
            <a:r>
              <a:rPr lang="fr-FR" dirty="0"/>
              <a:t>contrat cadre </a:t>
            </a:r>
            <a:r>
              <a:rPr lang="fr-FR" dirty="0" err="1" smtClean="0"/>
              <a:t>Onem</a:t>
            </a:r>
            <a:endParaRPr lang="fr-FR" dirty="0"/>
          </a:p>
          <a:p>
            <a:endParaRPr lang="en-US" dirty="0"/>
          </a:p>
        </p:txBody>
      </p:sp>
    </p:spTree>
    <p:extLst>
      <p:ext uri="{BB962C8B-B14F-4D97-AF65-F5344CB8AC3E}">
        <p14:creationId xmlns:p14="http://schemas.microsoft.com/office/powerpoint/2010/main" val="30435095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err="1" smtClean="0"/>
              <a:t>Veiligheid</a:t>
            </a:r>
            <a:r>
              <a:rPr lang="fr-BE" altLang="en-US" dirty="0" smtClean="0"/>
              <a:t> </a:t>
            </a:r>
            <a:r>
              <a:rPr lang="fr-BE" altLang="en-US" dirty="0"/>
              <a:t>&amp; </a:t>
            </a:r>
            <a:r>
              <a:rPr lang="fr-BE" altLang="en-US" dirty="0" smtClean="0"/>
              <a:t>Audit</a:t>
            </a:r>
            <a:endParaRPr lang="fr-BE" altLang="en-US" dirty="0"/>
          </a:p>
        </p:txBody>
      </p:sp>
      <p:sp>
        <p:nvSpPr>
          <p:cNvPr id="3" name="Content Placeholder 2"/>
          <p:cNvSpPr>
            <a:spLocks noGrp="1"/>
          </p:cNvSpPr>
          <p:nvPr>
            <p:ph idx="1"/>
          </p:nvPr>
        </p:nvSpPr>
        <p:spPr/>
        <p:txBody>
          <a:bodyPr>
            <a:normAutofit/>
          </a:bodyPr>
          <a:lstStyle/>
          <a:p>
            <a:r>
              <a:rPr lang="nl-NL" dirty="0" smtClean="0"/>
              <a:t>2021</a:t>
            </a:r>
          </a:p>
          <a:p>
            <a:pPr lvl="1"/>
            <a:r>
              <a:rPr lang="nl-NL" dirty="0"/>
              <a:t>r</a:t>
            </a:r>
            <a:r>
              <a:rPr lang="nl-NL" dirty="0" smtClean="0"/>
              <a:t>e-</a:t>
            </a:r>
            <a:r>
              <a:rPr lang="nl-NL" dirty="0" err="1" smtClean="0"/>
              <a:t>use</a:t>
            </a:r>
            <a:r>
              <a:rPr lang="nl-NL" dirty="0" smtClean="0"/>
              <a:t> van e-</a:t>
            </a:r>
            <a:r>
              <a:rPr lang="nl-NL" dirty="0" err="1" smtClean="0"/>
              <a:t>academy</a:t>
            </a:r>
            <a:r>
              <a:rPr lang="nl-NL" dirty="0" smtClean="0"/>
              <a:t> van Smals voor awareness sessies </a:t>
            </a:r>
          </a:p>
          <a:p>
            <a:pPr lvl="2"/>
            <a:r>
              <a:rPr lang="nl-NL" sz="1800" dirty="0"/>
              <a:t>d</a:t>
            </a:r>
            <a:r>
              <a:rPr lang="nl-NL" sz="1800" dirty="0" smtClean="0"/>
              <a:t>e </a:t>
            </a:r>
            <a:r>
              <a:rPr lang="nl-NL" sz="1800" dirty="0"/>
              <a:t>training modules zijn beschikbaar op e-</a:t>
            </a:r>
            <a:r>
              <a:rPr lang="nl-NL" sz="1800" dirty="0" err="1"/>
              <a:t>academy</a:t>
            </a:r>
            <a:endParaRPr lang="nl-NL" sz="1800" dirty="0"/>
          </a:p>
          <a:p>
            <a:pPr lvl="1"/>
            <a:r>
              <a:rPr lang="nl-NL" dirty="0" smtClean="0"/>
              <a:t>teams helpen met plannen en uitvoeren van de </a:t>
            </a:r>
            <a:r>
              <a:rPr lang="nl-NL" dirty="0" err="1" smtClean="0"/>
              <a:t>DPIA’s</a:t>
            </a:r>
            <a:r>
              <a:rPr lang="nl-NL" dirty="0" smtClean="0"/>
              <a:t> </a:t>
            </a:r>
            <a:r>
              <a:rPr lang="nl-NL" dirty="0"/>
              <a:t>(Data </a:t>
            </a:r>
            <a:r>
              <a:rPr lang="nl-NL" dirty="0" err="1"/>
              <a:t>Protection</a:t>
            </a:r>
            <a:r>
              <a:rPr lang="nl-NL" dirty="0"/>
              <a:t> Impact </a:t>
            </a:r>
            <a:r>
              <a:rPr lang="nl-NL" dirty="0" smtClean="0"/>
              <a:t>Assessment)</a:t>
            </a:r>
          </a:p>
          <a:p>
            <a:pPr lvl="2"/>
            <a:r>
              <a:rPr lang="nl-NL" sz="1800" dirty="0"/>
              <a:t>catch up </a:t>
            </a:r>
            <a:r>
              <a:rPr lang="nl-NL" sz="1800" dirty="0" smtClean="0"/>
              <a:t>- </a:t>
            </a:r>
            <a:r>
              <a:rPr lang="nl-NL" sz="1800" dirty="0"/>
              <a:t>de achterstand werd niet volledig </a:t>
            </a:r>
            <a:r>
              <a:rPr lang="nl-NL" sz="1800" dirty="0" smtClean="0"/>
              <a:t>ingehaald</a:t>
            </a:r>
          </a:p>
          <a:p>
            <a:pPr lvl="2"/>
            <a:endParaRPr lang="nl-NL" sz="600" dirty="0"/>
          </a:p>
          <a:p>
            <a:r>
              <a:rPr lang="nl-NL" dirty="0" smtClean="0"/>
              <a:t>2022</a:t>
            </a:r>
          </a:p>
          <a:p>
            <a:pPr lvl="1"/>
            <a:r>
              <a:rPr lang="nl-NL" dirty="0" smtClean="0"/>
              <a:t>start </a:t>
            </a:r>
            <a:r>
              <a:rPr lang="nl-NL" dirty="0"/>
              <a:t>van de nieuwe cyclus </a:t>
            </a:r>
            <a:r>
              <a:rPr lang="nl-NL" dirty="0" err="1"/>
              <a:t>DPIA’s</a:t>
            </a:r>
            <a:endParaRPr lang="nl-NL" dirty="0"/>
          </a:p>
          <a:p>
            <a:pPr lvl="2"/>
            <a:r>
              <a:rPr lang="nl-NL" sz="1800" dirty="0" smtClean="0"/>
              <a:t>3-jaarlijkse </a:t>
            </a:r>
            <a:r>
              <a:rPr lang="nl-NL" sz="1800" dirty="0"/>
              <a:t>herziening van de </a:t>
            </a:r>
            <a:r>
              <a:rPr lang="nl-NL" sz="1800" dirty="0" err="1"/>
              <a:t>DPIA’s</a:t>
            </a:r>
            <a:r>
              <a:rPr lang="nl-NL" sz="1800" dirty="0"/>
              <a:t> </a:t>
            </a:r>
          </a:p>
          <a:p>
            <a:pPr lvl="1"/>
            <a:r>
              <a:rPr lang="nl-NL" dirty="0" smtClean="0"/>
              <a:t>verdere </a:t>
            </a:r>
            <a:r>
              <a:rPr lang="nl-NL" dirty="0"/>
              <a:t>opvolging van de </a:t>
            </a:r>
            <a:r>
              <a:rPr lang="nl-NL" dirty="0" err="1"/>
              <a:t>DPIA’s</a:t>
            </a:r>
            <a:r>
              <a:rPr lang="nl-NL" dirty="0"/>
              <a:t> die nog niet werden vervolledigd</a:t>
            </a:r>
          </a:p>
          <a:p>
            <a:pPr lvl="1"/>
            <a:r>
              <a:rPr lang="nl-NL" dirty="0" err="1" smtClean="0"/>
              <a:t>refresh</a:t>
            </a:r>
            <a:r>
              <a:rPr lang="nl-NL" dirty="0" smtClean="0"/>
              <a:t> </a:t>
            </a:r>
            <a:r>
              <a:rPr lang="nl-NL" dirty="0"/>
              <a:t>op algemene principes van GDPR (General Data </a:t>
            </a:r>
            <a:r>
              <a:rPr lang="nl-NL" dirty="0" err="1"/>
              <a:t>Protection</a:t>
            </a:r>
            <a:r>
              <a:rPr lang="nl-NL" dirty="0"/>
              <a:t> </a:t>
            </a:r>
            <a:r>
              <a:rPr lang="nl-NL" dirty="0" err="1" smtClean="0"/>
              <a:t>Regulation</a:t>
            </a:r>
            <a:r>
              <a:rPr lang="nl-NL" dirty="0" smtClean="0"/>
              <a:t>)</a:t>
            </a:r>
            <a:endParaRPr lang="nl-NL" dirty="0"/>
          </a:p>
          <a:p>
            <a:pPr lvl="2"/>
            <a:r>
              <a:rPr lang="nl-NL" sz="1800" dirty="0" smtClean="0"/>
              <a:t>zal </a:t>
            </a:r>
            <a:r>
              <a:rPr lang="nl-NL" sz="1800" dirty="0"/>
              <a:t>gepland worden per team</a:t>
            </a:r>
          </a:p>
          <a:p>
            <a:pPr lvl="1"/>
            <a:endParaRPr lang="nl-NL" dirty="0"/>
          </a:p>
        </p:txBody>
      </p:sp>
    </p:spTree>
    <p:extLst>
      <p:ext uri="{BB962C8B-B14F-4D97-AF65-F5344CB8AC3E}">
        <p14:creationId xmlns:p14="http://schemas.microsoft.com/office/powerpoint/2010/main" val="876763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a:t>Facts &amp; </a:t>
            </a:r>
            <a:r>
              <a:rPr lang="fr-BE" altLang="en-US" dirty="0" smtClean="0"/>
              <a:t>Figures 2021</a:t>
            </a:r>
            <a:endParaRPr lang="fr-BE" dirty="0">
              <a:solidFill>
                <a:srgbClr val="FF0000"/>
              </a:solidFill>
            </a:endParaRPr>
          </a:p>
        </p:txBody>
      </p:sp>
      <p:pic>
        <p:nvPicPr>
          <p:cNvPr id="4" name="Picture 3"/>
          <p:cNvPicPr>
            <a:picLocks noChangeAspect="1"/>
          </p:cNvPicPr>
          <p:nvPr/>
        </p:nvPicPr>
        <p:blipFill>
          <a:blip r:embed="rId2"/>
          <a:stretch>
            <a:fillRect/>
          </a:stretch>
        </p:blipFill>
        <p:spPr>
          <a:xfrm>
            <a:off x="2105517" y="1663271"/>
            <a:ext cx="7980965" cy="4937578"/>
          </a:xfrm>
          <a:prstGeom prst="rect">
            <a:avLst/>
          </a:prstGeom>
        </p:spPr>
      </p:pic>
    </p:spTree>
    <p:extLst>
      <p:ext uri="{BB962C8B-B14F-4D97-AF65-F5344CB8AC3E}">
        <p14:creationId xmlns:p14="http://schemas.microsoft.com/office/powerpoint/2010/main" val="6843461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NL" dirty="0"/>
              <a:t>General Data </a:t>
            </a:r>
            <a:r>
              <a:rPr lang="nl-NL" dirty="0" err="1"/>
              <a:t>Protection</a:t>
            </a:r>
            <a:r>
              <a:rPr lang="nl-NL" dirty="0"/>
              <a:t> </a:t>
            </a:r>
            <a:r>
              <a:rPr lang="nl-NL" dirty="0" err="1"/>
              <a:t>Regulation</a:t>
            </a:r>
            <a:endParaRPr lang="nl-NL" dirty="0"/>
          </a:p>
        </p:txBody>
      </p:sp>
      <p:sp>
        <p:nvSpPr>
          <p:cNvPr id="3" name="Content Placeholder 2"/>
          <p:cNvSpPr>
            <a:spLocks noGrp="1"/>
          </p:cNvSpPr>
          <p:nvPr>
            <p:ph idx="1"/>
          </p:nvPr>
        </p:nvSpPr>
        <p:spPr/>
        <p:txBody>
          <a:bodyPr>
            <a:normAutofit/>
          </a:bodyPr>
          <a:lstStyle/>
          <a:p>
            <a:r>
              <a:rPr lang="nl-NL" dirty="0" err="1"/>
              <a:t>DPIA’s</a:t>
            </a:r>
            <a:r>
              <a:rPr lang="nl-NL" dirty="0"/>
              <a:t> voor bestaande verwerkingen</a:t>
            </a:r>
          </a:p>
          <a:p>
            <a:pPr lvl="1"/>
            <a:r>
              <a:rPr lang="nl-NL" dirty="0" smtClean="0"/>
              <a:t>elke verwerking moet om de 3 jaar geëvalueerd worden</a:t>
            </a:r>
          </a:p>
          <a:p>
            <a:pPr lvl="2"/>
            <a:r>
              <a:rPr lang="nl-NL" sz="1800" dirty="0" smtClean="0"/>
              <a:t>planning wordt bijgehouden door security team</a:t>
            </a:r>
          </a:p>
          <a:p>
            <a:pPr lvl="2"/>
            <a:r>
              <a:rPr lang="nl-NL" sz="1800" dirty="0"/>
              <a:t>proceseigenaren voor uitvoeren DPIA is niet altijd beschikbaarheid - planning moet dus kort opgevolgd </a:t>
            </a:r>
            <a:r>
              <a:rPr lang="nl-NL" sz="1800" dirty="0" smtClean="0"/>
              <a:t>worden</a:t>
            </a:r>
          </a:p>
          <a:p>
            <a:pPr lvl="2"/>
            <a:endParaRPr lang="nl-NL" sz="600" dirty="0"/>
          </a:p>
          <a:p>
            <a:r>
              <a:rPr lang="nl-NL" dirty="0"/>
              <a:t>a</a:t>
            </a:r>
            <a:r>
              <a:rPr lang="nl-NL" dirty="0" smtClean="0"/>
              <a:t>anhoudende </a:t>
            </a:r>
            <a:r>
              <a:rPr lang="nl-NL" dirty="0"/>
              <a:t>opmars van </a:t>
            </a:r>
            <a:r>
              <a:rPr lang="nl-NL" dirty="0" err="1"/>
              <a:t>Ransomware</a:t>
            </a:r>
            <a:r>
              <a:rPr lang="nl-NL" dirty="0"/>
              <a:t> </a:t>
            </a:r>
          </a:p>
          <a:p>
            <a:pPr lvl="1"/>
            <a:r>
              <a:rPr lang="nl-NL" dirty="0" smtClean="0"/>
              <a:t>niet </a:t>
            </a:r>
            <a:r>
              <a:rPr lang="nl-NL" dirty="0"/>
              <a:t>enkel verlies van data, ook </a:t>
            </a:r>
            <a:r>
              <a:rPr lang="nl-NL" dirty="0" err="1"/>
              <a:t>exfiltratie</a:t>
            </a:r>
            <a:r>
              <a:rPr lang="nl-NL" dirty="0"/>
              <a:t> mogelijk</a:t>
            </a:r>
          </a:p>
          <a:p>
            <a:pPr lvl="1"/>
            <a:r>
              <a:rPr lang="nl-NL" dirty="0" smtClean="0"/>
              <a:t>toename </a:t>
            </a:r>
            <a:r>
              <a:rPr lang="nl-NL" dirty="0"/>
              <a:t>zichtbaar in verschillende domeinen</a:t>
            </a:r>
          </a:p>
          <a:p>
            <a:pPr lvl="2"/>
            <a:r>
              <a:rPr lang="nl-NL" sz="1800" dirty="0" smtClean="0"/>
              <a:t>overheid </a:t>
            </a:r>
            <a:r>
              <a:rPr lang="nl-NL" sz="1800" dirty="0"/>
              <a:t>: Binnenlandse </a:t>
            </a:r>
            <a:r>
              <a:rPr lang="nl-NL" sz="1800" dirty="0" smtClean="0"/>
              <a:t>Zaken</a:t>
            </a:r>
            <a:r>
              <a:rPr lang="nl-NL" sz="1800" dirty="0"/>
              <a:t>, </a:t>
            </a:r>
            <a:r>
              <a:rPr lang="nl-NL" sz="1800" dirty="0" smtClean="0"/>
              <a:t>Defensie</a:t>
            </a:r>
            <a:endParaRPr lang="nl-NL" sz="1800" dirty="0"/>
          </a:p>
          <a:p>
            <a:pPr lvl="2"/>
            <a:r>
              <a:rPr lang="nl-NL" sz="1800" dirty="0" smtClean="0"/>
              <a:t>ziekenhuizen </a:t>
            </a:r>
            <a:r>
              <a:rPr lang="nl-NL" sz="1800" dirty="0"/>
              <a:t>en labo’s</a:t>
            </a:r>
          </a:p>
          <a:p>
            <a:pPr lvl="1"/>
            <a:r>
              <a:rPr lang="nl-NL" dirty="0" smtClean="0"/>
              <a:t>nieuwe </a:t>
            </a:r>
            <a:r>
              <a:rPr lang="nl-NL" dirty="0"/>
              <a:t>aanvalsmethode: </a:t>
            </a:r>
            <a:r>
              <a:rPr lang="nl-NL" dirty="0" err="1"/>
              <a:t>supply</a:t>
            </a:r>
            <a:r>
              <a:rPr lang="nl-NL" dirty="0"/>
              <a:t> chain attack (</a:t>
            </a:r>
            <a:r>
              <a:rPr lang="nl-NL" dirty="0" err="1"/>
              <a:t>Solarwinds</a:t>
            </a:r>
            <a:r>
              <a:rPr lang="nl-NL" dirty="0"/>
              <a:t>, </a:t>
            </a:r>
            <a:r>
              <a:rPr lang="nl-NL" dirty="0" err="1"/>
              <a:t>Kaseya</a:t>
            </a:r>
            <a:r>
              <a:rPr lang="nl-NL" dirty="0"/>
              <a:t>, …)</a:t>
            </a:r>
          </a:p>
          <a:p>
            <a:pPr lvl="1"/>
            <a:r>
              <a:rPr lang="nl-NL" dirty="0" smtClean="0"/>
              <a:t>nieuwe </a:t>
            </a:r>
            <a:r>
              <a:rPr lang="nl-NL" dirty="0"/>
              <a:t>kwetsbaarheden (Log4J)</a:t>
            </a:r>
          </a:p>
          <a:p>
            <a:pPr lvl="1"/>
            <a:r>
              <a:rPr lang="nl-NL" dirty="0" smtClean="0"/>
              <a:t>in </a:t>
            </a:r>
            <a:r>
              <a:rPr lang="nl-NL" dirty="0"/>
              <a:t>geval van </a:t>
            </a:r>
            <a:r>
              <a:rPr lang="nl-NL" dirty="0" err="1"/>
              <a:t>onbeschikbaarheid</a:t>
            </a:r>
            <a:r>
              <a:rPr lang="nl-NL" dirty="0"/>
              <a:t> of schending vertrouwelijkheid </a:t>
            </a:r>
            <a:r>
              <a:rPr lang="nl-NL" dirty="0" smtClean="0">
                <a:sym typeface="Wingdings" panose="05000000000000000000" pitchFamily="2" charset="2"/>
              </a:rPr>
              <a:t></a:t>
            </a:r>
            <a:r>
              <a:rPr lang="nl-NL" dirty="0" smtClean="0"/>
              <a:t> </a:t>
            </a:r>
            <a:r>
              <a:rPr lang="nl-NL" dirty="0"/>
              <a:t>GDPR </a:t>
            </a:r>
            <a:r>
              <a:rPr lang="nl-NL" dirty="0" err="1"/>
              <a:t>breach</a:t>
            </a:r>
            <a:endParaRPr lang="nl-NL" dirty="0"/>
          </a:p>
          <a:p>
            <a:pPr lvl="1"/>
            <a:endParaRPr lang="nl-NL" dirty="0" smtClean="0"/>
          </a:p>
        </p:txBody>
      </p:sp>
    </p:spTree>
    <p:extLst>
      <p:ext uri="{BB962C8B-B14F-4D97-AF65-F5344CB8AC3E}">
        <p14:creationId xmlns:p14="http://schemas.microsoft.com/office/powerpoint/2010/main" val="20970794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Uitdagingen</a:t>
            </a:r>
            <a:r>
              <a:rPr lang="en-US" dirty="0"/>
              <a:t> </a:t>
            </a:r>
            <a:r>
              <a:rPr lang="en-US" dirty="0" err="1"/>
              <a:t>inzake</a:t>
            </a:r>
            <a:r>
              <a:rPr lang="en-US" dirty="0"/>
              <a:t> </a:t>
            </a:r>
            <a:r>
              <a:rPr lang="en-US" dirty="0" err="1"/>
              <a:t>gegevensbescherming</a:t>
            </a:r>
            <a:endParaRPr lang="en-US" dirty="0"/>
          </a:p>
        </p:txBody>
      </p:sp>
      <p:sp>
        <p:nvSpPr>
          <p:cNvPr id="3" name="Content Placeholder 2"/>
          <p:cNvSpPr>
            <a:spLocks noGrp="1"/>
          </p:cNvSpPr>
          <p:nvPr>
            <p:ph idx="1"/>
          </p:nvPr>
        </p:nvSpPr>
        <p:spPr/>
        <p:txBody>
          <a:bodyPr>
            <a:normAutofit lnSpcReduction="10000"/>
          </a:bodyPr>
          <a:lstStyle/>
          <a:p>
            <a:r>
              <a:rPr lang="en-US" dirty="0" err="1" smtClean="0"/>
              <a:t>een</a:t>
            </a:r>
            <a:r>
              <a:rPr lang="en-US" dirty="0" smtClean="0"/>
              <a:t> </a:t>
            </a:r>
            <a:r>
              <a:rPr lang="en-US" dirty="0" err="1"/>
              <a:t>voortdurende</a:t>
            </a:r>
            <a:r>
              <a:rPr lang="en-US" dirty="0"/>
              <a:t> </a:t>
            </a:r>
            <a:r>
              <a:rPr lang="en-US" dirty="0" err="1" smtClean="0"/>
              <a:t>evenwichtsoefening</a:t>
            </a:r>
            <a:endParaRPr lang="en-US" dirty="0" smtClean="0"/>
          </a:p>
          <a:p>
            <a:pPr lvl="1"/>
            <a:r>
              <a:rPr lang="nl-NL" dirty="0" smtClean="0"/>
              <a:t>evenwicht 1 : </a:t>
            </a:r>
            <a:r>
              <a:rPr lang="nl-NL" dirty="0"/>
              <a:t>risico’s op het vlak van gegevensbescherming vermijden én toegevoegde waarde van gegevensverwerking benutten </a:t>
            </a:r>
            <a:endParaRPr lang="nl-NL" dirty="0" smtClean="0"/>
          </a:p>
          <a:p>
            <a:pPr lvl="1"/>
            <a:r>
              <a:rPr lang="nl-NL" dirty="0" smtClean="0"/>
              <a:t>evenwicht 2 : </a:t>
            </a:r>
            <a:r>
              <a:rPr lang="nl-NL" dirty="0"/>
              <a:t>respect voor alle </a:t>
            </a:r>
            <a:r>
              <a:rPr lang="nl-NL" dirty="0" smtClean="0"/>
              <a:t>grondrechten</a:t>
            </a:r>
          </a:p>
          <a:p>
            <a:pPr lvl="1"/>
            <a:r>
              <a:rPr lang="nl-NL" dirty="0" smtClean="0"/>
              <a:t>evenwicht 3 : </a:t>
            </a:r>
            <a:r>
              <a:rPr lang="nl-NL" dirty="0"/>
              <a:t>de verwerking van persoonsgegevens moet transparant en voorspelbaar zijn, maar de reglementering ervan moet ook evolutie in functie van nieuwe (wetenschappelijke) inzichten of </a:t>
            </a:r>
            <a:r>
              <a:rPr lang="nl-NL" dirty="0" smtClean="0"/>
              <a:t>maatschappelijke </a:t>
            </a:r>
            <a:r>
              <a:rPr lang="nl-NL" dirty="0"/>
              <a:t>behoeften </a:t>
            </a:r>
            <a:r>
              <a:rPr lang="nl-NL" dirty="0" smtClean="0"/>
              <a:t>ondersteunen</a:t>
            </a:r>
          </a:p>
          <a:p>
            <a:pPr lvl="1"/>
            <a:r>
              <a:rPr lang="nl-NL" dirty="0" smtClean="0"/>
              <a:t>evenwicht 4 : </a:t>
            </a:r>
            <a:r>
              <a:rPr lang="nl-NL" dirty="0"/>
              <a:t>responsabilisering van de verwerkingsverantwoordelijke moet gepaard gaan met redelijke rechtszekerheid om sociale en economische ontwikkeling te </a:t>
            </a:r>
            <a:r>
              <a:rPr lang="nl-NL" dirty="0" smtClean="0"/>
              <a:t>bevorderen</a:t>
            </a:r>
            <a:br>
              <a:rPr lang="nl-NL" dirty="0" smtClean="0"/>
            </a:br>
            <a:endParaRPr lang="nl-NL" sz="600" dirty="0" smtClean="0"/>
          </a:p>
          <a:p>
            <a:r>
              <a:rPr lang="en-US" dirty="0" err="1" smtClean="0"/>
              <a:t>methoden</a:t>
            </a:r>
            <a:r>
              <a:rPr lang="en-US" dirty="0" smtClean="0"/>
              <a:t> </a:t>
            </a:r>
            <a:r>
              <a:rPr lang="en-US" dirty="0" err="1"/>
              <a:t>en</a:t>
            </a:r>
            <a:r>
              <a:rPr lang="en-US" dirty="0"/>
              <a:t> </a:t>
            </a:r>
            <a:r>
              <a:rPr lang="en-US" dirty="0" err="1" smtClean="0"/>
              <a:t>instrumenten</a:t>
            </a:r>
            <a:endParaRPr lang="en-US" dirty="0" smtClean="0"/>
          </a:p>
          <a:p>
            <a:pPr lvl="1"/>
            <a:r>
              <a:rPr lang="nl-NL" dirty="0"/>
              <a:t>r</a:t>
            </a:r>
            <a:r>
              <a:rPr lang="nl-NL" dirty="0" smtClean="0"/>
              <a:t>isicobeheer </a:t>
            </a:r>
            <a:r>
              <a:rPr lang="nl-NL" dirty="0"/>
              <a:t>en de gegevensbeschermingeffectbeoordeling (GEB)</a:t>
            </a:r>
          </a:p>
          <a:p>
            <a:pPr lvl="1"/>
            <a:r>
              <a:rPr lang="nl-NL" dirty="0"/>
              <a:t>g</a:t>
            </a:r>
            <a:r>
              <a:rPr lang="nl-NL" dirty="0" smtClean="0"/>
              <a:t>egevensbescherming </a:t>
            </a:r>
            <a:r>
              <a:rPr lang="nl-NL" dirty="0"/>
              <a:t>door ontwerp en door </a:t>
            </a:r>
            <a:r>
              <a:rPr lang="nl-NL" dirty="0" smtClean="0"/>
              <a:t>standaardinstellingen</a:t>
            </a:r>
          </a:p>
          <a:p>
            <a:pPr lvl="1"/>
            <a:r>
              <a:rPr lang="en-US" dirty="0" err="1" smtClean="0"/>
              <a:t>transparantie</a:t>
            </a:r>
            <a:endParaRPr lang="en-US" dirty="0" smtClean="0"/>
          </a:p>
          <a:p>
            <a:pPr lvl="1"/>
            <a:r>
              <a:rPr lang="en-US" dirty="0" err="1"/>
              <a:t>m</a:t>
            </a:r>
            <a:r>
              <a:rPr lang="en-US" dirty="0" err="1" smtClean="0"/>
              <a:t>ultidisciplinariteit</a:t>
            </a:r>
            <a:endParaRPr lang="en-US" dirty="0" smtClean="0"/>
          </a:p>
          <a:p>
            <a:pPr lvl="1"/>
            <a:r>
              <a:rPr lang="en-US" dirty="0" err="1" smtClean="0"/>
              <a:t>medebeheer</a:t>
            </a:r>
            <a:r>
              <a:rPr lang="en-US" dirty="0" smtClean="0"/>
              <a:t> </a:t>
            </a:r>
            <a:r>
              <a:rPr lang="en-US" dirty="0"/>
              <a:t>door </a:t>
            </a:r>
            <a:r>
              <a:rPr lang="en-US" dirty="0" err="1"/>
              <a:t>betrokkenen</a:t>
            </a:r>
            <a:endParaRPr lang="en-US" dirty="0"/>
          </a:p>
        </p:txBody>
      </p:sp>
    </p:spTree>
    <p:extLst>
      <p:ext uri="{BB962C8B-B14F-4D97-AF65-F5344CB8AC3E}">
        <p14:creationId xmlns:p14="http://schemas.microsoft.com/office/powerpoint/2010/main" val="36676217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noFill/>
        </p:spPr>
        <p:txBody>
          <a:bodyPr/>
          <a:lstStyle/>
          <a:p>
            <a:r>
              <a:rPr lang="fr-BE" altLang="en-US" dirty="0" smtClean="0"/>
              <a:t>Budget</a:t>
            </a:r>
            <a:endParaRPr lang="en-US" altLang="en-US" dirty="0" smtClean="0">
              <a:solidFill>
                <a:srgbClr val="FF0000"/>
              </a:solidFill>
            </a:endParaRPr>
          </a:p>
        </p:txBody>
      </p:sp>
      <p:sp>
        <p:nvSpPr>
          <p:cNvPr id="31747" name="Content Placeholder 2"/>
          <p:cNvSpPr>
            <a:spLocks noGrp="1"/>
          </p:cNvSpPr>
          <p:nvPr>
            <p:ph idx="1"/>
          </p:nvPr>
        </p:nvSpPr>
        <p:spPr/>
        <p:txBody>
          <a:bodyPr>
            <a:normAutofit/>
          </a:bodyPr>
          <a:lstStyle/>
          <a:p>
            <a:pPr lvl="0"/>
            <a:r>
              <a:rPr lang="fr-BE" dirty="0" smtClean="0"/>
              <a:t>budget </a:t>
            </a:r>
            <a:r>
              <a:rPr lang="fr-BE" dirty="0"/>
              <a:t>initial </a:t>
            </a:r>
            <a:r>
              <a:rPr lang="fr-BE" dirty="0" smtClean="0"/>
              <a:t>2022</a:t>
            </a:r>
            <a:endParaRPr lang="fr-BE" dirty="0"/>
          </a:p>
          <a:p>
            <a:pPr lvl="1"/>
            <a:r>
              <a:rPr lang="fr-BE" dirty="0"/>
              <a:t>montant servant de base pour le </a:t>
            </a:r>
            <a:r>
              <a:rPr lang="fr-BE" dirty="0" smtClean="0"/>
              <a:t>calcul : </a:t>
            </a:r>
            <a:r>
              <a:rPr lang="fr-BE" dirty="0" smtClean="0">
                <a:solidFill>
                  <a:srgbClr val="008CB2"/>
                </a:solidFill>
              </a:rPr>
              <a:t>18.085.263 </a:t>
            </a:r>
            <a:r>
              <a:rPr lang="fr-BE" dirty="0">
                <a:solidFill>
                  <a:srgbClr val="008CB2"/>
                </a:solidFill>
              </a:rPr>
              <a:t>€</a:t>
            </a:r>
            <a:r>
              <a:rPr lang="fr-BE" dirty="0"/>
              <a:t> </a:t>
            </a:r>
          </a:p>
          <a:p>
            <a:pPr lvl="1"/>
            <a:r>
              <a:rPr lang="fr-BE" dirty="0"/>
              <a:t>économie </a:t>
            </a:r>
            <a:r>
              <a:rPr lang="fr-BE" dirty="0" smtClean="0"/>
              <a:t>imposée </a:t>
            </a:r>
            <a:r>
              <a:rPr lang="fr-BE" dirty="0"/>
              <a:t>par le gouvernement </a:t>
            </a:r>
            <a:r>
              <a:rPr lang="fr-BE" dirty="0" smtClean="0"/>
              <a:t>pour </a:t>
            </a:r>
            <a:r>
              <a:rPr lang="fr-BE" dirty="0"/>
              <a:t>un montant de </a:t>
            </a:r>
            <a:r>
              <a:rPr lang="fr-BE" dirty="0" smtClean="0">
                <a:solidFill>
                  <a:srgbClr val="0070C0"/>
                </a:solidFill>
              </a:rPr>
              <a:t>540.000 </a:t>
            </a:r>
            <a:r>
              <a:rPr lang="fr-BE" dirty="0">
                <a:solidFill>
                  <a:srgbClr val="0070C0"/>
                </a:solidFill>
              </a:rPr>
              <a:t>€ </a:t>
            </a:r>
            <a:r>
              <a:rPr lang="fr-BE" dirty="0"/>
              <a:t>(principalement dépenses informatiques)</a:t>
            </a:r>
          </a:p>
          <a:p>
            <a:pPr lvl="1"/>
            <a:r>
              <a:rPr lang="fr-BE" dirty="0"/>
              <a:t>budget initial disponible pour </a:t>
            </a:r>
            <a:r>
              <a:rPr lang="fr-BE" dirty="0" smtClean="0"/>
              <a:t>2022 </a:t>
            </a:r>
            <a:r>
              <a:rPr lang="fr-BE" dirty="0"/>
              <a:t>(hors sous-utilisation éventuelle</a:t>
            </a:r>
            <a:r>
              <a:rPr lang="fr-BE" dirty="0" smtClean="0"/>
              <a:t>) : </a:t>
            </a:r>
            <a:r>
              <a:rPr lang="fr-BE" dirty="0" smtClean="0">
                <a:solidFill>
                  <a:srgbClr val="008CB2"/>
                </a:solidFill>
              </a:rPr>
              <a:t>17.548.263 </a:t>
            </a:r>
            <a:r>
              <a:rPr lang="fr-BE" dirty="0">
                <a:solidFill>
                  <a:srgbClr val="008CB2"/>
                </a:solidFill>
              </a:rPr>
              <a:t>€</a:t>
            </a:r>
            <a:r>
              <a:rPr lang="fr-BE" dirty="0">
                <a:solidFill>
                  <a:srgbClr val="0070C0"/>
                </a:solidFill>
              </a:rPr>
              <a:t> </a:t>
            </a:r>
            <a:r>
              <a:rPr lang="fr-BE" dirty="0"/>
              <a:t>(soit </a:t>
            </a:r>
            <a:r>
              <a:rPr lang="fr-BE" dirty="0" smtClean="0"/>
              <a:t>151.880 </a:t>
            </a:r>
            <a:r>
              <a:rPr lang="fr-BE" dirty="0"/>
              <a:t>€ de </a:t>
            </a:r>
            <a:r>
              <a:rPr lang="fr-BE" dirty="0" smtClean="0"/>
              <a:t>plus </a:t>
            </a:r>
            <a:r>
              <a:rPr lang="fr-BE" dirty="0"/>
              <a:t>qu’en </a:t>
            </a:r>
            <a:r>
              <a:rPr lang="fr-BE" dirty="0" smtClean="0"/>
              <a:t>2021)</a:t>
            </a:r>
            <a:endParaRPr lang="fr-BE" dirty="0"/>
          </a:p>
          <a:p>
            <a:pPr lvl="1"/>
            <a:r>
              <a:rPr lang="fr-FR" dirty="0"/>
              <a:t>e</a:t>
            </a:r>
            <a:r>
              <a:rPr lang="fr-FR" dirty="0" smtClean="0"/>
              <a:t>n </a:t>
            </a:r>
            <a:r>
              <a:rPr lang="fr-FR" dirty="0"/>
              <a:t>ce compris les +/- </a:t>
            </a:r>
            <a:r>
              <a:rPr lang="fr-FR" dirty="0">
                <a:solidFill>
                  <a:srgbClr val="008CB2"/>
                </a:solidFill>
              </a:rPr>
              <a:t>1.600.000 € </a:t>
            </a:r>
            <a:r>
              <a:rPr lang="fr-FR" dirty="0"/>
              <a:t>de recettes propres </a:t>
            </a:r>
            <a:r>
              <a:rPr lang="fr-FR" dirty="0" smtClean="0"/>
              <a:t>(IMA</a:t>
            </a:r>
            <a:r>
              <a:rPr lang="fr-FR" dirty="0"/>
              <a:t>, …) </a:t>
            </a:r>
            <a:r>
              <a:rPr lang="fr-FR" dirty="0" smtClean="0"/>
              <a:t>- </a:t>
            </a:r>
            <a:r>
              <a:rPr lang="fr-FR" dirty="0"/>
              <a:t>encore à </a:t>
            </a:r>
            <a:r>
              <a:rPr lang="fr-FR" dirty="0" smtClean="0"/>
              <a:t>confirmer</a:t>
            </a:r>
          </a:p>
          <a:p>
            <a:pPr lvl="1"/>
            <a:endParaRPr lang="fr-BE" sz="600" dirty="0" smtClean="0"/>
          </a:p>
          <a:p>
            <a:pPr lvl="0">
              <a:defRPr/>
            </a:pPr>
            <a:r>
              <a:rPr lang="fr-FR" dirty="0">
                <a:solidFill>
                  <a:prstClr val="black"/>
                </a:solidFill>
              </a:rPr>
              <a:t>avances sur BSM 2021 pour 2022 </a:t>
            </a:r>
          </a:p>
          <a:p>
            <a:pPr lvl="1">
              <a:defRPr/>
            </a:pPr>
            <a:r>
              <a:rPr lang="fr-FR" dirty="0">
                <a:solidFill>
                  <a:prstClr val="black"/>
                </a:solidFill>
              </a:rPr>
              <a:t> </a:t>
            </a:r>
            <a:r>
              <a:rPr lang="fr-FR" dirty="0">
                <a:solidFill>
                  <a:srgbClr val="008CB2"/>
                </a:solidFill>
              </a:rPr>
              <a:t>849.700 €</a:t>
            </a:r>
            <a:r>
              <a:rPr lang="fr-FR" b="1" dirty="0">
                <a:solidFill>
                  <a:prstClr val="black"/>
                </a:solidFill>
              </a:rPr>
              <a:t>  </a:t>
            </a:r>
            <a:r>
              <a:rPr lang="fr-FR" dirty="0">
                <a:solidFill>
                  <a:prstClr val="black"/>
                </a:solidFill>
              </a:rPr>
              <a:t>pour soutenir les projets et investissements n'ayant pas pu être complètement réalisés en 2020 </a:t>
            </a:r>
          </a:p>
          <a:p>
            <a:pPr lvl="1">
              <a:defRPr/>
            </a:pPr>
            <a:r>
              <a:rPr lang="fr-FR" dirty="0">
                <a:solidFill>
                  <a:prstClr val="black"/>
                </a:solidFill>
              </a:rPr>
              <a:t>principalement l’utilisation des services de la plate-forme G-cloud</a:t>
            </a:r>
          </a:p>
          <a:p>
            <a:pPr lvl="1">
              <a:defRPr/>
            </a:pPr>
            <a:r>
              <a:rPr lang="fr-FR" dirty="0">
                <a:solidFill>
                  <a:prstClr val="black"/>
                </a:solidFill>
              </a:rPr>
              <a:t>mais aussi missions du service Security, API Gateway, </a:t>
            </a:r>
            <a:r>
              <a:rPr lang="fr-FR" dirty="0" err="1">
                <a:solidFill>
                  <a:prstClr val="black"/>
                </a:solidFill>
              </a:rPr>
              <a:t>Datawarehouse</a:t>
            </a:r>
            <a:r>
              <a:rPr lang="fr-FR" dirty="0">
                <a:solidFill>
                  <a:prstClr val="black"/>
                </a:solidFill>
              </a:rPr>
              <a:t>, site web, etc.</a:t>
            </a:r>
          </a:p>
          <a:p>
            <a:endParaRPr lang="fr-BE" dirty="0"/>
          </a:p>
        </p:txBody>
      </p:sp>
    </p:spTree>
    <p:extLst>
      <p:ext uri="{BB962C8B-B14F-4D97-AF65-F5344CB8AC3E}">
        <p14:creationId xmlns:p14="http://schemas.microsoft.com/office/powerpoint/2010/main" val="18684290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noFill/>
        </p:spPr>
        <p:txBody>
          <a:bodyPr/>
          <a:lstStyle/>
          <a:p>
            <a:r>
              <a:rPr lang="fr-BE" altLang="en-US" dirty="0" smtClean="0"/>
              <a:t>Budget</a:t>
            </a:r>
            <a:endParaRPr lang="en-US" altLang="en-US" dirty="0" smtClean="0">
              <a:solidFill>
                <a:srgbClr val="FF0000"/>
              </a:solidFill>
            </a:endParaRPr>
          </a:p>
        </p:txBody>
      </p:sp>
      <p:sp>
        <p:nvSpPr>
          <p:cNvPr id="31747" name="Content Placeholder 2"/>
          <p:cNvSpPr>
            <a:spLocks noGrp="1"/>
          </p:cNvSpPr>
          <p:nvPr>
            <p:ph idx="1"/>
          </p:nvPr>
        </p:nvSpPr>
        <p:spPr/>
        <p:txBody>
          <a:bodyPr>
            <a:normAutofit/>
          </a:bodyPr>
          <a:lstStyle/>
          <a:p>
            <a:pPr lvl="0"/>
            <a:r>
              <a:rPr lang="fr-BE" dirty="0" smtClean="0"/>
              <a:t>trajectoire </a:t>
            </a:r>
            <a:r>
              <a:rPr lang="fr-BE" dirty="0"/>
              <a:t>d’épargne </a:t>
            </a:r>
            <a:endParaRPr lang="fr-BE" dirty="0" smtClean="0"/>
          </a:p>
          <a:p>
            <a:pPr lvl="1"/>
            <a:r>
              <a:rPr lang="fr-BE" dirty="0"/>
              <a:t>imposée par le gouvernement pour 2021-2024 à l’ensemble de la fonction publique (par an </a:t>
            </a:r>
            <a:r>
              <a:rPr lang="fr-BE" dirty="0" smtClean="0"/>
              <a:t>150.000.000 </a:t>
            </a:r>
            <a:r>
              <a:rPr lang="fr-BE" dirty="0"/>
              <a:t>€) soit </a:t>
            </a:r>
            <a:r>
              <a:rPr lang="fr-BE" dirty="0">
                <a:solidFill>
                  <a:srgbClr val="008CB2"/>
                </a:solidFill>
              </a:rPr>
              <a:t>600.000.000 €</a:t>
            </a:r>
            <a:r>
              <a:rPr lang="fr-BE" dirty="0">
                <a:solidFill>
                  <a:srgbClr val="0070C0"/>
                </a:solidFill>
              </a:rPr>
              <a:t> </a:t>
            </a:r>
            <a:r>
              <a:rPr lang="fr-BE" dirty="0"/>
              <a:t>d’ici 2024</a:t>
            </a:r>
          </a:p>
          <a:p>
            <a:pPr lvl="1"/>
            <a:r>
              <a:rPr lang="fr-BE" dirty="0"/>
              <a:t>correspond à une épargne structurelle de </a:t>
            </a:r>
            <a:r>
              <a:rPr lang="fr-BE" dirty="0" smtClean="0"/>
              <a:t>+/- 2</a:t>
            </a:r>
            <a:r>
              <a:rPr lang="fr-BE" dirty="0"/>
              <a:t>%/</a:t>
            </a:r>
            <a:r>
              <a:rPr lang="fr-BE" dirty="0" smtClean="0"/>
              <a:t>an</a:t>
            </a:r>
            <a:endParaRPr lang="fr-BE" strike="sngStrike" dirty="0" smtClean="0"/>
          </a:p>
          <a:p>
            <a:pPr lvl="1"/>
            <a:endParaRPr lang="fr-BE" sz="600" dirty="0"/>
          </a:p>
          <a:p>
            <a:pPr lvl="0"/>
            <a:r>
              <a:rPr lang="fr-FR" dirty="0">
                <a:solidFill>
                  <a:prstClr val="black"/>
                </a:solidFill>
              </a:rPr>
              <a:t>socle de base</a:t>
            </a:r>
          </a:p>
          <a:p>
            <a:pPr lvl="1"/>
            <a:r>
              <a:rPr lang="fr-FR" dirty="0">
                <a:solidFill>
                  <a:prstClr val="black"/>
                </a:solidFill>
              </a:rPr>
              <a:t>maintien du cadre existant (fonctionnaires et personnel détaché </a:t>
            </a:r>
            <a:r>
              <a:rPr lang="fr-FR" dirty="0" err="1">
                <a:solidFill>
                  <a:prstClr val="black"/>
                </a:solidFill>
              </a:rPr>
              <a:t>Smals</a:t>
            </a:r>
            <a:r>
              <a:rPr lang="fr-FR" dirty="0">
                <a:solidFill>
                  <a:prstClr val="black"/>
                </a:solidFill>
              </a:rPr>
              <a:t>)</a:t>
            </a:r>
          </a:p>
          <a:p>
            <a:pPr lvl="1"/>
            <a:r>
              <a:rPr lang="fr-FR" dirty="0">
                <a:solidFill>
                  <a:prstClr val="black"/>
                </a:solidFill>
              </a:rPr>
              <a:t>gestion prudente des éventuels recrutements complémentaires et strictement nécessaires</a:t>
            </a:r>
          </a:p>
          <a:p>
            <a:pPr lvl="0"/>
            <a:r>
              <a:rPr lang="fr-FR" dirty="0">
                <a:solidFill>
                  <a:prstClr val="black"/>
                </a:solidFill>
              </a:rPr>
              <a:t>poursuite, dans la mesure du possible, de l’établissement d’avances sur BSM mais diminution inévitable dans la durée</a:t>
            </a:r>
          </a:p>
          <a:p>
            <a:pPr lvl="0"/>
            <a:r>
              <a:rPr lang="fr-FR" dirty="0">
                <a:solidFill>
                  <a:prstClr val="black"/>
                </a:solidFill>
              </a:rPr>
              <a:t>monitoring mensuel stricte de toutes les dépenses</a:t>
            </a:r>
          </a:p>
          <a:p>
            <a:pPr lvl="0"/>
            <a:r>
              <a:rPr lang="fr-FR" dirty="0">
                <a:solidFill>
                  <a:prstClr val="black"/>
                </a:solidFill>
              </a:rPr>
              <a:t>approche prudente et raisonnée de toutes les dépenses à </a:t>
            </a:r>
            <a:r>
              <a:rPr lang="fr-FR" dirty="0" smtClean="0">
                <a:solidFill>
                  <a:prstClr val="black"/>
                </a:solidFill>
              </a:rPr>
              <a:t>privilégier</a:t>
            </a:r>
            <a:endParaRPr lang="fr-BE" dirty="0" smtClean="0"/>
          </a:p>
        </p:txBody>
      </p:sp>
    </p:spTree>
    <p:extLst>
      <p:ext uri="{BB962C8B-B14F-4D97-AF65-F5344CB8AC3E}">
        <p14:creationId xmlns:p14="http://schemas.microsoft.com/office/powerpoint/2010/main" val="18488404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lstStyle/>
          <a:p>
            <a:r>
              <a:rPr lang="fr-BE" altLang="en-US" dirty="0" smtClean="0"/>
              <a:t>Resource management</a:t>
            </a:r>
            <a:endParaRPr lang="fr-BE" altLang="en-US" dirty="0"/>
          </a:p>
        </p:txBody>
      </p:sp>
      <p:sp>
        <p:nvSpPr>
          <p:cNvPr id="3" name="Content Placeholder 2"/>
          <p:cNvSpPr>
            <a:spLocks noGrp="1"/>
          </p:cNvSpPr>
          <p:nvPr>
            <p:ph idx="1"/>
          </p:nvPr>
        </p:nvSpPr>
        <p:spPr/>
        <p:txBody>
          <a:bodyPr>
            <a:normAutofit/>
          </a:bodyPr>
          <a:lstStyle/>
          <a:p>
            <a:r>
              <a:rPr lang="fr-FR" altLang="en-US" dirty="0"/>
              <a:t>é</a:t>
            </a:r>
            <a:r>
              <a:rPr lang="fr-FR" altLang="en-US" dirty="0" smtClean="0"/>
              <a:t>volution </a:t>
            </a:r>
            <a:r>
              <a:rPr lang="fr-FR" altLang="en-US" dirty="0"/>
              <a:t>constante du système d’imputation </a:t>
            </a:r>
            <a:r>
              <a:rPr lang="fr-FR" altLang="en-US" dirty="0" smtClean="0"/>
              <a:t>TPC</a:t>
            </a:r>
            <a:endParaRPr lang="nl-BE" altLang="en-US" dirty="0"/>
          </a:p>
          <a:p>
            <a:pPr lvl="1"/>
            <a:r>
              <a:rPr lang="fr-FR" dirty="0"/>
              <a:t>2021 </a:t>
            </a:r>
            <a:r>
              <a:rPr lang="fr-FR" dirty="0" smtClean="0"/>
              <a:t>: </a:t>
            </a:r>
            <a:r>
              <a:rPr lang="fr-FR" dirty="0" err="1"/>
              <a:t>b</a:t>
            </a:r>
            <a:r>
              <a:rPr lang="fr-FR" dirty="0" err="1" smtClean="0"/>
              <a:t>ugfixing</a:t>
            </a:r>
            <a:r>
              <a:rPr lang="fr-FR" dirty="0" smtClean="0"/>
              <a:t> </a:t>
            </a:r>
            <a:r>
              <a:rPr lang="fr-FR" dirty="0"/>
              <a:t>+ mise en conformité avec le règlement de travail </a:t>
            </a:r>
            <a:endParaRPr lang="en-US" dirty="0"/>
          </a:p>
          <a:p>
            <a:pPr lvl="2"/>
            <a:r>
              <a:rPr lang="fr-FR" dirty="0"/>
              <a:t>j</a:t>
            </a:r>
            <a:r>
              <a:rPr lang="fr-FR" dirty="0" smtClean="0"/>
              <a:t>ours </a:t>
            </a:r>
            <a:r>
              <a:rPr lang="fr-FR" dirty="0"/>
              <a:t>de congés en ½ jours et jours entiers</a:t>
            </a:r>
            <a:endParaRPr lang="en-US" dirty="0"/>
          </a:p>
          <a:p>
            <a:pPr lvl="2"/>
            <a:r>
              <a:rPr lang="fr-FR" dirty="0"/>
              <a:t>t</a:t>
            </a:r>
            <a:r>
              <a:rPr lang="fr-FR" dirty="0" smtClean="0"/>
              <a:t>ransfert </a:t>
            </a:r>
            <a:r>
              <a:rPr lang="fr-FR" dirty="0"/>
              <a:t>de 5 jours maximum vers année X+1</a:t>
            </a:r>
            <a:endParaRPr lang="en-US" dirty="0"/>
          </a:p>
          <a:p>
            <a:endParaRPr lang="nl-BE" altLang="en-US" dirty="0" smtClean="0"/>
          </a:p>
          <a:p>
            <a:endParaRPr lang="nl-BE" altLang="en-US" dirty="0" smtClean="0"/>
          </a:p>
          <a:p>
            <a:endParaRPr lang="nl-BE" altLang="en-US" dirty="0"/>
          </a:p>
          <a:p>
            <a:endParaRPr lang="nl-BE" altLang="en-US" dirty="0" smtClean="0"/>
          </a:p>
          <a:p>
            <a:endParaRPr lang="nl-BE" altLang="en-US" dirty="0"/>
          </a:p>
          <a:p>
            <a:endParaRPr lang="nl-BE" altLang="en-US" dirty="0" smtClean="0"/>
          </a:p>
          <a:p>
            <a:endParaRPr lang="nl-BE" altLang="en-US" dirty="0"/>
          </a:p>
        </p:txBody>
      </p:sp>
      <p:pic>
        <p:nvPicPr>
          <p:cNvPr id="2" name="Picture 1"/>
          <p:cNvPicPr>
            <a:picLocks noChangeAspect="1"/>
          </p:cNvPicPr>
          <p:nvPr/>
        </p:nvPicPr>
        <p:blipFill>
          <a:blip r:embed="rId2"/>
          <a:stretch>
            <a:fillRect/>
          </a:stretch>
        </p:blipFill>
        <p:spPr>
          <a:xfrm>
            <a:off x="3383385" y="3128274"/>
            <a:ext cx="5425230" cy="3461732"/>
          </a:xfrm>
          <a:prstGeom prst="rect">
            <a:avLst/>
          </a:prstGeom>
        </p:spPr>
      </p:pic>
    </p:spTree>
    <p:extLst>
      <p:ext uri="{BB962C8B-B14F-4D97-AF65-F5344CB8AC3E}">
        <p14:creationId xmlns:p14="http://schemas.microsoft.com/office/powerpoint/2010/main" val="39447159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lstStyle/>
          <a:p>
            <a:r>
              <a:rPr lang="fr-BE" altLang="en-US" dirty="0" smtClean="0"/>
              <a:t>Resource management - TPC</a:t>
            </a:r>
            <a:endParaRPr lang="fr-BE" altLang="en-US" dirty="0"/>
          </a:p>
        </p:txBody>
      </p:sp>
      <p:sp>
        <p:nvSpPr>
          <p:cNvPr id="3" name="Content Placeholder 2"/>
          <p:cNvSpPr>
            <a:spLocks noGrp="1"/>
          </p:cNvSpPr>
          <p:nvPr>
            <p:ph idx="1"/>
          </p:nvPr>
        </p:nvSpPr>
        <p:spPr>
          <a:xfrm>
            <a:off x="838200" y="1718045"/>
            <a:ext cx="10515600" cy="4624140"/>
          </a:xfrm>
        </p:spPr>
        <p:txBody>
          <a:bodyPr>
            <a:normAutofit fontScale="92500" lnSpcReduction="10000"/>
          </a:bodyPr>
          <a:lstStyle/>
          <a:p>
            <a:r>
              <a:rPr lang="fr-FR" altLang="en-US" sz="1900" dirty="0"/>
              <a:t>é</a:t>
            </a:r>
            <a:r>
              <a:rPr lang="fr-FR" altLang="en-US" sz="1900" dirty="0" smtClean="0"/>
              <a:t>volution </a:t>
            </a:r>
            <a:r>
              <a:rPr lang="fr-FR" altLang="en-US" sz="1900" dirty="0"/>
              <a:t>constante du système d’imputation </a:t>
            </a:r>
            <a:r>
              <a:rPr lang="fr-FR" altLang="en-US" sz="1900" dirty="0" smtClean="0"/>
              <a:t>TPC</a:t>
            </a:r>
            <a:endParaRPr lang="nl-BE" altLang="en-US" sz="1900" dirty="0"/>
          </a:p>
          <a:p>
            <a:pPr lvl="1"/>
            <a:r>
              <a:rPr lang="fr-FR" sz="1700" dirty="0"/>
              <a:t>2022 </a:t>
            </a:r>
            <a:r>
              <a:rPr lang="fr-FR" sz="1700" dirty="0" smtClean="0"/>
              <a:t>: évolutions </a:t>
            </a:r>
            <a:r>
              <a:rPr lang="fr-FR" sz="1700" dirty="0"/>
              <a:t>définies et à </a:t>
            </a:r>
            <a:r>
              <a:rPr lang="fr-FR" sz="1700" dirty="0" smtClean="0"/>
              <a:t>définir, </a:t>
            </a:r>
            <a:r>
              <a:rPr lang="fr-FR" sz="1700" dirty="0" err="1" smtClean="0"/>
              <a:t>e.a</a:t>
            </a:r>
            <a:r>
              <a:rPr lang="fr-FR" sz="1700" dirty="0" smtClean="0"/>
              <a:t>.</a:t>
            </a:r>
            <a:endParaRPr lang="en-US" sz="1700" dirty="0"/>
          </a:p>
          <a:p>
            <a:pPr lvl="2"/>
            <a:r>
              <a:rPr lang="fr-FR" sz="1500" dirty="0" smtClean="0"/>
              <a:t>automatisation </a:t>
            </a:r>
            <a:r>
              <a:rPr lang="fr-FR" sz="1500" dirty="0"/>
              <a:t>du formulaire </a:t>
            </a:r>
            <a:r>
              <a:rPr lang="fr-FR" sz="1500" dirty="0" smtClean="0"/>
              <a:t>‘prestations extraordinaires’</a:t>
            </a:r>
            <a:endParaRPr lang="en-US" sz="1500" dirty="0"/>
          </a:p>
          <a:p>
            <a:pPr lvl="2"/>
            <a:r>
              <a:rPr lang="fr-FR" sz="1500" dirty="0" smtClean="0"/>
              <a:t>implémentation </a:t>
            </a:r>
            <a:r>
              <a:rPr lang="fr-FR" sz="1500" dirty="0"/>
              <a:t>des </a:t>
            </a:r>
            <a:r>
              <a:rPr lang="fr-FR" sz="1500" dirty="0" smtClean="0"/>
              <a:t>‘jours </a:t>
            </a:r>
            <a:r>
              <a:rPr lang="fr-FR" sz="1500" dirty="0" err="1"/>
              <a:t>flexi</a:t>
            </a:r>
            <a:r>
              <a:rPr lang="fr-FR" sz="1500" dirty="0"/>
              <a:t> : </a:t>
            </a:r>
            <a:r>
              <a:rPr lang="fr-FR" sz="1500" dirty="0" err="1" smtClean="0"/>
              <a:t>FlexD</a:t>
            </a:r>
            <a:r>
              <a:rPr lang="fr-FR" sz="1500" dirty="0" smtClean="0"/>
              <a:t>’ </a:t>
            </a:r>
            <a:endParaRPr lang="en-US" sz="1500" dirty="0"/>
          </a:p>
          <a:p>
            <a:pPr lvl="2"/>
            <a:r>
              <a:rPr lang="fr-FR" sz="1500" dirty="0"/>
              <a:t>s</a:t>
            </a:r>
            <a:r>
              <a:rPr lang="fr-FR" sz="1500" dirty="0" smtClean="0"/>
              <a:t>implification </a:t>
            </a:r>
            <a:r>
              <a:rPr lang="fr-FR" sz="1500" dirty="0"/>
              <a:t>pour HR de la gestion des dispenses de services, régimes de travail adaptés (crédit-temps, etc.)</a:t>
            </a:r>
            <a:endParaRPr lang="en-US" sz="1500" dirty="0"/>
          </a:p>
          <a:p>
            <a:pPr lvl="2"/>
            <a:r>
              <a:rPr lang="fr-FR" sz="1500" dirty="0"/>
              <a:t>e</a:t>
            </a:r>
            <a:r>
              <a:rPr lang="fr-FR" sz="1500" dirty="0" smtClean="0"/>
              <a:t>nquête </a:t>
            </a:r>
            <a:r>
              <a:rPr lang="fr-FR" sz="1500" dirty="0"/>
              <a:t>quant aux fonctionnalités souhaitées à réaliser (via les chefs de service</a:t>
            </a:r>
            <a:r>
              <a:rPr lang="fr-FR" sz="1500" dirty="0" smtClean="0"/>
              <a:t>)</a:t>
            </a:r>
          </a:p>
          <a:p>
            <a:pPr lvl="2"/>
            <a:endParaRPr lang="fr-FR" altLang="en-US" sz="600" dirty="0"/>
          </a:p>
          <a:p>
            <a:pPr lvl="1"/>
            <a:r>
              <a:rPr lang="fr-FR" sz="1700" dirty="0"/>
              <a:t>‘prestations extraordinaires’</a:t>
            </a:r>
          </a:p>
          <a:p>
            <a:pPr lvl="2"/>
            <a:r>
              <a:rPr lang="fr-FR" sz="1500" dirty="0" smtClean="0"/>
              <a:t>prestations </a:t>
            </a:r>
            <a:r>
              <a:rPr lang="fr-FR" sz="1500" dirty="0"/>
              <a:t>réalisées le week-end, les jours fériés, en </a:t>
            </a:r>
            <a:r>
              <a:rPr lang="fr-FR" sz="1500" dirty="0" smtClean="0"/>
              <a:t>soirée ou </a:t>
            </a:r>
            <a:r>
              <a:rPr lang="fr-FR" sz="1500" dirty="0"/>
              <a:t>la </a:t>
            </a:r>
            <a:r>
              <a:rPr lang="fr-FR" sz="1500" dirty="0" smtClean="0"/>
              <a:t>nuit, </a:t>
            </a:r>
            <a:r>
              <a:rPr lang="fr-FR" sz="1500" dirty="0"/>
              <a:t>à la demande expresse du chef de service </a:t>
            </a:r>
            <a:endParaRPr lang="en-US" sz="1500" dirty="0"/>
          </a:p>
          <a:p>
            <a:pPr lvl="2"/>
            <a:r>
              <a:rPr lang="fr-FR" sz="1500" dirty="0"/>
              <a:t>i</a:t>
            </a:r>
            <a:r>
              <a:rPr lang="fr-FR" sz="1500" dirty="0" smtClean="0"/>
              <a:t>ntroduction </a:t>
            </a:r>
            <a:r>
              <a:rPr lang="fr-FR" sz="1500" dirty="0"/>
              <a:t>des heures prestées dans TPC</a:t>
            </a:r>
            <a:endParaRPr lang="en-US" sz="1500" dirty="0"/>
          </a:p>
          <a:p>
            <a:pPr lvl="2"/>
            <a:r>
              <a:rPr lang="fr-FR" sz="1500" dirty="0"/>
              <a:t>f</a:t>
            </a:r>
            <a:r>
              <a:rPr lang="fr-FR" sz="1500" dirty="0" smtClean="0"/>
              <a:t>ormulaire </a:t>
            </a:r>
            <a:r>
              <a:rPr lang="fr-FR" sz="1500" dirty="0"/>
              <a:t>spécifique à </a:t>
            </a:r>
            <a:r>
              <a:rPr lang="fr-FR" sz="1500" dirty="0" smtClean="0"/>
              <a:t>remplir/faire </a:t>
            </a:r>
            <a:r>
              <a:rPr lang="fr-FR" sz="1500" dirty="0"/>
              <a:t>signer/valider par le chef de service et HR (automatisation dans TPC prévue en 2022</a:t>
            </a:r>
            <a:r>
              <a:rPr lang="fr-FR" sz="1500" dirty="0" smtClean="0"/>
              <a:t>)</a:t>
            </a:r>
          </a:p>
          <a:p>
            <a:pPr lvl="2"/>
            <a:endParaRPr lang="fr-FR" sz="600" dirty="0" smtClean="0"/>
          </a:p>
          <a:p>
            <a:pPr lvl="1"/>
            <a:r>
              <a:rPr lang="fr-FR" sz="1700" dirty="0"/>
              <a:t>les jours </a:t>
            </a:r>
            <a:r>
              <a:rPr lang="fr-FR" sz="1700" dirty="0" err="1" smtClean="0"/>
              <a:t>FlexD</a:t>
            </a:r>
            <a:endParaRPr lang="fr-FR" sz="1700" dirty="0" smtClean="0"/>
          </a:p>
          <a:p>
            <a:pPr lvl="2"/>
            <a:r>
              <a:rPr lang="fr-FR" sz="1500" dirty="0" smtClean="0"/>
              <a:t>dans </a:t>
            </a:r>
            <a:r>
              <a:rPr lang="fr-FR" sz="1500" dirty="0"/>
              <a:t>le travail </a:t>
            </a:r>
            <a:r>
              <a:rPr lang="fr-FR" sz="1500" dirty="0" smtClean="0"/>
              <a:t>hybride remplacent </a:t>
            </a:r>
            <a:r>
              <a:rPr lang="fr-FR" sz="1500" dirty="0"/>
              <a:t>deux types </a:t>
            </a:r>
            <a:r>
              <a:rPr lang="fr-FR" sz="1500" dirty="0" smtClean="0"/>
              <a:t>d’absences</a:t>
            </a:r>
            <a:endParaRPr lang="en-US" sz="1500" dirty="0"/>
          </a:p>
          <a:p>
            <a:pPr lvl="3"/>
            <a:r>
              <a:rPr lang="fr-FR" sz="1500" dirty="0" smtClean="0"/>
              <a:t>les </a:t>
            </a:r>
            <a:r>
              <a:rPr lang="fr-FR" sz="1500" dirty="0"/>
              <a:t>heures de récupération prises par le collaborateur pour couvrir une absence</a:t>
            </a:r>
            <a:endParaRPr lang="en-US" sz="1500" dirty="0"/>
          </a:p>
          <a:p>
            <a:pPr lvl="3"/>
            <a:r>
              <a:rPr lang="fr-FR" sz="1500" dirty="0" smtClean="0"/>
              <a:t>les </a:t>
            </a:r>
            <a:r>
              <a:rPr lang="fr-FR" sz="1500" dirty="0"/>
              <a:t>jours de </a:t>
            </a:r>
            <a:r>
              <a:rPr lang="fr-FR" sz="1500" dirty="0" smtClean="0"/>
              <a:t>‘Congés institution’, plus </a:t>
            </a:r>
            <a:r>
              <a:rPr lang="fr-FR" sz="1500" dirty="0"/>
              <a:t>connus sous le vocable </a:t>
            </a:r>
            <a:r>
              <a:rPr lang="fr-FR" sz="1500" dirty="0" smtClean="0"/>
              <a:t>‘Congés BCSS’, =  Congé </a:t>
            </a:r>
            <a:r>
              <a:rPr lang="fr-FR" sz="1500" dirty="0"/>
              <a:t>Cat. 6 , tous les jours de congés transférés à l’année X+1 autres que les congés conventionnels </a:t>
            </a:r>
            <a:r>
              <a:rPr lang="fr-FR" sz="1500" dirty="0" err="1"/>
              <a:t>Smals</a:t>
            </a:r>
            <a:r>
              <a:rPr lang="fr-FR" sz="1500" dirty="0"/>
              <a:t>, etc</a:t>
            </a:r>
            <a:r>
              <a:rPr lang="fr-FR" sz="1500" dirty="0" smtClean="0"/>
              <a:t>.</a:t>
            </a:r>
            <a:endParaRPr lang="en-US" sz="1500" dirty="0"/>
          </a:p>
          <a:p>
            <a:pPr lvl="2"/>
            <a:r>
              <a:rPr lang="fr-FR" sz="1500" dirty="0" smtClean="0"/>
              <a:t>peuvent </a:t>
            </a:r>
            <a:r>
              <a:rPr lang="fr-FR" sz="1500" dirty="0"/>
              <a:t>être pris comme les congés par ½ jour ou jour entier</a:t>
            </a:r>
            <a:endParaRPr lang="en-US" sz="1500" dirty="0"/>
          </a:p>
          <a:p>
            <a:pPr lvl="2"/>
            <a:r>
              <a:rPr lang="fr-FR" sz="1500" dirty="0" smtClean="0"/>
              <a:t>le </a:t>
            </a:r>
            <a:r>
              <a:rPr lang="fr-FR" sz="1500" dirty="0"/>
              <a:t>compteur </a:t>
            </a:r>
            <a:r>
              <a:rPr lang="fr-FR" sz="1500" dirty="0" smtClean="0"/>
              <a:t>‘RECUP’ </a:t>
            </a:r>
            <a:r>
              <a:rPr lang="fr-FR" sz="1500" dirty="0"/>
              <a:t>devient le compteur </a:t>
            </a:r>
            <a:r>
              <a:rPr lang="fr-FR" sz="1500" dirty="0" smtClean="0"/>
              <a:t>‘</a:t>
            </a:r>
            <a:r>
              <a:rPr lang="fr-FR" sz="1500" dirty="0" err="1" smtClean="0"/>
              <a:t>FlexD</a:t>
            </a:r>
            <a:r>
              <a:rPr lang="fr-FR" sz="1500" dirty="0" smtClean="0"/>
              <a:t>’</a:t>
            </a:r>
            <a:endParaRPr lang="en-US" sz="1500" dirty="0"/>
          </a:p>
          <a:p>
            <a:pPr lvl="2"/>
            <a:r>
              <a:rPr lang="fr-FR" sz="1500" dirty="0" smtClean="0"/>
              <a:t>ne </a:t>
            </a:r>
            <a:r>
              <a:rPr lang="fr-FR" sz="1500" dirty="0"/>
              <a:t>remplacent </a:t>
            </a:r>
            <a:r>
              <a:rPr lang="fr-FR" sz="1500" dirty="0" smtClean="0"/>
              <a:t>pas </a:t>
            </a:r>
            <a:r>
              <a:rPr lang="fr-FR" sz="1500" dirty="0"/>
              <a:t>les heures de prestations extraordinaires</a:t>
            </a:r>
            <a:endParaRPr lang="en-US" sz="1500" dirty="0"/>
          </a:p>
          <a:p>
            <a:pPr lvl="2"/>
            <a:endParaRPr lang="en-US" dirty="0"/>
          </a:p>
          <a:p>
            <a:pPr lvl="1"/>
            <a:endParaRPr lang="nl-BE" altLang="en-US" dirty="0" smtClean="0"/>
          </a:p>
          <a:p>
            <a:endParaRPr lang="nl-BE" altLang="en-US" dirty="0" smtClean="0"/>
          </a:p>
          <a:p>
            <a:endParaRPr lang="nl-BE" altLang="en-US" dirty="0"/>
          </a:p>
          <a:p>
            <a:endParaRPr lang="nl-BE" altLang="en-US" dirty="0" smtClean="0"/>
          </a:p>
          <a:p>
            <a:endParaRPr lang="nl-BE" altLang="en-US" dirty="0"/>
          </a:p>
          <a:p>
            <a:endParaRPr lang="nl-BE" altLang="en-US" dirty="0" smtClean="0"/>
          </a:p>
          <a:p>
            <a:endParaRPr lang="nl-BE" altLang="en-US" dirty="0"/>
          </a:p>
        </p:txBody>
      </p:sp>
    </p:spTree>
    <p:extLst>
      <p:ext uri="{BB962C8B-B14F-4D97-AF65-F5344CB8AC3E}">
        <p14:creationId xmlns:p14="http://schemas.microsoft.com/office/powerpoint/2010/main" val="20182032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smtClean="0"/>
              <a:t>Resource management - </a:t>
            </a:r>
            <a:r>
              <a:rPr lang="fr-BE" altLang="en-US" dirty="0" err="1" smtClean="0"/>
              <a:t>eAcademy</a:t>
            </a:r>
            <a:endParaRPr lang="fr-BE" altLang="en-US" dirty="0"/>
          </a:p>
        </p:txBody>
      </p:sp>
      <p:sp>
        <p:nvSpPr>
          <p:cNvPr id="3" name="Content Placeholder 2"/>
          <p:cNvSpPr>
            <a:spLocks noGrp="1"/>
          </p:cNvSpPr>
          <p:nvPr>
            <p:ph idx="1"/>
          </p:nvPr>
        </p:nvSpPr>
        <p:spPr>
          <a:xfrm>
            <a:off x="838200" y="1718045"/>
            <a:ext cx="10515600" cy="4934546"/>
          </a:xfrm>
        </p:spPr>
        <p:txBody>
          <a:bodyPr>
            <a:normAutofit fontScale="92500" lnSpcReduction="10000"/>
          </a:bodyPr>
          <a:lstStyle/>
          <a:p>
            <a:r>
              <a:rPr lang="nl-BE" dirty="0"/>
              <a:t>g</a:t>
            </a:r>
            <a:r>
              <a:rPr lang="nl-BE" dirty="0" smtClean="0"/>
              <a:t>ecentraliseerd </a:t>
            </a:r>
            <a:r>
              <a:rPr lang="nl-BE" dirty="0" err="1"/>
              <a:t>eLearning</a:t>
            </a:r>
            <a:r>
              <a:rPr lang="nl-BE" dirty="0"/>
              <a:t> platform </a:t>
            </a:r>
            <a:r>
              <a:rPr lang="nl-BE" dirty="0" smtClean="0"/>
              <a:t>‘</a:t>
            </a:r>
            <a:r>
              <a:rPr lang="nl-BE" dirty="0" err="1" smtClean="0"/>
              <a:t>eAcademy</a:t>
            </a:r>
            <a:r>
              <a:rPr lang="nl-BE" dirty="0" smtClean="0"/>
              <a:t> CBSS-eHealth opgezet en volledig </a:t>
            </a:r>
            <a:r>
              <a:rPr lang="nl-BE" dirty="0"/>
              <a:t>operationeel</a:t>
            </a:r>
            <a:endParaRPr lang="en-US" dirty="0"/>
          </a:p>
          <a:p>
            <a:pPr lvl="1"/>
            <a:r>
              <a:rPr lang="nl-NL" dirty="0"/>
              <a:t>13 medewerkers KSZ en 15 eHealth hebben een </a:t>
            </a:r>
            <a:r>
              <a:rPr lang="nl-NL" dirty="0" smtClean="0"/>
              <a:t>betalende </a:t>
            </a:r>
            <a:r>
              <a:rPr lang="nl-NL" dirty="0"/>
              <a:t>licentie </a:t>
            </a:r>
            <a:r>
              <a:rPr lang="nl-NL" dirty="0" err="1"/>
              <a:t>Linkedin</a:t>
            </a:r>
            <a:r>
              <a:rPr lang="nl-NL" dirty="0"/>
              <a:t> Learning voor 1 jaar </a:t>
            </a:r>
            <a:r>
              <a:rPr lang="nl-NL" dirty="0" smtClean="0"/>
              <a:t>gekregen</a:t>
            </a:r>
            <a:endParaRPr lang="en-US" dirty="0"/>
          </a:p>
          <a:p>
            <a:pPr lvl="1"/>
            <a:r>
              <a:rPr lang="nl-NL" dirty="0" err="1"/>
              <a:t>Linkedin</a:t>
            </a:r>
            <a:r>
              <a:rPr lang="nl-NL" dirty="0"/>
              <a:t> Learning is volledig aan </a:t>
            </a:r>
            <a:r>
              <a:rPr lang="nl-NL" dirty="0" err="1"/>
              <a:t>eAcademy</a:t>
            </a:r>
            <a:r>
              <a:rPr lang="nl-NL" dirty="0"/>
              <a:t> CBSS-eHealth </a:t>
            </a:r>
            <a:r>
              <a:rPr lang="nl-NL" dirty="0" smtClean="0"/>
              <a:t>geïntegreerd en geeft </a:t>
            </a:r>
            <a:r>
              <a:rPr lang="nl-NL" dirty="0"/>
              <a:t>toegang tot meer dan 5.000 opleidingen in taalrijke domeinen (hard en soft skills) met een preselectie van +/- 250 meest relevante opleidingen (voornamelijk in IT)</a:t>
            </a:r>
            <a:endParaRPr lang="en-US" dirty="0"/>
          </a:p>
          <a:p>
            <a:pPr lvl="1"/>
            <a:r>
              <a:rPr lang="nl-NL" dirty="0"/>
              <a:t>Batch Team KSZ is bezig met opstellen van een </a:t>
            </a:r>
            <a:r>
              <a:rPr lang="nl-NL" dirty="0" smtClean="0"/>
              <a:t>vorming ‘</a:t>
            </a:r>
            <a:r>
              <a:rPr lang="nl-NL" dirty="0" err="1" smtClean="0"/>
              <a:t>MBBatch</a:t>
            </a:r>
            <a:r>
              <a:rPr lang="nl-NL" dirty="0" smtClean="0"/>
              <a:t> workshop’ </a:t>
            </a:r>
            <a:r>
              <a:rPr lang="nl-NL" dirty="0"/>
              <a:t>(KSZ Batch-</a:t>
            </a:r>
            <a:r>
              <a:rPr lang="nl-NL" dirty="0" err="1"/>
              <a:t>framework</a:t>
            </a:r>
            <a:r>
              <a:rPr lang="nl-NL" dirty="0"/>
              <a:t>) om op </a:t>
            </a:r>
            <a:r>
              <a:rPr lang="nl-NL" dirty="0" err="1"/>
              <a:t>eAcademy</a:t>
            </a:r>
            <a:r>
              <a:rPr lang="nl-NL" dirty="0"/>
              <a:t> op te </a:t>
            </a:r>
            <a:r>
              <a:rPr lang="nl-NL" dirty="0" smtClean="0"/>
              <a:t>zetten</a:t>
            </a:r>
            <a:endParaRPr lang="nl-NL" altLang="en-US" sz="600" dirty="0"/>
          </a:p>
          <a:p>
            <a:r>
              <a:rPr lang="nl-BE" dirty="0" smtClean="0"/>
              <a:t>‘Open </a:t>
            </a:r>
            <a:r>
              <a:rPr lang="nl-BE" dirty="0"/>
              <a:t>course tenant </a:t>
            </a:r>
            <a:r>
              <a:rPr lang="nl-BE" dirty="0" smtClean="0"/>
              <a:t>Smals’</a:t>
            </a:r>
          </a:p>
          <a:p>
            <a:pPr lvl="1"/>
            <a:r>
              <a:rPr lang="nl-BE" dirty="0"/>
              <a:t>gemeenschappelijk platform die door alle leden, die over een </a:t>
            </a:r>
            <a:r>
              <a:rPr lang="nl-BE" dirty="0" err="1"/>
              <a:t>eAcademy</a:t>
            </a:r>
            <a:r>
              <a:rPr lang="nl-BE" dirty="0"/>
              <a:t> beschikken, kan geraadpleegd worden</a:t>
            </a:r>
            <a:endParaRPr lang="en-US" dirty="0"/>
          </a:p>
          <a:p>
            <a:pPr lvl="1"/>
            <a:r>
              <a:rPr lang="nl-BE" dirty="0" smtClean="0"/>
              <a:t>vormingen </a:t>
            </a:r>
            <a:r>
              <a:rPr lang="nl-BE" dirty="0"/>
              <a:t>van algemene nut worden op dit tenant geplaatst en tussen alle </a:t>
            </a:r>
            <a:r>
              <a:rPr lang="nl-BE" dirty="0" err="1"/>
              <a:t>eAcademy</a:t>
            </a:r>
            <a:r>
              <a:rPr lang="nl-BE" dirty="0"/>
              <a:t>-platformen </a:t>
            </a:r>
            <a:r>
              <a:rPr lang="nl-BE" dirty="0" smtClean="0"/>
              <a:t>gedeeld (Security</a:t>
            </a:r>
            <a:r>
              <a:rPr lang="nl-BE" dirty="0"/>
              <a:t>, </a:t>
            </a:r>
            <a:r>
              <a:rPr lang="nl-BE" dirty="0" smtClean="0"/>
              <a:t>Methodologie, </a:t>
            </a:r>
            <a:r>
              <a:rPr lang="nl-BE" dirty="0"/>
              <a:t>enz</a:t>
            </a:r>
            <a:r>
              <a:rPr lang="nl-BE" dirty="0" smtClean="0"/>
              <a:t>.)</a:t>
            </a:r>
            <a:endParaRPr lang="en-US" dirty="0"/>
          </a:p>
          <a:p>
            <a:r>
              <a:rPr lang="nl-NL" dirty="0" smtClean="0"/>
              <a:t>‘User </a:t>
            </a:r>
            <a:r>
              <a:rPr lang="nl-NL" dirty="0"/>
              <a:t>forum </a:t>
            </a:r>
            <a:r>
              <a:rPr lang="nl-NL" dirty="0" err="1" smtClean="0"/>
              <a:t>group</a:t>
            </a:r>
            <a:r>
              <a:rPr lang="nl-NL" dirty="0" smtClean="0"/>
              <a:t>’</a:t>
            </a:r>
            <a:endParaRPr lang="nl-NL" dirty="0"/>
          </a:p>
          <a:p>
            <a:pPr lvl="1"/>
            <a:r>
              <a:rPr lang="nl-NL" dirty="0" smtClean="0"/>
              <a:t>driemaandelijkse </a:t>
            </a:r>
            <a:r>
              <a:rPr lang="nl-NL" dirty="0"/>
              <a:t>vergadering met alle instellingen die over een </a:t>
            </a:r>
            <a:r>
              <a:rPr lang="nl-NL" dirty="0" err="1"/>
              <a:t>eAcademy</a:t>
            </a:r>
            <a:r>
              <a:rPr lang="nl-NL" dirty="0"/>
              <a:t> beschikken</a:t>
            </a:r>
          </a:p>
          <a:p>
            <a:pPr lvl="1"/>
            <a:r>
              <a:rPr lang="nl-NL" dirty="0" smtClean="0"/>
              <a:t>leiding </a:t>
            </a:r>
            <a:r>
              <a:rPr lang="nl-NL" dirty="0"/>
              <a:t>door Smals Academy</a:t>
            </a:r>
          </a:p>
          <a:p>
            <a:pPr lvl="1"/>
            <a:r>
              <a:rPr lang="nl-NL" dirty="0" smtClean="0"/>
              <a:t>uitwisseling </a:t>
            </a:r>
            <a:r>
              <a:rPr lang="nl-NL" dirty="0"/>
              <a:t>van </a:t>
            </a:r>
            <a:r>
              <a:rPr lang="nl-NL" dirty="0" smtClean="0"/>
              <a:t>‘best </a:t>
            </a:r>
            <a:r>
              <a:rPr lang="nl-NL" dirty="0" err="1" smtClean="0"/>
              <a:t>practices</a:t>
            </a:r>
            <a:r>
              <a:rPr lang="nl-NL" dirty="0" smtClean="0"/>
              <a:t>’ </a:t>
            </a:r>
            <a:endParaRPr lang="nl-NL" dirty="0"/>
          </a:p>
          <a:p>
            <a:pPr lvl="1"/>
            <a:r>
              <a:rPr lang="nl-NL" dirty="0" smtClean="0"/>
              <a:t>forum </a:t>
            </a:r>
            <a:r>
              <a:rPr lang="nl-NL" dirty="0"/>
              <a:t>voor het melden van mogelijke ontmoete problemen</a:t>
            </a:r>
          </a:p>
          <a:p>
            <a:pPr lvl="1"/>
            <a:r>
              <a:rPr lang="nl-NL" dirty="0"/>
              <a:t>p</a:t>
            </a:r>
            <a:r>
              <a:rPr lang="nl-NL" dirty="0" smtClean="0"/>
              <a:t>resentatie </a:t>
            </a:r>
            <a:r>
              <a:rPr lang="nl-NL" dirty="0"/>
              <a:t>door smals van de verschillende </a:t>
            </a:r>
            <a:r>
              <a:rPr lang="nl-NL" dirty="0" err="1"/>
              <a:t>up-dates</a:t>
            </a:r>
            <a:r>
              <a:rPr lang="nl-NL" dirty="0"/>
              <a:t> en mogelijke nieuwe functionaliteiten</a:t>
            </a:r>
          </a:p>
          <a:p>
            <a:endParaRPr lang="en-US" dirty="0" smtClean="0"/>
          </a:p>
        </p:txBody>
      </p:sp>
    </p:spTree>
    <p:extLst>
      <p:ext uri="{BB962C8B-B14F-4D97-AF65-F5344CB8AC3E}">
        <p14:creationId xmlns:p14="http://schemas.microsoft.com/office/powerpoint/2010/main" val="34575399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nl-NL" dirty="0"/>
              <a:t>Resource </a:t>
            </a:r>
            <a:r>
              <a:rPr lang="nl-NL" dirty="0" smtClean="0"/>
              <a:t>management - </a:t>
            </a:r>
            <a:r>
              <a:rPr lang="nl-NL" dirty="0" err="1" smtClean="0"/>
              <a:t>suivi</a:t>
            </a:r>
            <a:r>
              <a:rPr lang="nl-NL" dirty="0" smtClean="0"/>
              <a:t> enquête</a:t>
            </a:r>
            <a:endParaRPr lang="nl-NL" dirty="0"/>
          </a:p>
        </p:txBody>
      </p:sp>
      <p:sp>
        <p:nvSpPr>
          <p:cNvPr id="3" name="Content Placeholder 2"/>
          <p:cNvSpPr>
            <a:spLocks noGrp="1"/>
          </p:cNvSpPr>
          <p:nvPr>
            <p:ph idx="1"/>
          </p:nvPr>
        </p:nvSpPr>
        <p:spPr>
          <a:xfrm>
            <a:off x="838199" y="1718045"/>
            <a:ext cx="10679349" cy="4351338"/>
          </a:xfrm>
        </p:spPr>
        <p:txBody>
          <a:bodyPr>
            <a:normAutofit/>
          </a:bodyPr>
          <a:lstStyle/>
          <a:p>
            <a:r>
              <a:rPr lang="nl-BE" altLang="en-US" dirty="0"/>
              <a:t>enquête </a:t>
            </a:r>
            <a:r>
              <a:rPr lang="nl-BE" altLang="en-US" dirty="0" smtClean="0"/>
              <a:t>‘</a:t>
            </a:r>
            <a:r>
              <a:rPr lang="nl-BE" altLang="en-US" dirty="0" err="1" smtClean="0"/>
              <a:t>risques</a:t>
            </a:r>
            <a:r>
              <a:rPr lang="nl-BE" altLang="en-US" dirty="0" smtClean="0"/>
              <a:t> </a:t>
            </a:r>
            <a:r>
              <a:rPr lang="nl-BE" altLang="en-US" dirty="0" err="1" smtClean="0"/>
              <a:t>psychosociaux</a:t>
            </a:r>
            <a:r>
              <a:rPr lang="nl-BE" altLang="en-US" dirty="0" smtClean="0"/>
              <a:t>’</a:t>
            </a:r>
            <a:endParaRPr lang="nl-BE" altLang="en-US" dirty="0"/>
          </a:p>
          <a:p>
            <a:pPr lvl="1"/>
            <a:r>
              <a:rPr lang="fr-FR" altLang="en-US" dirty="0"/>
              <a:t>a</a:t>
            </a:r>
            <a:r>
              <a:rPr lang="fr-FR" altLang="en-US" dirty="0" smtClean="0"/>
              <a:t>ctions </a:t>
            </a:r>
            <a:r>
              <a:rPr lang="fr-FR" altLang="en-US" dirty="0"/>
              <a:t>de communication </a:t>
            </a:r>
            <a:r>
              <a:rPr lang="fr-FR" altLang="en-US" dirty="0" smtClean="0"/>
              <a:t> </a:t>
            </a:r>
          </a:p>
          <a:p>
            <a:pPr lvl="2"/>
            <a:r>
              <a:rPr lang="fr-FR" altLang="en-US" dirty="0" smtClean="0"/>
              <a:t>présentation </a:t>
            </a:r>
            <a:r>
              <a:rPr lang="fr-FR" altLang="en-US" dirty="0"/>
              <a:t>des résultats de l’enquête aux collaborateurs, au CCB/CPPT BCSS-eHealth et au Comité de </a:t>
            </a:r>
            <a:r>
              <a:rPr lang="fr-FR" altLang="en-US" dirty="0" smtClean="0"/>
              <a:t>gestion</a:t>
            </a:r>
          </a:p>
          <a:p>
            <a:pPr lvl="2"/>
            <a:r>
              <a:rPr lang="fr-FR" altLang="en-US" dirty="0" smtClean="0"/>
              <a:t>sensibilisation </a:t>
            </a:r>
            <a:r>
              <a:rPr lang="fr-FR" altLang="en-US" dirty="0"/>
              <a:t>au respect d’autrui et promotion </a:t>
            </a:r>
            <a:r>
              <a:rPr lang="fr-FR" altLang="en-US" dirty="0" smtClean="0"/>
              <a:t>des </a:t>
            </a:r>
            <a:r>
              <a:rPr lang="fr-FR" altLang="en-US" dirty="0"/>
              <a:t>valeurs d’ouverture</a:t>
            </a:r>
          </a:p>
          <a:p>
            <a:pPr lvl="2"/>
            <a:r>
              <a:rPr lang="fr-FR" altLang="en-US" dirty="0"/>
              <a:t>a</a:t>
            </a:r>
            <a:r>
              <a:rPr lang="fr-FR" altLang="en-US" dirty="0" smtClean="0"/>
              <a:t>spects </a:t>
            </a:r>
            <a:r>
              <a:rPr lang="fr-FR" altLang="en-US" dirty="0"/>
              <a:t>relatifs aux comportements indésirables : acteurs psychosociaux internes/externes, types de procédures, brochure d’accueil, etc</a:t>
            </a:r>
            <a:r>
              <a:rPr lang="fr-FR" altLang="en-US" dirty="0" smtClean="0"/>
              <a:t>.</a:t>
            </a:r>
          </a:p>
          <a:p>
            <a:pPr lvl="1"/>
            <a:r>
              <a:rPr lang="fr-FR" altLang="en-US" dirty="0" smtClean="0"/>
              <a:t>consultation </a:t>
            </a:r>
            <a:r>
              <a:rPr lang="fr-FR" altLang="en-US" dirty="0"/>
              <a:t>volontaire </a:t>
            </a:r>
            <a:r>
              <a:rPr lang="fr-FR" altLang="en-US" dirty="0" smtClean="0"/>
              <a:t>2021</a:t>
            </a:r>
            <a:endParaRPr lang="fr-FR" altLang="en-US" dirty="0"/>
          </a:p>
          <a:p>
            <a:pPr lvl="2"/>
            <a:r>
              <a:rPr lang="fr-FR" altLang="en-US" dirty="0" smtClean="0"/>
              <a:t>objectif : approche </a:t>
            </a:r>
            <a:r>
              <a:rPr lang="fr-FR" altLang="en-US" dirty="0"/>
              <a:t>ciblée, concrète et participative</a:t>
            </a:r>
          </a:p>
          <a:p>
            <a:pPr lvl="2"/>
            <a:r>
              <a:rPr lang="fr-FR" altLang="en-US" dirty="0"/>
              <a:t>p</a:t>
            </a:r>
            <a:r>
              <a:rPr lang="fr-FR" altLang="en-US" dirty="0" smtClean="0"/>
              <a:t>articipation : nombre </a:t>
            </a:r>
            <a:r>
              <a:rPr lang="fr-FR" altLang="en-US" dirty="0"/>
              <a:t>limité de collaborateurs </a:t>
            </a:r>
            <a:r>
              <a:rPr lang="fr-FR" altLang="en-US" dirty="0" smtClean="0"/>
              <a:t>ont </a:t>
            </a:r>
            <a:r>
              <a:rPr lang="fr-FR" altLang="en-US" dirty="0"/>
              <a:t>répondu présents</a:t>
            </a:r>
          </a:p>
          <a:p>
            <a:pPr lvl="2"/>
            <a:r>
              <a:rPr lang="fr-FR" altLang="en-US" dirty="0" smtClean="0"/>
              <a:t>résultats : </a:t>
            </a:r>
            <a:r>
              <a:rPr lang="fr-FR" altLang="en-US" dirty="0"/>
              <a:t>concrétisation sommaire des  points d’amélioration révélés par l’enquête </a:t>
            </a:r>
            <a:r>
              <a:rPr lang="fr-FR" altLang="en-US" dirty="0" smtClean="0"/>
              <a:t>+ </a:t>
            </a:r>
            <a:r>
              <a:rPr lang="fr-FR" altLang="en-US" dirty="0"/>
              <a:t>relevé de points d’action supplémentaires/complémentaires </a:t>
            </a:r>
            <a:r>
              <a:rPr lang="fr-FR" altLang="en-US" dirty="0" smtClean="0"/>
              <a:t>en </a:t>
            </a:r>
            <a:r>
              <a:rPr lang="fr-FR" altLang="en-US" dirty="0"/>
              <a:t>vue d’une consolidation du plan </a:t>
            </a:r>
            <a:r>
              <a:rPr lang="fr-FR" altLang="en-US" dirty="0" smtClean="0"/>
              <a:t>d’action global</a:t>
            </a:r>
          </a:p>
          <a:p>
            <a:pPr lvl="1"/>
            <a:r>
              <a:rPr lang="fr-FR" altLang="en-US" dirty="0" smtClean="0"/>
              <a:t>plan </a:t>
            </a:r>
            <a:r>
              <a:rPr lang="fr-FR" altLang="en-US" dirty="0"/>
              <a:t>d’action global </a:t>
            </a:r>
            <a:r>
              <a:rPr lang="fr-FR" altLang="en-US" dirty="0" smtClean="0"/>
              <a:t>final</a:t>
            </a:r>
            <a:endParaRPr lang="fr-FR" altLang="en-US" dirty="0"/>
          </a:p>
          <a:p>
            <a:pPr lvl="2"/>
            <a:r>
              <a:rPr lang="fr-FR" altLang="en-US" dirty="0"/>
              <a:t>i</a:t>
            </a:r>
            <a:r>
              <a:rPr lang="fr-FR" altLang="en-US" dirty="0" smtClean="0"/>
              <a:t>mplémentation </a:t>
            </a:r>
            <a:r>
              <a:rPr lang="fr-FR" altLang="en-US" dirty="0"/>
              <a:t>effective </a:t>
            </a:r>
            <a:r>
              <a:rPr lang="fr-FR" altLang="en-US" dirty="0" err="1"/>
              <a:t>àpd</a:t>
            </a:r>
            <a:r>
              <a:rPr lang="fr-FR" altLang="en-US" dirty="0"/>
              <a:t> </a:t>
            </a:r>
            <a:r>
              <a:rPr lang="fr-FR" altLang="en-US" dirty="0" smtClean="0"/>
              <a:t>2022</a:t>
            </a:r>
            <a:endParaRPr lang="fr-FR" altLang="en-US" dirty="0"/>
          </a:p>
          <a:p>
            <a:pPr lvl="2"/>
            <a:r>
              <a:rPr lang="fr-FR" altLang="en-US" dirty="0"/>
              <a:t>f</a:t>
            </a:r>
            <a:r>
              <a:rPr lang="fr-FR" altLang="en-US" dirty="0" smtClean="0"/>
              <a:t>ocus </a:t>
            </a:r>
            <a:r>
              <a:rPr lang="fr-FR" altLang="en-US" dirty="0"/>
              <a:t>sur </a:t>
            </a:r>
            <a:r>
              <a:rPr lang="fr-FR" altLang="en-US" dirty="0" smtClean="0"/>
              <a:t>5 clusters </a:t>
            </a:r>
            <a:r>
              <a:rPr lang="fr-FR" altLang="en-US" dirty="0"/>
              <a:t>principaux </a:t>
            </a:r>
            <a:r>
              <a:rPr lang="fr-FR" altLang="en-US" dirty="0" smtClean="0"/>
              <a:t>: Organisation du travail / Formation / Communication / Perspectives professionnelles / Reconnaissance</a:t>
            </a:r>
            <a:endParaRPr lang="fr-FR" altLang="en-US" dirty="0"/>
          </a:p>
          <a:p>
            <a:pPr lvl="1"/>
            <a:endParaRPr lang="fr-FR" altLang="en-US" dirty="0"/>
          </a:p>
          <a:p>
            <a:pPr lvl="1"/>
            <a:endParaRPr lang="fr-FR" altLang="en-US" dirty="0"/>
          </a:p>
        </p:txBody>
      </p:sp>
    </p:spTree>
    <p:extLst>
      <p:ext uri="{BB962C8B-B14F-4D97-AF65-F5344CB8AC3E}">
        <p14:creationId xmlns:p14="http://schemas.microsoft.com/office/powerpoint/2010/main" val="2750437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smtClean="0"/>
              <a:t>Resource management</a:t>
            </a:r>
            <a:endParaRPr lang="en-US" dirty="0"/>
          </a:p>
        </p:txBody>
      </p:sp>
      <p:sp>
        <p:nvSpPr>
          <p:cNvPr id="3" name="Content Placeholder 2"/>
          <p:cNvSpPr>
            <a:spLocks noGrp="1"/>
          </p:cNvSpPr>
          <p:nvPr>
            <p:ph idx="1"/>
          </p:nvPr>
        </p:nvSpPr>
        <p:spPr>
          <a:xfrm>
            <a:off x="838200" y="1718045"/>
            <a:ext cx="10515600" cy="4852876"/>
          </a:xfrm>
        </p:spPr>
        <p:txBody>
          <a:bodyPr>
            <a:normAutofit fontScale="92500" lnSpcReduction="20000"/>
          </a:bodyPr>
          <a:lstStyle/>
          <a:p>
            <a:r>
              <a:rPr lang="fr-FR" dirty="0" smtClean="0"/>
              <a:t>organisation du travail</a:t>
            </a:r>
          </a:p>
          <a:p>
            <a:pPr lvl="1"/>
            <a:r>
              <a:rPr lang="fr-FR" dirty="0" smtClean="0"/>
              <a:t>travail hybride</a:t>
            </a:r>
          </a:p>
          <a:p>
            <a:pPr lvl="1"/>
            <a:r>
              <a:rPr lang="fr-FR" dirty="0" smtClean="0"/>
              <a:t>distinguer l’urgent de l’important</a:t>
            </a:r>
          </a:p>
          <a:p>
            <a:r>
              <a:rPr lang="fr-BE" dirty="0" smtClean="0"/>
              <a:t>formation</a:t>
            </a:r>
            <a:endParaRPr lang="en-US" dirty="0"/>
          </a:p>
          <a:p>
            <a:pPr lvl="1"/>
            <a:r>
              <a:rPr lang="fr-BE" dirty="0" err="1"/>
              <a:t>p</a:t>
            </a:r>
            <a:r>
              <a:rPr lang="fr-BE" dirty="0" err="1" smtClean="0"/>
              <a:t>ooling</a:t>
            </a:r>
            <a:r>
              <a:rPr lang="fr-BE" dirty="0" smtClean="0"/>
              <a:t> des </a:t>
            </a:r>
            <a:r>
              <a:rPr lang="fr-BE" dirty="0"/>
              <a:t>licences </a:t>
            </a:r>
            <a:r>
              <a:rPr lang="fr-BE" dirty="0" err="1"/>
              <a:t>Linkedin</a:t>
            </a:r>
            <a:r>
              <a:rPr lang="fr-BE" dirty="0"/>
              <a:t> Learning suivant le besoin exprimé (via les chefs de </a:t>
            </a:r>
            <a:r>
              <a:rPr lang="fr-BE" dirty="0" smtClean="0"/>
              <a:t>service)</a:t>
            </a:r>
            <a:endParaRPr lang="en-US" dirty="0"/>
          </a:p>
          <a:p>
            <a:pPr lvl="1"/>
            <a:r>
              <a:rPr lang="fr-BE" dirty="0"/>
              <a:t>a</a:t>
            </a:r>
            <a:r>
              <a:rPr lang="fr-BE" dirty="0" smtClean="0"/>
              <a:t>ccès </a:t>
            </a:r>
            <a:r>
              <a:rPr lang="fr-BE" dirty="0"/>
              <a:t>plus aisé aux formations </a:t>
            </a:r>
            <a:r>
              <a:rPr lang="fr-BE" dirty="0" smtClean="0"/>
              <a:t>comportementales</a:t>
            </a:r>
            <a:endParaRPr lang="fr-FR" dirty="0" smtClean="0"/>
          </a:p>
          <a:p>
            <a:pPr lvl="1"/>
            <a:r>
              <a:rPr lang="fr-FR" dirty="0" smtClean="0"/>
              <a:t>sessions d’information concernant le Stress &amp; </a:t>
            </a:r>
            <a:r>
              <a:rPr lang="fr-FR" dirty="0" err="1" smtClean="0"/>
              <a:t>Burn</a:t>
            </a:r>
            <a:r>
              <a:rPr lang="fr-FR" dirty="0" smtClean="0"/>
              <a:t> out  ainsi que les mécanismes de coping</a:t>
            </a:r>
          </a:p>
          <a:p>
            <a:r>
              <a:rPr lang="fr-FR" dirty="0" smtClean="0"/>
              <a:t>communication</a:t>
            </a:r>
            <a:endParaRPr lang="fr-FR" dirty="0"/>
          </a:p>
          <a:p>
            <a:pPr lvl="1"/>
            <a:r>
              <a:rPr lang="fr-FR" dirty="0" smtClean="0"/>
              <a:t>communication </a:t>
            </a:r>
            <a:r>
              <a:rPr lang="fr-FR" dirty="0"/>
              <a:t>plus proactive et positive et timing plus adéquat</a:t>
            </a:r>
          </a:p>
          <a:p>
            <a:pPr lvl="1"/>
            <a:r>
              <a:rPr lang="fr-FR" dirty="0" smtClean="0"/>
              <a:t>analyse </a:t>
            </a:r>
            <a:r>
              <a:rPr lang="fr-FR" dirty="0"/>
              <a:t>quant à l’implémentation d’un intranet performant</a:t>
            </a:r>
          </a:p>
          <a:p>
            <a:r>
              <a:rPr lang="fr-FR" dirty="0"/>
              <a:t>p</a:t>
            </a:r>
            <a:r>
              <a:rPr lang="fr-FR" dirty="0" smtClean="0"/>
              <a:t>erspectives </a:t>
            </a:r>
            <a:r>
              <a:rPr lang="fr-FR" dirty="0"/>
              <a:t>professionnelles </a:t>
            </a:r>
          </a:p>
          <a:p>
            <a:pPr lvl="1"/>
            <a:r>
              <a:rPr lang="fr-FR" dirty="0" smtClean="0"/>
              <a:t>adaptation </a:t>
            </a:r>
            <a:r>
              <a:rPr lang="fr-FR" dirty="0"/>
              <a:t>éventuelle de certaines structures internes (via les chefs de service)</a:t>
            </a:r>
          </a:p>
          <a:p>
            <a:pPr lvl="1"/>
            <a:r>
              <a:rPr lang="fr-FR" dirty="0" smtClean="0"/>
              <a:t>alignement </a:t>
            </a:r>
            <a:r>
              <a:rPr lang="fr-FR" dirty="0"/>
              <a:t>des besoins en personnel à la charge de travail et détermination des priorités en fonction des ressources </a:t>
            </a:r>
            <a:r>
              <a:rPr lang="fr-FR" dirty="0" smtClean="0"/>
              <a:t>disponibles et du budget disponible</a:t>
            </a:r>
            <a:endParaRPr lang="fr-FR" dirty="0"/>
          </a:p>
          <a:p>
            <a:r>
              <a:rPr lang="fr-FR" dirty="0" smtClean="0"/>
              <a:t>reconnaissance</a:t>
            </a:r>
            <a:endParaRPr lang="fr-FR" dirty="0"/>
          </a:p>
          <a:p>
            <a:pPr lvl="1"/>
            <a:r>
              <a:rPr lang="fr-FR" dirty="0"/>
              <a:t>r</a:t>
            </a:r>
            <a:r>
              <a:rPr lang="fr-FR" dirty="0" smtClean="0"/>
              <a:t>edynamiser </a:t>
            </a:r>
            <a:r>
              <a:rPr lang="fr-FR" dirty="0"/>
              <a:t>le </a:t>
            </a:r>
            <a:r>
              <a:rPr lang="fr-FR" dirty="0" err="1"/>
              <a:t>Well</a:t>
            </a:r>
            <a:r>
              <a:rPr lang="fr-FR" dirty="0"/>
              <a:t> </a:t>
            </a:r>
            <a:r>
              <a:rPr lang="fr-FR" dirty="0" err="1"/>
              <a:t>being</a:t>
            </a:r>
            <a:r>
              <a:rPr lang="fr-FR" dirty="0"/>
              <a:t> (temps, ressources, budget)</a:t>
            </a:r>
          </a:p>
          <a:p>
            <a:pPr lvl="1"/>
            <a:r>
              <a:rPr lang="fr-FR" dirty="0" smtClean="0"/>
              <a:t>promouvoir </a:t>
            </a:r>
            <a:r>
              <a:rPr lang="fr-FR" dirty="0"/>
              <a:t>la culture du </a:t>
            </a:r>
            <a:r>
              <a:rPr lang="fr-FR" dirty="0" smtClean="0"/>
              <a:t>‘merci’ </a:t>
            </a:r>
            <a:r>
              <a:rPr lang="fr-FR" dirty="0"/>
              <a:t>: moments (</a:t>
            </a:r>
            <a:r>
              <a:rPr lang="fr-FR" dirty="0" smtClean="0"/>
              <a:t>in)formels</a:t>
            </a:r>
            <a:endParaRPr lang="fr-FR" dirty="0"/>
          </a:p>
        </p:txBody>
      </p:sp>
    </p:spTree>
    <p:extLst>
      <p:ext uri="{BB962C8B-B14F-4D97-AF65-F5344CB8AC3E}">
        <p14:creationId xmlns:p14="http://schemas.microsoft.com/office/powerpoint/2010/main" val="29929957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Resource </a:t>
            </a:r>
            <a:r>
              <a:rPr lang="fr-BE" altLang="en-US" dirty="0" smtClean="0"/>
              <a:t>management</a:t>
            </a:r>
            <a:endParaRPr lang="en-US" dirty="0"/>
          </a:p>
        </p:txBody>
      </p:sp>
      <p:sp>
        <p:nvSpPr>
          <p:cNvPr id="3" name="Content Placeholder 2"/>
          <p:cNvSpPr>
            <a:spLocks noGrp="1"/>
          </p:cNvSpPr>
          <p:nvPr>
            <p:ph idx="1"/>
          </p:nvPr>
        </p:nvSpPr>
        <p:spPr>
          <a:xfrm>
            <a:off x="838200" y="1718045"/>
            <a:ext cx="10740656" cy="4863508"/>
          </a:xfrm>
        </p:spPr>
        <p:txBody>
          <a:bodyPr>
            <a:noAutofit/>
          </a:bodyPr>
          <a:lstStyle/>
          <a:p>
            <a:r>
              <a:rPr lang="fr-FR" sz="1800" dirty="0" smtClean="0"/>
              <a:t>travail hybride</a:t>
            </a:r>
          </a:p>
          <a:p>
            <a:pPr lvl="1"/>
            <a:r>
              <a:rPr lang="fr-FR" sz="1400" dirty="0" smtClean="0"/>
              <a:t>officiellement </a:t>
            </a:r>
            <a:r>
              <a:rPr lang="fr-FR" sz="1400" dirty="0"/>
              <a:t>implémenté </a:t>
            </a:r>
            <a:r>
              <a:rPr lang="fr-FR" sz="1400" dirty="0" smtClean="0"/>
              <a:t>depuis </a:t>
            </a:r>
            <a:r>
              <a:rPr lang="fr-FR" sz="1400" dirty="0"/>
              <a:t>le 01/11/2021</a:t>
            </a:r>
            <a:endParaRPr lang="en-US" sz="1400" dirty="0"/>
          </a:p>
          <a:p>
            <a:pPr lvl="1"/>
            <a:r>
              <a:rPr lang="fr-FR" sz="1400" dirty="0"/>
              <a:t>v</a:t>
            </a:r>
            <a:r>
              <a:rPr lang="fr-FR" sz="1400" dirty="0" smtClean="0"/>
              <a:t>u </a:t>
            </a:r>
            <a:r>
              <a:rPr lang="fr-FR" sz="1400" dirty="0"/>
              <a:t>la situation sanitaire et les recommandations du </a:t>
            </a:r>
            <a:r>
              <a:rPr lang="fr-FR" sz="1400" dirty="0" err="1"/>
              <a:t>Codeco</a:t>
            </a:r>
            <a:r>
              <a:rPr lang="fr-FR" sz="1400" dirty="0"/>
              <a:t>, le télétravail maximal a été privilégié jusqu’à </a:t>
            </a:r>
            <a:r>
              <a:rPr lang="fr-FR" sz="1400" dirty="0" smtClean="0"/>
              <a:t>présent; dès </a:t>
            </a:r>
            <a:r>
              <a:rPr lang="fr-FR" sz="1400" dirty="0"/>
              <a:t>que la situation sanitaire le permettra, passage effectif au travail hybride et retour partiel en présentiel sur site (Up site)</a:t>
            </a:r>
            <a:endParaRPr lang="en-US" sz="1400" dirty="0"/>
          </a:p>
          <a:p>
            <a:r>
              <a:rPr lang="fr-FR" sz="1800" dirty="0"/>
              <a:t>t</a:t>
            </a:r>
            <a:r>
              <a:rPr lang="fr-FR" sz="1800" dirty="0" smtClean="0"/>
              <a:t>élétravail</a:t>
            </a:r>
            <a:endParaRPr lang="fr-FR" sz="1800" dirty="0"/>
          </a:p>
          <a:p>
            <a:pPr lvl="1"/>
            <a:r>
              <a:rPr lang="fr-FR" sz="1400" dirty="0"/>
              <a:t>m</a:t>
            </a:r>
            <a:r>
              <a:rPr lang="fr-FR" sz="1400" dirty="0" smtClean="0"/>
              <a:t>aximum </a:t>
            </a:r>
            <a:r>
              <a:rPr lang="fr-FR" sz="1400" dirty="0"/>
              <a:t>3 jours/semaine (sur base volontaire) </a:t>
            </a:r>
            <a:r>
              <a:rPr lang="fr-FR" sz="1400" dirty="0" smtClean="0">
                <a:sym typeface="Wingdings" panose="05000000000000000000" pitchFamily="2" charset="2"/>
              </a:rPr>
              <a:t></a:t>
            </a:r>
            <a:r>
              <a:rPr lang="fr-FR" sz="1400" dirty="0" smtClean="0"/>
              <a:t> </a:t>
            </a:r>
            <a:r>
              <a:rPr lang="fr-FR" sz="1400" dirty="0"/>
              <a:t>nouvel avenant </a:t>
            </a:r>
            <a:r>
              <a:rPr lang="fr-FR" sz="1400" dirty="0" smtClean="0"/>
              <a:t>‘télétravail </a:t>
            </a:r>
            <a:r>
              <a:rPr lang="fr-FR" sz="1400" dirty="0"/>
              <a:t>à </a:t>
            </a:r>
            <a:r>
              <a:rPr lang="fr-FR" sz="1400" dirty="0" smtClean="0"/>
              <a:t>signer’ </a:t>
            </a:r>
            <a:r>
              <a:rPr lang="fr-FR" sz="1400" dirty="0"/>
              <a:t>(adaptation au contrat de travail et couverture élargie par les assurances : 3 jours au lieu de 2)</a:t>
            </a:r>
            <a:endParaRPr lang="en-US" sz="1400" dirty="0"/>
          </a:p>
          <a:p>
            <a:pPr lvl="1"/>
            <a:r>
              <a:rPr lang="fr-FR" sz="1400" dirty="0"/>
              <a:t>à</a:t>
            </a:r>
            <a:r>
              <a:rPr lang="fr-FR" sz="1400" dirty="0" smtClean="0"/>
              <a:t> prendre </a:t>
            </a:r>
            <a:r>
              <a:rPr lang="fr-FR" sz="1400" dirty="0"/>
              <a:t>de façon flexible (par jour ou ½ jour) dans TPC</a:t>
            </a:r>
            <a:endParaRPr lang="en-US" sz="1400" dirty="0"/>
          </a:p>
          <a:p>
            <a:pPr lvl="1"/>
            <a:r>
              <a:rPr lang="fr-FR" sz="1400" dirty="0" smtClean="0"/>
              <a:t>indemnité </a:t>
            </a:r>
            <a:r>
              <a:rPr lang="fr-FR" sz="1400" dirty="0"/>
              <a:t>de télétravail de 45€ net/mois</a:t>
            </a:r>
            <a:endParaRPr lang="en-US" sz="1400" dirty="0"/>
          </a:p>
          <a:p>
            <a:pPr lvl="1"/>
            <a:r>
              <a:rPr lang="fr-FR" sz="1400" dirty="0"/>
              <a:t>7h36/jour de télétravail (sauf prestations exceptionnelles)</a:t>
            </a:r>
            <a:endParaRPr lang="en-US" sz="1400" dirty="0"/>
          </a:p>
          <a:p>
            <a:pPr lvl="1"/>
            <a:r>
              <a:rPr lang="fr-FR" sz="1400" dirty="0" smtClean="0"/>
              <a:t>grande </a:t>
            </a:r>
            <a:r>
              <a:rPr lang="fr-FR" sz="1400" dirty="0"/>
              <a:t>flexibilité pour l’organisation </a:t>
            </a:r>
            <a:r>
              <a:rPr lang="fr-FR" sz="1400" dirty="0" smtClean="0"/>
              <a:t>de </a:t>
            </a:r>
            <a:r>
              <a:rPr lang="fr-FR" sz="1400" dirty="0"/>
              <a:t>sa journée de travail (en concertation avec le chef de service) : rendez-vous médical, trajets crèche, école, etc.</a:t>
            </a:r>
            <a:endParaRPr lang="en-US" sz="1400" dirty="0"/>
          </a:p>
          <a:p>
            <a:pPr lvl="1"/>
            <a:r>
              <a:rPr lang="fr-FR" sz="1400" dirty="0"/>
              <a:t>u</a:t>
            </a:r>
            <a:r>
              <a:rPr lang="fr-FR" sz="1400" dirty="0" smtClean="0"/>
              <a:t>niquement </a:t>
            </a:r>
            <a:r>
              <a:rPr lang="fr-FR" sz="1400" dirty="0"/>
              <a:t>en </a:t>
            </a:r>
            <a:r>
              <a:rPr lang="fr-FR" sz="1400" dirty="0" smtClean="0"/>
              <a:t>Belgique</a:t>
            </a:r>
            <a:endParaRPr lang="fr-FR" sz="1400" dirty="0"/>
          </a:p>
          <a:p>
            <a:r>
              <a:rPr lang="fr-FR" sz="1800" dirty="0"/>
              <a:t>g</a:t>
            </a:r>
            <a:r>
              <a:rPr lang="fr-FR" sz="1800" dirty="0" smtClean="0"/>
              <a:t>énéralités</a:t>
            </a:r>
          </a:p>
          <a:p>
            <a:pPr lvl="1"/>
            <a:r>
              <a:rPr lang="fr-FR" sz="1400" dirty="0"/>
              <a:t>j</a:t>
            </a:r>
            <a:r>
              <a:rPr lang="fr-FR" sz="1400" dirty="0" smtClean="0"/>
              <a:t>oignable </a:t>
            </a:r>
            <a:r>
              <a:rPr lang="fr-FR" sz="1400" dirty="0"/>
              <a:t>08h00 </a:t>
            </a:r>
            <a:r>
              <a:rPr lang="fr-FR" sz="1400" dirty="0" smtClean="0"/>
              <a:t>- </a:t>
            </a:r>
            <a:r>
              <a:rPr lang="fr-FR" sz="1400" dirty="0"/>
              <a:t>17h00 </a:t>
            </a:r>
            <a:r>
              <a:rPr lang="fr-FR" sz="1400" dirty="0" smtClean="0"/>
              <a:t>(à </a:t>
            </a:r>
            <a:r>
              <a:rPr lang="fr-FR" sz="1400" dirty="0"/>
              <a:t>organiser au sein du service </a:t>
            </a:r>
            <a:r>
              <a:rPr lang="fr-FR" sz="1400" dirty="0" smtClean="0"/>
              <a:t>avec le chef </a:t>
            </a:r>
            <a:r>
              <a:rPr lang="fr-FR" sz="1400" dirty="0"/>
              <a:t>de service </a:t>
            </a:r>
            <a:r>
              <a:rPr lang="fr-FR" sz="1400" dirty="0" smtClean="0"/>
              <a:t>responsable -  </a:t>
            </a:r>
            <a:r>
              <a:rPr lang="fr-FR" sz="1400" dirty="0"/>
              <a:t>continuité du </a:t>
            </a:r>
            <a:r>
              <a:rPr lang="fr-FR" sz="1400" dirty="0" smtClean="0"/>
              <a:t>service)</a:t>
            </a:r>
            <a:endParaRPr lang="en-US" sz="1400" dirty="0"/>
          </a:p>
          <a:p>
            <a:pPr lvl="1"/>
            <a:r>
              <a:rPr lang="fr-FR" sz="1400" dirty="0"/>
              <a:t>a</a:t>
            </a:r>
            <a:r>
              <a:rPr lang="fr-FR" sz="1400" dirty="0" smtClean="0"/>
              <a:t>bonnements </a:t>
            </a:r>
            <a:r>
              <a:rPr lang="fr-FR" sz="1400" dirty="0"/>
              <a:t>aux transports en commun adaptés aux besoins </a:t>
            </a:r>
            <a:r>
              <a:rPr lang="fr-FR" sz="1400" dirty="0" smtClean="0"/>
              <a:t>réels</a:t>
            </a:r>
            <a:endParaRPr lang="en-US" sz="1400" dirty="0"/>
          </a:p>
          <a:p>
            <a:pPr lvl="1"/>
            <a:r>
              <a:rPr lang="fr-FR" sz="1400" dirty="0"/>
              <a:t>FAQ concernant les modalités pratiques et les questions courantes disponibles sur l’intranet (</a:t>
            </a:r>
            <a:r>
              <a:rPr lang="fr-FR" sz="1400" dirty="0" err="1" smtClean="0"/>
              <a:t>Sharepoint</a:t>
            </a:r>
            <a:r>
              <a:rPr lang="fr-FR" sz="1400"/>
              <a:t>)</a:t>
            </a:r>
            <a:endParaRPr lang="fr-FR" sz="1400" dirty="0" smtClean="0"/>
          </a:p>
        </p:txBody>
      </p:sp>
    </p:spTree>
    <p:extLst>
      <p:ext uri="{BB962C8B-B14F-4D97-AF65-F5344CB8AC3E}">
        <p14:creationId xmlns:p14="http://schemas.microsoft.com/office/powerpoint/2010/main" val="2158677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558" y="290626"/>
            <a:ext cx="10402062" cy="6230874"/>
          </a:xfrm>
          <a:prstGeom prst="rect">
            <a:avLst/>
          </a:prstGeom>
        </p:spPr>
      </p:pic>
    </p:spTree>
    <p:extLst>
      <p:ext uri="{BB962C8B-B14F-4D97-AF65-F5344CB8AC3E}">
        <p14:creationId xmlns:p14="http://schemas.microsoft.com/office/powerpoint/2010/main" val="5738669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oundRect">
            <a:avLst/>
          </a:prstGeom>
          <a:noFill/>
          <a:ln w="38100">
            <a:solidFill>
              <a:srgbClr val="E2543C"/>
            </a:solidFill>
          </a:ln>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algn="ctr">
              <a:defRPr sz="4000">
                <a:solidFill>
                  <a:srgbClr val="008CB2"/>
                </a:solidFill>
                <a:latin typeface="Microsoft JhengHei Light" panose="020B0304030504040204" pitchFamily="34" charset="-120"/>
                <a:ea typeface="Microsoft JhengHei Light" panose="020B03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BE" altLang="en-US" b="1" dirty="0" err="1">
                <a:solidFill>
                  <a:srgbClr val="E2543C"/>
                </a:solidFill>
              </a:rPr>
              <a:t>Coronacrisis</a:t>
            </a:r>
            <a:endParaRPr lang="fr-BE" altLang="en-US" b="1" dirty="0">
              <a:solidFill>
                <a:srgbClr val="E2543C"/>
              </a:solidFill>
            </a:endParaRPr>
          </a:p>
        </p:txBody>
      </p:sp>
    </p:spTree>
    <p:extLst>
      <p:ext uri="{BB962C8B-B14F-4D97-AF65-F5344CB8AC3E}">
        <p14:creationId xmlns:p14="http://schemas.microsoft.com/office/powerpoint/2010/main" val="22703067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smtClean="0"/>
              <a:t>Coronacrisis</a:t>
            </a:r>
            <a:endParaRPr lang="en-US" dirty="0"/>
          </a:p>
        </p:txBody>
      </p:sp>
      <p:sp>
        <p:nvSpPr>
          <p:cNvPr id="3" name="Content Placeholder 2"/>
          <p:cNvSpPr>
            <a:spLocks noGrp="1"/>
          </p:cNvSpPr>
          <p:nvPr>
            <p:ph idx="1"/>
          </p:nvPr>
        </p:nvSpPr>
        <p:spPr/>
        <p:txBody>
          <a:bodyPr>
            <a:normAutofit/>
          </a:bodyPr>
          <a:lstStyle/>
          <a:p>
            <a:r>
              <a:rPr lang="fr-FR" dirty="0" err="1" smtClean="0"/>
              <a:t>tal</a:t>
            </a:r>
            <a:r>
              <a:rPr lang="fr-FR" dirty="0" smtClean="0"/>
              <a:t> </a:t>
            </a:r>
            <a:r>
              <a:rPr lang="fr-FR" dirty="0"/>
              <a:t>van </a:t>
            </a:r>
            <a:r>
              <a:rPr lang="fr-FR" dirty="0" err="1"/>
              <a:t>gegevensuitwisselingen</a:t>
            </a:r>
            <a:r>
              <a:rPr lang="fr-FR" dirty="0"/>
              <a:t> </a:t>
            </a:r>
            <a:r>
              <a:rPr lang="fr-FR" dirty="0" err="1"/>
              <a:t>o.a</a:t>
            </a:r>
            <a:r>
              <a:rPr lang="fr-FR" dirty="0" smtClean="0"/>
              <a:t>.</a:t>
            </a:r>
          </a:p>
          <a:p>
            <a:pPr lvl="1"/>
            <a:r>
              <a:rPr lang="nl-NL" dirty="0"/>
              <a:t>gegevensuitwisselingen m.b.t. tijdelijke </a:t>
            </a:r>
            <a:r>
              <a:rPr lang="nl-NL" dirty="0" smtClean="0"/>
              <a:t>werkloosheid</a:t>
            </a:r>
          </a:p>
          <a:p>
            <a:pPr lvl="2"/>
            <a:r>
              <a:rPr lang="nl-NL" sz="1800" dirty="0" smtClean="0"/>
              <a:t>in </a:t>
            </a:r>
            <a:r>
              <a:rPr lang="nl-NL" sz="1800" dirty="0"/>
              <a:t>samenwerking met de RVA, </a:t>
            </a:r>
            <a:r>
              <a:rPr lang="nl-NL" sz="1800" dirty="0" err="1"/>
              <a:t>interUI</a:t>
            </a:r>
            <a:r>
              <a:rPr lang="nl-NL" sz="1800" dirty="0"/>
              <a:t> en de </a:t>
            </a:r>
            <a:r>
              <a:rPr lang="nl-NL" sz="1800" dirty="0" smtClean="0"/>
              <a:t>uitbetalingsinstellingen</a:t>
            </a:r>
          </a:p>
          <a:p>
            <a:pPr lvl="2"/>
            <a:endParaRPr lang="nl-NL" sz="600" dirty="0"/>
          </a:p>
          <a:p>
            <a:pPr lvl="1"/>
            <a:r>
              <a:rPr lang="nl-NL" dirty="0"/>
              <a:t>gegevensuitwisselingen m.b.t. het </a:t>
            </a:r>
            <a:r>
              <a:rPr lang="nl-NL" dirty="0" smtClean="0"/>
              <a:t>overbruggingsrecht </a:t>
            </a:r>
          </a:p>
          <a:p>
            <a:pPr lvl="2"/>
            <a:r>
              <a:rPr lang="nl-NL" sz="1800" dirty="0" smtClean="0"/>
              <a:t>in </a:t>
            </a:r>
            <a:r>
              <a:rPr lang="nl-NL" sz="1800" dirty="0"/>
              <a:t>samenwerking met het </a:t>
            </a:r>
            <a:r>
              <a:rPr lang="nl-NL" sz="1800" dirty="0" smtClean="0"/>
              <a:t>RSVZ</a:t>
            </a:r>
            <a:endParaRPr lang="fr-FR" sz="1800" dirty="0" smtClean="0"/>
          </a:p>
          <a:p>
            <a:pPr lvl="1"/>
            <a:endParaRPr lang="fr-FR" sz="600" dirty="0"/>
          </a:p>
          <a:p>
            <a:r>
              <a:rPr lang="fr-FR" dirty="0" err="1" smtClean="0"/>
              <a:t>doel</a:t>
            </a:r>
            <a:r>
              <a:rPr lang="fr-FR" dirty="0" smtClean="0"/>
              <a:t> </a:t>
            </a:r>
          </a:p>
          <a:p>
            <a:pPr lvl="1"/>
            <a:r>
              <a:rPr lang="nl-NL" dirty="0"/>
              <a:t>de nodige gegevens ter beschikking stellen van de diverse overheidsinstanties, zowel regionaal als </a:t>
            </a:r>
            <a:r>
              <a:rPr lang="nl-NL" dirty="0" smtClean="0"/>
              <a:t>federaal</a:t>
            </a:r>
            <a:endParaRPr lang="fr-FR" dirty="0" smtClean="0"/>
          </a:p>
          <a:p>
            <a:pPr lvl="1"/>
            <a:r>
              <a:rPr lang="nl-NL" dirty="0"/>
              <a:t>hen in de mogelijkheid stellen om de steunmaatregelen, zoals de toekenning van premies, vrijstellingen en aanvullende hulp voor burgers, zelfstandigen en ondernemingen, automatisch toe te </a:t>
            </a:r>
            <a:r>
              <a:rPr lang="nl-NL" dirty="0" smtClean="0"/>
              <a:t>passen</a:t>
            </a:r>
            <a:endParaRPr lang="fr-FR" dirty="0"/>
          </a:p>
          <a:p>
            <a:endParaRPr lang="en-US" dirty="0"/>
          </a:p>
        </p:txBody>
      </p:sp>
    </p:spTree>
    <p:extLst>
      <p:ext uri="{BB962C8B-B14F-4D97-AF65-F5344CB8AC3E}">
        <p14:creationId xmlns:p14="http://schemas.microsoft.com/office/powerpoint/2010/main" val="17516685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smtClean="0"/>
              <a:t>Coronacrisis</a:t>
            </a:r>
            <a:endParaRPr lang="en-US" dirty="0"/>
          </a:p>
        </p:txBody>
      </p:sp>
      <p:sp>
        <p:nvSpPr>
          <p:cNvPr id="3" name="Content Placeholder 2"/>
          <p:cNvSpPr>
            <a:spLocks noGrp="1"/>
          </p:cNvSpPr>
          <p:nvPr>
            <p:ph idx="1"/>
          </p:nvPr>
        </p:nvSpPr>
        <p:spPr/>
        <p:txBody>
          <a:bodyPr>
            <a:normAutofit/>
          </a:bodyPr>
          <a:lstStyle/>
          <a:p>
            <a:r>
              <a:rPr lang="fr-FR" dirty="0" err="1"/>
              <a:t>c</a:t>
            </a:r>
            <a:r>
              <a:rPr lang="fr-FR" dirty="0" err="1" smtClean="0"/>
              <a:t>oncrete</a:t>
            </a:r>
            <a:r>
              <a:rPr lang="fr-FR" dirty="0" smtClean="0"/>
              <a:t> </a:t>
            </a:r>
            <a:r>
              <a:rPr lang="fr-FR" dirty="0" err="1" smtClean="0"/>
              <a:t>voorbeelden</a:t>
            </a:r>
            <a:r>
              <a:rPr lang="fr-FR" dirty="0" smtClean="0"/>
              <a:t> </a:t>
            </a:r>
            <a:r>
              <a:rPr lang="fr-FR" dirty="0"/>
              <a:t>van </a:t>
            </a:r>
            <a:r>
              <a:rPr lang="fr-FR" dirty="0" err="1" smtClean="0"/>
              <a:t>gegevensmededelingen</a:t>
            </a:r>
            <a:endParaRPr lang="fr-FR" dirty="0"/>
          </a:p>
          <a:p>
            <a:pPr lvl="1"/>
            <a:r>
              <a:rPr lang="nl-NL" dirty="0"/>
              <a:t>gegevensmededeling tijdelijke werkloosheid tot toekennen van de energiepremie in </a:t>
            </a:r>
            <a:r>
              <a:rPr lang="nl-NL" dirty="0" smtClean="0"/>
              <a:t>Vlaanderen</a:t>
            </a:r>
          </a:p>
          <a:p>
            <a:pPr lvl="1"/>
            <a:endParaRPr lang="nl-NL" sz="600" dirty="0"/>
          </a:p>
          <a:p>
            <a:pPr lvl="1"/>
            <a:r>
              <a:rPr lang="nl-NL" dirty="0" smtClean="0"/>
              <a:t>de </a:t>
            </a:r>
            <a:r>
              <a:rPr lang="nl-NL" dirty="0"/>
              <a:t>gelijkstelling tijdelijke werkloosheid met gewerkte dagen voor de opbouw van aanvullende </a:t>
            </a:r>
            <a:r>
              <a:rPr lang="nl-NL" dirty="0" smtClean="0"/>
              <a:t>pensioenen</a:t>
            </a:r>
          </a:p>
          <a:p>
            <a:pPr lvl="1"/>
            <a:endParaRPr lang="nl-NL" sz="200" dirty="0"/>
          </a:p>
          <a:p>
            <a:pPr lvl="1"/>
            <a:r>
              <a:rPr lang="nl-NL" dirty="0" smtClean="0"/>
              <a:t>terbeschikkingstelling </a:t>
            </a:r>
            <a:r>
              <a:rPr lang="nl-NL" dirty="0"/>
              <a:t>van lijsten met mensen in tijdelijke werkloosheid of met rechthebbenden van overbruggingsrecht die </a:t>
            </a:r>
            <a:r>
              <a:rPr lang="nl-NL" dirty="0" err="1"/>
              <a:t>OCMW’s</a:t>
            </a:r>
            <a:r>
              <a:rPr lang="nl-NL" dirty="0"/>
              <a:t> in staat stellen om de mensen te detecteren die ten gevolge van de pandemie in koopkracht verloren </a:t>
            </a:r>
            <a:r>
              <a:rPr lang="nl-NL" dirty="0" smtClean="0"/>
              <a:t>hebben </a:t>
            </a:r>
            <a:r>
              <a:rPr lang="nl-NL" dirty="0" smtClean="0">
                <a:sym typeface="Wingdings" panose="05000000000000000000" pitchFamily="2" charset="2"/>
              </a:rPr>
              <a:t> </a:t>
            </a:r>
            <a:r>
              <a:rPr lang="nl-NL" dirty="0" smtClean="0">
                <a:solidFill>
                  <a:srgbClr val="008CB2"/>
                </a:solidFill>
              </a:rPr>
              <a:t>515</a:t>
            </a:r>
            <a:r>
              <a:rPr lang="nl-NL" dirty="0" smtClean="0"/>
              <a:t> </a:t>
            </a:r>
            <a:r>
              <a:rPr lang="nl-NL" dirty="0" err="1"/>
              <a:t>OCMW’s</a:t>
            </a:r>
            <a:r>
              <a:rPr lang="nl-NL" dirty="0"/>
              <a:t> hebben deze lijsten gekregen (push</a:t>
            </a:r>
            <a:r>
              <a:rPr lang="nl-NL" dirty="0" smtClean="0"/>
              <a:t>)</a:t>
            </a:r>
          </a:p>
          <a:p>
            <a:pPr lvl="1"/>
            <a:endParaRPr lang="nl-NL" sz="200" dirty="0"/>
          </a:p>
          <a:p>
            <a:pPr lvl="1"/>
            <a:r>
              <a:rPr lang="nl-NL" dirty="0" smtClean="0"/>
              <a:t>tijdelijke </a:t>
            </a:r>
            <a:r>
              <a:rPr lang="nl-NL" dirty="0"/>
              <a:t>werkloosheid voor VDAB, FOREM, fondsen voor bestaanszekerheid, Société </a:t>
            </a:r>
            <a:r>
              <a:rPr lang="nl-NL" dirty="0" err="1"/>
              <a:t>publique</a:t>
            </a:r>
            <a:r>
              <a:rPr lang="nl-NL" dirty="0"/>
              <a:t> de </a:t>
            </a:r>
            <a:r>
              <a:rPr lang="nl-NL" dirty="0" err="1"/>
              <a:t>gestion</a:t>
            </a:r>
            <a:r>
              <a:rPr lang="nl-NL" dirty="0"/>
              <a:t> de </a:t>
            </a:r>
            <a:r>
              <a:rPr lang="nl-NL" dirty="0" err="1"/>
              <a:t>l’eau</a:t>
            </a:r>
            <a:r>
              <a:rPr lang="nl-NL" dirty="0"/>
              <a:t>, Brussel Fiscaliteit, Brussel Economie en Werkgelegenheid</a:t>
            </a:r>
            <a:r>
              <a:rPr lang="nl-NL" dirty="0" smtClean="0"/>
              <a:t>,</a:t>
            </a:r>
            <a:r>
              <a:rPr lang="fr-FR" dirty="0" smtClean="0"/>
              <a:t>…</a:t>
            </a:r>
          </a:p>
          <a:p>
            <a:pPr lvl="1"/>
            <a:endParaRPr lang="fr-FR" sz="200" dirty="0">
              <a:solidFill>
                <a:srgbClr val="FF0000"/>
              </a:solidFill>
            </a:endParaRPr>
          </a:p>
          <a:p>
            <a:pPr lvl="1"/>
            <a:r>
              <a:rPr lang="nl-NL" dirty="0"/>
              <a:t>overbruggingsrecht voor SPW Economie, VLAIO, Brussel Fiscaliteit, Brussel Economie en </a:t>
            </a:r>
            <a:r>
              <a:rPr lang="nl-NL" dirty="0" smtClean="0"/>
              <a:t>Werkgelegenheid</a:t>
            </a:r>
            <a:endParaRPr lang="fr-FR" dirty="0" smtClean="0"/>
          </a:p>
          <a:p>
            <a:pPr lvl="1"/>
            <a:endParaRPr lang="fr-FR" sz="200" dirty="0">
              <a:solidFill>
                <a:srgbClr val="FF0000"/>
              </a:solidFill>
            </a:endParaRPr>
          </a:p>
          <a:p>
            <a:pPr lvl="1"/>
            <a:r>
              <a:rPr lang="nl-NL" dirty="0"/>
              <a:t>terugbetaling van de verstrekkingen van de triagecentra (HVW en POD MI</a:t>
            </a:r>
            <a:r>
              <a:rPr lang="nl-NL" dirty="0" smtClean="0"/>
              <a:t>)</a:t>
            </a:r>
            <a:endParaRPr lang="fr-FR" dirty="0"/>
          </a:p>
        </p:txBody>
      </p:sp>
    </p:spTree>
    <p:extLst>
      <p:ext uri="{BB962C8B-B14F-4D97-AF65-F5344CB8AC3E}">
        <p14:creationId xmlns:p14="http://schemas.microsoft.com/office/powerpoint/2010/main" val="11863688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Crise</a:t>
            </a:r>
            <a:r>
              <a:rPr lang="en-US" dirty="0" smtClean="0"/>
              <a:t> corona</a:t>
            </a:r>
            <a:endParaRPr lang="en-US" dirty="0"/>
          </a:p>
        </p:txBody>
      </p:sp>
      <p:sp>
        <p:nvSpPr>
          <p:cNvPr id="3" name="Content Placeholder 2"/>
          <p:cNvSpPr>
            <a:spLocks noGrp="1"/>
          </p:cNvSpPr>
          <p:nvPr>
            <p:ph idx="1"/>
          </p:nvPr>
        </p:nvSpPr>
        <p:spPr>
          <a:xfrm>
            <a:off x="838200" y="1718044"/>
            <a:ext cx="10515600" cy="4606555"/>
          </a:xfrm>
        </p:spPr>
        <p:txBody>
          <a:bodyPr>
            <a:normAutofit/>
          </a:bodyPr>
          <a:lstStyle/>
          <a:p>
            <a:r>
              <a:rPr lang="fr-FR" dirty="0" smtClean="0"/>
              <a:t>intérêt </a:t>
            </a:r>
            <a:r>
              <a:rPr lang="fr-FR" dirty="0"/>
              <a:t>important pour la DB tampon avec les principaux statuts sociaux </a:t>
            </a:r>
            <a:r>
              <a:rPr lang="fr-FR" dirty="0" smtClean="0">
                <a:sym typeface="Wingdings" panose="05000000000000000000" pitchFamily="2" charset="2"/>
              </a:rPr>
              <a:t> </a:t>
            </a:r>
            <a:r>
              <a:rPr lang="fr-FR" dirty="0" smtClean="0"/>
              <a:t>demandes </a:t>
            </a:r>
            <a:r>
              <a:rPr lang="fr-FR" dirty="0" err="1"/>
              <a:t>e.a</a:t>
            </a:r>
            <a:r>
              <a:rPr lang="fr-FR" dirty="0"/>
              <a:t>. des CPAS, villes et communes qui souhaitent octroyer automatiquement des avantages aux personnes </a:t>
            </a:r>
            <a:r>
              <a:rPr lang="fr-FR" dirty="0" smtClean="0"/>
              <a:t>précarisées </a:t>
            </a:r>
            <a:endParaRPr lang="fr-FR" b="1" u="sng" dirty="0"/>
          </a:p>
          <a:p>
            <a:pPr lvl="1"/>
            <a:r>
              <a:rPr lang="fr-FR" dirty="0"/>
              <a:t>subside de la Flandre pour octroyer un avantage aux publics précarisés</a:t>
            </a:r>
          </a:p>
          <a:p>
            <a:pPr lvl="2"/>
            <a:r>
              <a:rPr lang="fr-FR" dirty="0" smtClean="0"/>
              <a:t> </a:t>
            </a:r>
            <a:r>
              <a:rPr lang="fr-FR" dirty="0" smtClean="0">
                <a:solidFill>
                  <a:srgbClr val="008CB2"/>
                </a:solidFill>
              </a:rPr>
              <a:t>65</a:t>
            </a:r>
            <a:r>
              <a:rPr lang="fr-FR" dirty="0" smtClean="0"/>
              <a:t> </a:t>
            </a:r>
            <a:r>
              <a:rPr lang="fr-FR" dirty="0"/>
              <a:t>CPAS/villes/communes ont reçu les données en production dans le cadre du </a:t>
            </a:r>
            <a:r>
              <a:rPr lang="fr-FR" dirty="0" err="1"/>
              <a:t>consumptiebudget</a:t>
            </a:r>
            <a:endParaRPr lang="fr-FR" dirty="0"/>
          </a:p>
          <a:p>
            <a:pPr lvl="2"/>
            <a:r>
              <a:rPr lang="fr-FR" dirty="0"/>
              <a:t>d’autres demandes sont encore en cours d’analyse et de </a:t>
            </a:r>
            <a:r>
              <a:rPr lang="fr-FR" dirty="0" smtClean="0"/>
              <a:t>traitement</a:t>
            </a:r>
          </a:p>
          <a:p>
            <a:pPr lvl="2"/>
            <a:endParaRPr lang="fr-FR" sz="600" dirty="0"/>
          </a:p>
          <a:p>
            <a:pPr lvl="1"/>
            <a:r>
              <a:rPr lang="fr-FR" dirty="0"/>
              <a:t>demande de la Région de Bruxelles Capitale pour octroyer une prime </a:t>
            </a:r>
          </a:p>
          <a:p>
            <a:pPr lvl="2"/>
            <a:r>
              <a:rPr lang="fr-FR" dirty="0"/>
              <a:t>soutien aux locataires à revenus modestes avec perte de revenu en raison de la crise </a:t>
            </a:r>
            <a:r>
              <a:rPr lang="fr-FR" dirty="0" smtClean="0"/>
              <a:t>engendrée </a:t>
            </a:r>
            <a:r>
              <a:rPr lang="fr-FR" dirty="0"/>
              <a:t>par le coronavirus </a:t>
            </a:r>
          </a:p>
          <a:p>
            <a:pPr lvl="2"/>
            <a:r>
              <a:rPr lang="fr-FR" dirty="0"/>
              <a:t>traitement mensuel entre  juillet 2020 et mars </a:t>
            </a:r>
            <a:r>
              <a:rPr lang="fr-FR" dirty="0" smtClean="0"/>
              <a:t>2021</a:t>
            </a:r>
          </a:p>
          <a:p>
            <a:pPr lvl="2"/>
            <a:endParaRPr lang="fr-FR" sz="600" dirty="0"/>
          </a:p>
          <a:p>
            <a:pPr lvl="1"/>
            <a:r>
              <a:rPr lang="fr-FR" dirty="0" smtClean="0"/>
              <a:t>élargissement du </a:t>
            </a:r>
            <a:r>
              <a:rPr lang="fr-FR" dirty="0"/>
              <a:t>nombre d’ayants-droits au tarif social pour le gaz et l’électricité </a:t>
            </a:r>
          </a:p>
          <a:p>
            <a:pPr lvl="2"/>
            <a:r>
              <a:rPr lang="fr-FR" dirty="0"/>
              <a:t>la loi est entrée en vigueur en février 2021 et fait l’objet d’une prolongation </a:t>
            </a:r>
            <a:r>
              <a:rPr lang="fr-FR" dirty="0" smtClean="0"/>
              <a:t>jusqu’au </a:t>
            </a:r>
            <a:r>
              <a:rPr lang="fr-FR" dirty="0"/>
              <a:t>01/04/2022 </a:t>
            </a:r>
          </a:p>
          <a:p>
            <a:pPr lvl="2"/>
            <a:r>
              <a:rPr lang="fr-FR" dirty="0"/>
              <a:t>le SPF Economie a pu élargir temporairement le nombre d’ayants-droits au tarif social pour le gaz et l’électricité à la catégorie BIM (bénéficiaire de l’intervention majorée), ainsi </a:t>
            </a:r>
            <a:r>
              <a:rPr lang="fr-FR" dirty="0">
                <a:solidFill>
                  <a:srgbClr val="008CB2"/>
                </a:solidFill>
              </a:rPr>
              <a:t>le nombre de familles bénéficiaires a doublé pour passer de 424.000 à 871.000</a:t>
            </a:r>
            <a:r>
              <a:rPr lang="fr-FR" dirty="0"/>
              <a:t> </a:t>
            </a:r>
          </a:p>
          <a:p>
            <a:pPr lvl="2"/>
            <a:r>
              <a:rPr lang="fr-FR" dirty="0" smtClean="0"/>
              <a:t>forfait </a:t>
            </a:r>
            <a:r>
              <a:rPr lang="fr-FR" dirty="0"/>
              <a:t>unique </a:t>
            </a:r>
            <a:r>
              <a:rPr lang="fr-FR" dirty="0" smtClean="0"/>
              <a:t>de </a:t>
            </a:r>
            <a:r>
              <a:rPr lang="fr-FR" dirty="0" smtClean="0">
                <a:solidFill>
                  <a:srgbClr val="008CB2"/>
                </a:solidFill>
              </a:rPr>
              <a:t>80€</a:t>
            </a:r>
            <a:r>
              <a:rPr lang="fr-FR" dirty="0" smtClean="0"/>
              <a:t> </a:t>
            </a:r>
            <a:r>
              <a:rPr lang="fr-FR" dirty="0"/>
              <a:t>pour les ménages ayant droit à SOCTAR au 30/09/2021</a:t>
            </a:r>
          </a:p>
          <a:p>
            <a:endParaRPr lang="en-US" dirty="0"/>
          </a:p>
        </p:txBody>
      </p:sp>
    </p:spTree>
    <p:extLst>
      <p:ext uri="{BB962C8B-B14F-4D97-AF65-F5344CB8AC3E}">
        <p14:creationId xmlns:p14="http://schemas.microsoft.com/office/powerpoint/2010/main" val="15215071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en-US" dirty="0" err="1" smtClean="0"/>
              <a:t>Coronacrisis</a:t>
            </a:r>
            <a:endParaRPr lang="en-US" altLang="en-US" strike="sngStrike" dirty="0">
              <a:solidFill>
                <a:srgbClr val="FF0000"/>
              </a:solidFill>
            </a:endParaRPr>
          </a:p>
        </p:txBody>
      </p:sp>
      <p:sp>
        <p:nvSpPr>
          <p:cNvPr id="22531" name="Content Placeholder 2"/>
          <p:cNvSpPr>
            <a:spLocks noGrp="1"/>
          </p:cNvSpPr>
          <p:nvPr>
            <p:ph idx="1"/>
          </p:nvPr>
        </p:nvSpPr>
        <p:spPr>
          <a:xfrm>
            <a:off x="838200" y="1718044"/>
            <a:ext cx="10515600" cy="4854205"/>
          </a:xfrm>
        </p:spPr>
        <p:txBody>
          <a:bodyPr>
            <a:normAutofit fontScale="92500" lnSpcReduction="20000"/>
          </a:bodyPr>
          <a:lstStyle/>
          <a:p>
            <a:r>
              <a:rPr lang="nl-NL" altLang="en-US" dirty="0" smtClean="0"/>
              <a:t>inzetten </a:t>
            </a:r>
            <a:r>
              <a:rPr lang="nl-NL" altLang="en-US" dirty="0"/>
              <a:t>van de cel identificatie en </a:t>
            </a:r>
            <a:r>
              <a:rPr lang="nl-NL" altLang="en-US" dirty="0" smtClean="0"/>
              <a:t>de registerdiensten</a:t>
            </a:r>
            <a:endParaRPr lang="nl-NL" altLang="en-US" dirty="0"/>
          </a:p>
          <a:p>
            <a:pPr lvl="1"/>
            <a:r>
              <a:rPr lang="nl-NL" dirty="0"/>
              <a:t>samenwerking met eHealth in het kader van de ontwikkeling van </a:t>
            </a:r>
            <a:r>
              <a:rPr lang="nl-NL" dirty="0" err="1"/>
              <a:t>eHealthCreaBis</a:t>
            </a:r>
            <a:r>
              <a:rPr lang="nl-NL" dirty="0"/>
              <a:t> en een specifiek nummer (</a:t>
            </a:r>
            <a:r>
              <a:rPr lang="nl-NL" dirty="0" err="1"/>
              <a:t>CovidID</a:t>
            </a:r>
            <a:r>
              <a:rPr lang="nl-NL" dirty="0"/>
              <a:t> – TER) om te gebruiken in het kader van de COVID-teststrategie</a:t>
            </a:r>
          </a:p>
          <a:p>
            <a:pPr lvl="1"/>
            <a:r>
              <a:rPr lang="nl-NL" dirty="0"/>
              <a:t>ondersteuning van verschillende instellingen bij de automatische aanmaak van Bisnummers voor personen die zich moeten/willen laten vaccineren (</a:t>
            </a:r>
            <a:r>
              <a:rPr lang="nl-NL" dirty="0" smtClean="0"/>
              <a:t>diplomaten, gedetineerden, …)</a:t>
            </a:r>
            <a:endParaRPr lang="nl-NL" dirty="0">
              <a:solidFill>
                <a:srgbClr val="FF0000"/>
              </a:solidFill>
            </a:endParaRPr>
          </a:p>
          <a:p>
            <a:pPr lvl="1"/>
            <a:r>
              <a:rPr lang="nl-NL" dirty="0" smtClean="0"/>
              <a:t>samenwerking </a:t>
            </a:r>
            <a:r>
              <a:rPr lang="nl-NL" dirty="0"/>
              <a:t>met het RR en Vlaanderen om aan Vaccinnet de gegevens van de Belgische bevolking te leveren</a:t>
            </a:r>
          </a:p>
          <a:p>
            <a:pPr lvl="1"/>
            <a:r>
              <a:rPr lang="nl-NL" dirty="0"/>
              <a:t>cel identificatie beschikbaar gedurende de hele crisis om prioritair te antwoorden op vragen van de medische </a:t>
            </a:r>
            <a:r>
              <a:rPr lang="nl-NL" dirty="0" smtClean="0"/>
              <a:t>sector</a:t>
            </a:r>
          </a:p>
          <a:p>
            <a:endParaRPr lang="nl-NL" altLang="en-US" sz="600" dirty="0"/>
          </a:p>
          <a:p>
            <a:r>
              <a:rPr lang="nl-NL" altLang="en-US" dirty="0" smtClean="0"/>
              <a:t>ontladingen </a:t>
            </a:r>
            <a:r>
              <a:rPr lang="nl-NL" altLang="en-US" dirty="0"/>
              <a:t>uit het Datawarehouse Arbeidsmarkt en Sociale </a:t>
            </a:r>
            <a:r>
              <a:rPr lang="nl-NL" altLang="en-US" dirty="0" smtClean="0"/>
              <a:t>Bescherming in het kader van beleidsondersteuning en -voorbereiding, onder andere aan de FOD Volksgezondheid en STATBEL</a:t>
            </a:r>
            <a:endParaRPr lang="nl-NL" altLang="en-US" dirty="0"/>
          </a:p>
          <a:p>
            <a:endParaRPr lang="nl-NL" altLang="en-US" sz="600" dirty="0"/>
          </a:p>
          <a:p>
            <a:r>
              <a:rPr lang="nl-NL" altLang="en-US" dirty="0"/>
              <a:t>diverse samenwerkingsakkoorden tussen de Federale Staat, de Vlaamse Gemeenschap, de Franse Gemeenschap, de Duitstalige Gemeenschap, de Gemeenschappelijke Gemeenschapscommissie, het Waalse Gewest en de Franse Gemeenschapscommissie m.b.t. de vaccins en het COVID Safe Ticket in het kader van de bestrijding van de COVID-19 pandemie werden geredigeerd en gepubliceerd in het </a:t>
            </a:r>
            <a:r>
              <a:rPr lang="nl-NL" altLang="en-US" dirty="0" smtClean="0"/>
              <a:t>Belgisch Staatsblad</a:t>
            </a:r>
          </a:p>
          <a:p>
            <a:endParaRPr lang="nl-NL" altLang="en-US" sz="700" dirty="0" smtClean="0"/>
          </a:p>
          <a:p>
            <a:r>
              <a:rPr lang="nl-NL" altLang="en-US" dirty="0"/>
              <a:t>ter beschikking stellen van informatie en transacties voor burgers en ondernemingen op het Portaal van de Sociale </a:t>
            </a:r>
            <a:r>
              <a:rPr lang="nl-NL" altLang="en-US" dirty="0" smtClean="0"/>
              <a:t>Zekerheid</a:t>
            </a:r>
          </a:p>
          <a:p>
            <a:endParaRPr lang="nl-NL" altLang="en-US" dirty="0"/>
          </a:p>
          <a:p>
            <a:pPr marL="0" indent="0">
              <a:buNone/>
            </a:pPr>
            <a:endParaRPr lang="nl-NL" altLang="en-US" dirty="0"/>
          </a:p>
        </p:txBody>
      </p:sp>
    </p:spTree>
    <p:extLst>
      <p:ext uri="{BB962C8B-B14F-4D97-AF65-F5344CB8AC3E}">
        <p14:creationId xmlns:p14="http://schemas.microsoft.com/office/powerpoint/2010/main" val="13251008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64" r="10102" b="1018"/>
          <a:stretch/>
        </p:blipFill>
        <p:spPr>
          <a:xfrm>
            <a:off x="122361" y="35170"/>
            <a:ext cx="11665759" cy="682283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7832" y="133351"/>
            <a:ext cx="1101419" cy="1043108"/>
          </a:xfrm>
          <a:prstGeom prst="rect">
            <a:avLst/>
          </a:prstGeom>
        </p:spPr>
      </p:pic>
    </p:spTree>
    <p:extLst>
      <p:ext uri="{BB962C8B-B14F-4D97-AF65-F5344CB8AC3E}">
        <p14:creationId xmlns:p14="http://schemas.microsoft.com/office/powerpoint/2010/main" val="17533000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84"/>
          <a:stretch/>
        </p:blipFill>
        <p:spPr>
          <a:xfrm>
            <a:off x="1737968" y="171450"/>
            <a:ext cx="9131865" cy="65469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7832" y="133351"/>
            <a:ext cx="1101419" cy="1043108"/>
          </a:xfrm>
          <a:prstGeom prst="rect">
            <a:avLst/>
          </a:prstGeom>
        </p:spPr>
      </p:pic>
    </p:spTree>
    <p:extLst>
      <p:ext uri="{BB962C8B-B14F-4D97-AF65-F5344CB8AC3E}">
        <p14:creationId xmlns:p14="http://schemas.microsoft.com/office/powerpoint/2010/main" val="20062729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7018" y="1114425"/>
            <a:ext cx="6557963" cy="4629150"/>
          </a:xfrm>
          <a:prstGeom prst="rect">
            <a:avLst/>
          </a:prstGeom>
        </p:spPr>
      </p:pic>
    </p:spTree>
    <p:extLst>
      <p:ext uri="{BB962C8B-B14F-4D97-AF65-F5344CB8AC3E}">
        <p14:creationId xmlns:p14="http://schemas.microsoft.com/office/powerpoint/2010/main" val="35219599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Coordination des systèmes </a:t>
            </a:r>
            <a:r>
              <a:rPr lang="fr-FR" dirty="0"/>
              <a:t>de gestion de </a:t>
            </a:r>
            <a:r>
              <a:rPr lang="fr-FR" dirty="0" smtClean="0"/>
              <a:t>l’information</a:t>
            </a:r>
            <a:endParaRPr lang="en-GB" dirty="0"/>
          </a:p>
        </p:txBody>
      </p:sp>
      <p:sp>
        <p:nvSpPr>
          <p:cNvPr id="7" name="Content Placeholder 6"/>
          <p:cNvSpPr>
            <a:spLocks noGrp="1"/>
          </p:cNvSpPr>
          <p:nvPr>
            <p:ph idx="1"/>
          </p:nvPr>
        </p:nvSpPr>
        <p:spPr/>
        <p:txBody>
          <a:bodyPr/>
          <a:lstStyle/>
          <a:p>
            <a:r>
              <a:rPr lang="fr-FR" dirty="0" err="1" smtClean="0"/>
              <a:t>tracing</a:t>
            </a:r>
            <a:r>
              <a:rPr lang="fr-FR" dirty="0" smtClean="0"/>
              <a:t> </a:t>
            </a:r>
            <a:endParaRPr lang="en-US" dirty="0"/>
          </a:p>
          <a:p>
            <a:pPr lvl="1"/>
            <a:endParaRPr lang="fr-FR" sz="600" dirty="0" smtClean="0"/>
          </a:p>
          <a:p>
            <a:pPr lvl="1"/>
            <a:r>
              <a:rPr lang="fr-FR" dirty="0" smtClean="0"/>
              <a:t>logistique </a:t>
            </a:r>
            <a:r>
              <a:rPr lang="fr-FR" dirty="0"/>
              <a:t>du centre de </a:t>
            </a:r>
            <a:r>
              <a:rPr lang="fr-FR" dirty="0" smtClean="0"/>
              <a:t>contact </a:t>
            </a:r>
            <a:r>
              <a:rPr lang="fr-FR" dirty="0"/>
              <a:t>+</a:t>
            </a:r>
            <a:r>
              <a:rPr lang="fr-FR" dirty="0" smtClean="0"/>
              <a:t> application </a:t>
            </a:r>
            <a:r>
              <a:rPr lang="fr-FR" dirty="0" err="1" smtClean="0"/>
              <a:t>Coronalert</a:t>
            </a:r>
            <a:r>
              <a:rPr lang="fr-FR" dirty="0" smtClean="0"/>
              <a:t>  pour la période </a:t>
            </a:r>
            <a:r>
              <a:rPr lang="fr-BE" dirty="0"/>
              <a:t>mai 2020 </a:t>
            </a:r>
            <a:r>
              <a:rPr lang="fr-BE" dirty="0" smtClean="0"/>
              <a:t>- </a:t>
            </a:r>
            <a:r>
              <a:rPr lang="fr-BE" dirty="0"/>
              <a:t>décembre </a:t>
            </a:r>
            <a:r>
              <a:rPr lang="fr-BE" dirty="0" smtClean="0"/>
              <a:t>2021</a:t>
            </a:r>
            <a:endParaRPr lang="en-US" dirty="0"/>
          </a:p>
          <a:p>
            <a:pPr lvl="2"/>
            <a:r>
              <a:rPr lang="fr-BE" sz="1800" dirty="0" smtClean="0"/>
              <a:t> </a:t>
            </a:r>
            <a:r>
              <a:rPr lang="fr-BE" sz="1800" dirty="0" smtClean="0">
                <a:solidFill>
                  <a:srgbClr val="008CB2"/>
                </a:solidFill>
              </a:rPr>
              <a:t>1.558.514</a:t>
            </a:r>
            <a:r>
              <a:rPr lang="fr-BE" sz="1800" dirty="0" smtClean="0"/>
              <a:t> </a:t>
            </a:r>
            <a:r>
              <a:rPr lang="fr-BE" sz="1800" dirty="0"/>
              <a:t>cas index contactés </a:t>
            </a:r>
            <a:endParaRPr lang="en-US" sz="1800" dirty="0"/>
          </a:p>
          <a:p>
            <a:pPr lvl="2"/>
            <a:r>
              <a:rPr lang="fr-BE" sz="1800" dirty="0" smtClean="0"/>
              <a:t> </a:t>
            </a:r>
            <a:r>
              <a:rPr lang="fr-BE" sz="1800" dirty="0" smtClean="0">
                <a:solidFill>
                  <a:srgbClr val="008CB2"/>
                </a:solidFill>
              </a:rPr>
              <a:t>1.142.732</a:t>
            </a:r>
            <a:r>
              <a:rPr lang="fr-BE" sz="1800" dirty="0" smtClean="0"/>
              <a:t> </a:t>
            </a:r>
            <a:r>
              <a:rPr lang="fr-BE" sz="1800" dirty="0"/>
              <a:t>personnes à haut risque </a:t>
            </a:r>
            <a:r>
              <a:rPr lang="fr-BE" sz="1800" dirty="0" smtClean="0"/>
              <a:t>contactées</a:t>
            </a:r>
          </a:p>
          <a:p>
            <a:pPr lvl="2"/>
            <a:endParaRPr lang="fr-BE" sz="600" dirty="0" smtClean="0"/>
          </a:p>
          <a:p>
            <a:pPr lvl="1"/>
            <a:r>
              <a:rPr lang="fr-FR" dirty="0" smtClean="0"/>
              <a:t>formulaire </a:t>
            </a:r>
            <a:r>
              <a:rPr lang="fr-FR" dirty="0" err="1"/>
              <a:t>Passenger</a:t>
            </a:r>
            <a:r>
              <a:rPr lang="fr-FR" dirty="0"/>
              <a:t> Locator </a:t>
            </a:r>
            <a:r>
              <a:rPr lang="fr-FR" dirty="0" err="1" smtClean="0"/>
              <a:t>Form</a:t>
            </a:r>
            <a:r>
              <a:rPr lang="fr-FR" dirty="0" smtClean="0"/>
              <a:t> (PLF)  </a:t>
            </a:r>
            <a:r>
              <a:rPr lang="fr-BE" dirty="0" smtClean="0"/>
              <a:t>pour la période </a:t>
            </a:r>
            <a:r>
              <a:rPr lang="fr-BE" dirty="0"/>
              <a:t>août </a:t>
            </a:r>
            <a:r>
              <a:rPr lang="fr-BE" dirty="0" smtClean="0"/>
              <a:t>2020 - </a:t>
            </a:r>
            <a:r>
              <a:rPr lang="fr-BE" dirty="0"/>
              <a:t>décembre </a:t>
            </a:r>
            <a:r>
              <a:rPr lang="fr-BE" dirty="0" smtClean="0"/>
              <a:t>2021</a:t>
            </a:r>
            <a:endParaRPr lang="fr-FR" dirty="0" smtClean="0"/>
          </a:p>
          <a:p>
            <a:pPr lvl="2"/>
            <a:r>
              <a:rPr lang="fr-BE" sz="1800" dirty="0" smtClean="0"/>
              <a:t> </a:t>
            </a:r>
            <a:r>
              <a:rPr lang="fr-BE" sz="1800" dirty="0" smtClean="0">
                <a:solidFill>
                  <a:srgbClr val="008CB2"/>
                </a:solidFill>
              </a:rPr>
              <a:t>11.571.320</a:t>
            </a:r>
            <a:r>
              <a:rPr lang="fr-BE" sz="1800" dirty="0" smtClean="0"/>
              <a:t> </a:t>
            </a:r>
            <a:r>
              <a:rPr lang="fr-BE" sz="1800" dirty="0"/>
              <a:t>soumissions (toutes zones confondues</a:t>
            </a:r>
            <a:r>
              <a:rPr lang="fr-BE" sz="1800" dirty="0" smtClean="0"/>
              <a:t>)</a:t>
            </a:r>
          </a:p>
          <a:p>
            <a:pPr lvl="2"/>
            <a:endParaRPr lang="fr-BE" sz="600" dirty="0" smtClean="0"/>
          </a:p>
          <a:p>
            <a:pPr lvl="1"/>
            <a:r>
              <a:rPr lang="fr-BE" dirty="0" smtClean="0"/>
              <a:t>certificats </a:t>
            </a:r>
            <a:r>
              <a:rPr lang="fr-BE" dirty="0"/>
              <a:t>de </a:t>
            </a:r>
            <a:r>
              <a:rPr lang="fr-BE" dirty="0" smtClean="0"/>
              <a:t>quarantaine  pour l’année 2021</a:t>
            </a:r>
            <a:endParaRPr lang="en-US" dirty="0"/>
          </a:p>
          <a:p>
            <a:pPr lvl="2"/>
            <a:r>
              <a:rPr lang="fr-BE" sz="1800" dirty="0" smtClean="0"/>
              <a:t> </a:t>
            </a:r>
            <a:r>
              <a:rPr lang="fr-BE" sz="1800" dirty="0" smtClean="0">
                <a:solidFill>
                  <a:srgbClr val="008CB2"/>
                </a:solidFill>
              </a:rPr>
              <a:t>1.306.606</a:t>
            </a:r>
            <a:r>
              <a:rPr lang="fr-BE" sz="1800" dirty="0"/>
              <a:t> certificats de quarantaine délivrés pour les personnes </a:t>
            </a:r>
            <a:r>
              <a:rPr lang="fr-BE" sz="1800" dirty="0" smtClean="0"/>
              <a:t>ayant eu un contact à </a:t>
            </a:r>
            <a:r>
              <a:rPr lang="fr-BE" sz="1800" dirty="0"/>
              <a:t>haut risque </a:t>
            </a:r>
            <a:endParaRPr lang="en-US" sz="1800" dirty="0"/>
          </a:p>
          <a:p>
            <a:pPr lvl="2"/>
            <a:r>
              <a:rPr lang="fr-BE" sz="1800" dirty="0" smtClean="0"/>
              <a:t> </a:t>
            </a:r>
            <a:r>
              <a:rPr lang="fr-BE" sz="1800" dirty="0" smtClean="0">
                <a:solidFill>
                  <a:srgbClr val="008CB2"/>
                </a:solidFill>
              </a:rPr>
              <a:t>1.622.320</a:t>
            </a:r>
            <a:r>
              <a:rPr lang="fr-BE" sz="1800" dirty="0" smtClean="0"/>
              <a:t> </a:t>
            </a:r>
            <a:r>
              <a:rPr lang="fr-BE" sz="1800" dirty="0"/>
              <a:t>certificats de quarantaine délivrés via le PLF</a:t>
            </a:r>
          </a:p>
          <a:p>
            <a:pPr lvl="1"/>
            <a:endParaRPr lang="fr-BE" dirty="0"/>
          </a:p>
          <a:p>
            <a:pPr marL="457200" lvl="1" indent="0">
              <a:buNone/>
            </a:pPr>
            <a:endParaRPr lang="fr-FR" dirty="0" smtClean="0"/>
          </a:p>
        </p:txBody>
      </p:sp>
    </p:spTree>
    <p:extLst>
      <p:ext uri="{BB962C8B-B14F-4D97-AF65-F5344CB8AC3E}">
        <p14:creationId xmlns:p14="http://schemas.microsoft.com/office/powerpoint/2010/main" val="17419514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44895" y="0"/>
            <a:ext cx="5174226" cy="6834189"/>
          </a:xfrm>
          <a:prstGeom prst="rect">
            <a:avLst/>
          </a:prstGeom>
          <a:ln>
            <a:solidFill>
              <a:schemeClr val="tx1"/>
            </a:solidFill>
          </a:ln>
        </p:spPr>
      </p:pic>
    </p:spTree>
    <p:extLst>
      <p:ext uri="{BB962C8B-B14F-4D97-AF65-F5344CB8AC3E}">
        <p14:creationId xmlns:p14="http://schemas.microsoft.com/office/powerpoint/2010/main" val="1325419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63" y="367572"/>
            <a:ext cx="10415016" cy="6114288"/>
          </a:xfrm>
          <a:prstGeom prst="rect">
            <a:avLst/>
          </a:prstGeom>
        </p:spPr>
      </p:pic>
    </p:spTree>
    <p:extLst>
      <p:ext uri="{BB962C8B-B14F-4D97-AF65-F5344CB8AC3E}">
        <p14:creationId xmlns:p14="http://schemas.microsoft.com/office/powerpoint/2010/main" val="34280197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912471" y="1"/>
            <a:ext cx="8345827" cy="6814565"/>
          </a:xfrm>
          <a:prstGeom prst="rect">
            <a:avLst/>
          </a:prstGeom>
          <a:ln>
            <a:solidFill>
              <a:schemeClr val="tx1"/>
            </a:solidFill>
          </a:ln>
        </p:spPr>
      </p:pic>
    </p:spTree>
    <p:extLst>
      <p:ext uri="{BB962C8B-B14F-4D97-AF65-F5344CB8AC3E}">
        <p14:creationId xmlns:p14="http://schemas.microsoft.com/office/powerpoint/2010/main" val="30503692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Coordination des systèmes </a:t>
            </a:r>
            <a:r>
              <a:rPr lang="fr-FR" dirty="0"/>
              <a:t>de gestion de </a:t>
            </a:r>
            <a:r>
              <a:rPr lang="fr-FR" dirty="0" smtClean="0"/>
              <a:t>l’information</a:t>
            </a:r>
            <a:endParaRPr lang="en-GB" dirty="0"/>
          </a:p>
        </p:txBody>
      </p:sp>
      <p:sp>
        <p:nvSpPr>
          <p:cNvPr id="7" name="Content Placeholder 6"/>
          <p:cNvSpPr>
            <a:spLocks noGrp="1"/>
          </p:cNvSpPr>
          <p:nvPr>
            <p:ph idx="1"/>
          </p:nvPr>
        </p:nvSpPr>
        <p:spPr/>
        <p:txBody>
          <a:bodyPr/>
          <a:lstStyle/>
          <a:p>
            <a:r>
              <a:rPr lang="fr-FR" dirty="0" err="1" smtClean="0"/>
              <a:t>testing</a:t>
            </a:r>
            <a:endParaRPr lang="en-US" dirty="0"/>
          </a:p>
          <a:p>
            <a:pPr lvl="1"/>
            <a:endParaRPr lang="fr-FR" sz="600" dirty="0" smtClean="0"/>
          </a:p>
          <a:p>
            <a:pPr lvl="1"/>
            <a:r>
              <a:rPr lang="fr-FR" dirty="0" smtClean="0"/>
              <a:t>organisation </a:t>
            </a:r>
            <a:r>
              <a:rPr lang="fr-FR" dirty="0"/>
              <a:t>des tests PCR par les médecins généralistes, les centres de prélèvement, les labos et les </a:t>
            </a:r>
            <a:r>
              <a:rPr lang="fr-FR" dirty="0" smtClean="0"/>
              <a:t>pharmaciens</a:t>
            </a:r>
          </a:p>
          <a:p>
            <a:pPr lvl="2"/>
            <a:r>
              <a:rPr lang="fr-BE" sz="1800" dirty="0" smtClean="0"/>
              <a:t> </a:t>
            </a:r>
            <a:r>
              <a:rPr lang="fr-BE" sz="1800" dirty="0" smtClean="0">
                <a:solidFill>
                  <a:srgbClr val="008CB2"/>
                </a:solidFill>
              </a:rPr>
              <a:t>23.281.471</a:t>
            </a:r>
            <a:r>
              <a:rPr lang="fr-BE" sz="1800" dirty="0" smtClean="0"/>
              <a:t> </a:t>
            </a:r>
            <a:r>
              <a:rPr lang="fr-BE" sz="1800" dirty="0"/>
              <a:t>tests effectués </a:t>
            </a:r>
            <a:r>
              <a:rPr lang="fr-BE" sz="1800" dirty="0" smtClean="0"/>
              <a:t> pour la période </a:t>
            </a:r>
            <a:r>
              <a:rPr lang="fr-BE" sz="1800" dirty="0"/>
              <a:t>1</a:t>
            </a:r>
            <a:r>
              <a:rPr lang="fr-BE" sz="1800" baseline="30000" dirty="0"/>
              <a:t>er</a:t>
            </a:r>
            <a:r>
              <a:rPr lang="fr-BE" sz="1800" dirty="0"/>
              <a:t> octobre 2020 </a:t>
            </a:r>
            <a:r>
              <a:rPr lang="fr-BE" sz="1800" dirty="0" smtClean="0"/>
              <a:t>- </a:t>
            </a:r>
            <a:r>
              <a:rPr lang="fr-BE" sz="1800" dirty="0"/>
              <a:t>9 janvier </a:t>
            </a:r>
            <a:r>
              <a:rPr lang="fr-BE" sz="1800" dirty="0" smtClean="0"/>
              <a:t>2022</a:t>
            </a:r>
          </a:p>
          <a:p>
            <a:pPr lvl="2"/>
            <a:endParaRPr lang="fr-BE" sz="600" dirty="0"/>
          </a:p>
          <a:p>
            <a:pPr lvl="1"/>
            <a:r>
              <a:rPr lang="fr-FR" dirty="0" smtClean="0"/>
              <a:t>mise </a:t>
            </a:r>
            <a:r>
              <a:rPr lang="fr-FR" dirty="0"/>
              <a:t>en place d’une application </a:t>
            </a:r>
            <a:r>
              <a:rPr lang="fr-FR" dirty="0" smtClean="0"/>
              <a:t>qui </a:t>
            </a:r>
            <a:r>
              <a:rPr lang="fr-FR" dirty="0"/>
              <a:t>permet aux médecins généralistes et aux médecins du travail et des collectivités </a:t>
            </a:r>
            <a:endParaRPr lang="fr-FR" dirty="0" smtClean="0"/>
          </a:p>
          <a:p>
            <a:pPr lvl="2"/>
            <a:r>
              <a:rPr lang="fr-FR" sz="1800" dirty="0"/>
              <a:t>d</a:t>
            </a:r>
            <a:r>
              <a:rPr lang="fr-FR" sz="1800" dirty="0" smtClean="0"/>
              <a:t>e réaliser </a:t>
            </a:r>
            <a:r>
              <a:rPr lang="fr-FR" sz="1800" dirty="0"/>
              <a:t>des demandes de tests et </a:t>
            </a:r>
            <a:r>
              <a:rPr lang="fr-FR" sz="1800" dirty="0" smtClean="0"/>
              <a:t>d’analyses via l’</a:t>
            </a:r>
            <a:r>
              <a:rPr lang="fr-FR" sz="1800" dirty="0" err="1" smtClean="0"/>
              <a:t>eForm</a:t>
            </a:r>
            <a:r>
              <a:rPr lang="fr-FR" sz="1800" dirty="0" smtClean="0"/>
              <a:t> </a:t>
            </a:r>
            <a:r>
              <a:rPr lang="fr-FR" sz="1800" dirty="0"/>
              <a:t>COVID-19 </a:t>
            </a:r>
            <a:r>
              <a:rPr lang="fr-FR" sz="1800" dirty="0" err="1"/>
              <a:t>lab</a:t>
            </a:r>
            <a:r>
              <a:rPr lang="fr-FR" sz="1800" dirty="0"/>
              <a:t> </a:t>
            </a:r>
            <a:r>
              <a:rPr lang="fr-FR" sz="1800" dirty="0" err="1" smtClean="0"/>
              <a:t>request</a:t>
            </a:r>
            <a:r>
              <a:rPr lang="fr-FR" sz="1800" dirty="0" smtClean="0"/>
              <a:t> </a:t>
            </a:r>
          </a:p>
          <a:p>
            <a:pPr lvl="2"/>
            <a:r>
              <a:rPr lang="fr-FR" sz="1800" dirty="0" smtClean="0"/>
              <a:t>d’avoir </a:t>
            </a:r>
            <a:r>
              <a:rPr lang="fr-FR" sz="1800" dirty="0"/>
              <a:t>accès à une vue détaillée de toutes les demandes et de tous les résultats des patients liés à </a:t>
            </a:r>
            <a:r>
              <a:rPr lang="fr-FR" sz="1800" dirty="0" smtClean="0"/>
              <a:t>leur collectivité</a:t>
            </a:r>
          </a:p>
          <a:p>
            <a:pPr lvl="2"/>
            <a:endParaRPr lang="fr-FR" sz="600" dirty="0" smtClean="0"/>
          </a:p>
          <a:p>
            <a:pPr lvl="1"/>
            <a:r>
              <a:rPr lang="fr-FR" dirty="0" smtClean="0"/>
              <a:t>mise </a:t>
            </a:r>
            <a:r>
              <a:rPr lang="fr-FR" dirty="0"/>
              <a:t>en place d’un formulaire d’auto-évaluation des symptômes du </a:t>
            </a:r>
            <a:r>
              <a:rPr lang="fr-FR" dirty="0" err="1"/>
              <a:t>Covid</a:t>
            </a:r>
            <a:endParaRPr lang="fr-FR" dirty="0"/>
          </a:p>
          <a:p>
            <a:pPr lvl="2"/>
            <a:r>
              <a:rPr lang="fr-FR" sz="1800" dirty="0"/>
              <a:t>détermination de l’utilité d’un test</a:t>
            </a:r>
          </a:p>
          <a:p>
            <a:pPr lvl="2"/>
            <a:r>
              <a:rPr lang="fr-FR" sz="1800" dirty="0"/>
              <a:t>délivrance d’un code pour prendre un </a:t>
            </a:r>
            <a:r>
              <a:rPr lang="fr-FR" sz="1800" dirty="0" smtClean="0"/>
              <a:t>rendez-vous</a:t>
            </a:r>
            <a:endParaRPr lang="fr-BE" sz="1800" dirty="0"/>
          </a:p>
          <a:p>
            <a:pPr lvl="2"/>
            <a:endParaRPr lang="fr-FR" dirty="0" smtClean="0"/>
          </a:p>
        </p:txBody>
      </p:sp>
    </p:spTree>
    <p:extLst>
      <p:ext uri="{BB962C8B-B14F-4D97-AF65-F5344CB8AC3E}">
        <p14:creationId xmlns:p14="http://schemas.microsoft.com/office/powerpoint/2010/main" val="25414811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0112" r="8710"/>
          <a:stretch/>
        </p:blipFill>
        <p:spPr>
          <a:xfrm>
            <a:off x="0" y="478811"/>
            <a:ext cx="5783495" cy="6379189"/>
          </a:xfrm>
          <a:prstGeom prst="rect">
            <a:avLst/>
          </a:prstGeom>
        </p:spPr>
      </p:pic>
      <p:pic>
        <p:nvPicPr>
          <p:cNvPr id="6" name="Content Placeholder 4"/>
          <p:cNvPicPr>
            <a:picLocks/>
          </p:cNvPicPr>
          <p:nvPr/>
        </p:nvPicPr>
        <p:blipFill rotWithShape="1">
          <a:blip r:embed="rId4">
            <a:extLst>
              <a:ext uri="{28A0092B-C50C-407E-A947-70E740481C1C}">
                <a14:useLocalDpi xmlns:a14="http://schemas.microsoft.com/office/drawing/2010/main" val="0"/>
              </a:ext>
            </a:extLst>
          </a:blip>
          <a:srcRect r="12991"/>
          <a:stretch/>
        </p:blipFill>
        <p:spPr>
          <a:xfrm>
            <a:off x="5951984" y="1000070"/>
            <a:ext cx="5832648" cy="5342243"/>
          </a:xfrm>
          <a:prstGeom prst="rect">
            <a:avLst/>
          </a:prstGeom>
        </p:spPr>
      </p:pic>
      <p:sp>
        <p:nvSpPr>
          <p:cNvPr id="3" name="Rectangle 2"/>
          <p:cNvSpPr/>
          <p:nvPr/>
        </p:nvSpPr>
        <p:spPr>
          <a:xfrm>
            <a:off x="0" y="0"/>
            <a:ext cx="12192000" cy="419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eForm COVID-19 lab request (1/2)</a:t>
            </a:r>
          </a:p>
        </p:txBody>
      </p:sp>
    </p:spTree>
    <p:extLst>
      <p:ext uri="{BB962C8B-B14F-4D97-AF65-F5344CB8AC3E}">
        <p14:creationId xmlns:p14="http://schemas.microsoft.com/office/powerpoint/2010/main" val="19451394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tretch/>
        </p:blipFill>
        <p:spPr>
          <a:xfrm>
            <a:off x="0" y="3590925"/>
            <a:ext cx="6362700" cy="179388"/>
          </a:xfrm>
        </p:spPr>
      </p:pic>
      <p:pic>
        <p:nvPicPr>
          <p:cNvPr id="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t="3760" b="4366"/>
          <a:stretch/>
        </p:blipFill>
        <p:spPr>
          <a:xfrm>
            <a:off x="188592" y="1084524"/>
            <a:ext cx="11814816" cy="5013282"/>
          </a:xfrm>
          <a:prstGeom prst="rect">
            <a:avLst/>
          </a:prstGeom>
        </p:spPr>
      </p:pic>
      <p:sp>
        <p:nvSpPr>
          <p:cNvPr id="6" name="Rectangle 5"/>
          <p:cNvSpPr/>
          <p:nvPr/>
        </p:nvSpPr>
        <p:spPr>
          <a:xfrm>
            <a:off x="0" y="0"/>
            <a:ext cx="12192000" cy="419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a:t>eForm</a:t>
            </a:r>
            <a:r>
              <a:rPr lang="en-US" dirty="0"/>
              <a:t> COVID-19 lab request </a:t>
            </a:r>
            <a:r>
              <a:rPr lang="en-US" dirty="0" smtClean="0"/>
              <a:t>(2/2</a:t>
            </a:r>
            <a:r>
              <a:rPr lang="en-US" dirty="0"/>
              <a:t>)</a:t>
            </a:r>
          </a:p>
        </p:txBody>
      </p:sp>
    </p:spTree>
    <p:extLst>
      <p:ext uri="{BB962C8B-B14F-4D97-AF65-F5344CB8AC3E}">
        <p14:creationId xmlns:p14="http://schemas.microsoft.com/office/powerpoint/2010/main" val="14992485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5887"/>
          <a:stretch/>
        </p:blipFill>
        <p:spPr>
          <a:xfrm>
            <a:off x="-1" y="-1"/>
            <a:ext cx="12172951" cy="6858001"/>
          </a:xfrm>
          <a:prstGeom prst="rect">
            <a:avLst/>
          </a:prstGeom>
        </p:spPr>
      </p:pic>
    </p:spTree>
    <p:extLst>
      <p:ext uri="{BB962C8B-B14F-4D97-AF65-F5344CB8AC3E}">
        <p14:creationId xmlns:p14="http://schemas.microsoft.com/office/powerpoint/2010/main" val="19467198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Coordination des systèmes </a:t>
            </a:r>
            <a:r>
              <a:rPr lang="fr-FR" dirty="0"/>
              <a:t>de gestion de </a:t>
            </a:r>
            <a:r>
              <a:rPr lang="fr-FR" dirty="0" smtClean="0"/>
              <a:t>l’information</a:t>
            </a:r>
            <a:endParaRPr lang="en-GB" dirty="0"/>
          </a:p>
        </p:txBody>
      </p:sp>
      <p:sp>
        <p:nvSpPr>
          <p:cNvPr id="7" name="Content Placeholder 6"/>
          <p:cNvSpPr>
            <a:spLocks noGrp="1"/>
          </p:cNvSpPr>
          <p:nvPr>
            <p:ph idx="1"/>
          </p:nvPr>
        </p:nvSpPr>
        <p:spPr/>
        <p:txBody>
          <a:bodyPr/>
          <a:lstStyle/>
          <a:p>
            <a:r>
              <a:rPr lang="fr-FR" dirty="0"/>
              <a:t>délivrance des certificats de vaccination, de rétablissement et de </a:t>
            </a:r>
            <a:r>
              <a:rPr lang="fr-FR" dirty="0" smtClean="0"/>
              <a:t>tests</a:t>
            </a:r>
            <a:endParaRPr lang="fr-FR" dirty="0"/>
          </a:p>
        </p:txBody>
      </p:sp>
      <p:pic>
        <p:nvPicPr>
          <p:cNvPr id="2" name="Picture 1"/>
          <p:cNvPicPr>
            <a:picLocks noChangeAspect="1"/>
          </p:cNvPicPr>
          <p:nvPr/>
        </p:nvPicPr>
        <p:blipFill rotWithShape="1">
          <a:blip r:embed="rId2"/>
          <a:srcRect b="5880"/>
          <a:stretch/>
        </p:blipFill>
        <p:spPr>
          <a:xfrm>
            <a:off x="2041079" y="2174343"/>
            <a:ext cx="7954239" cy="4574119"/>
          </a:xfrm>
          <a:prstGeom prst="rect">
            <a:avLst/>
          </a:prstGeom>
        </p:spPr>
      </p:pic>
    </p:spTree>
    <p:extLst>
      <p:ext uri="{BB962C8B-B14F-4D97-AF65-F5344CB8AC3E}">
        <p14:creationId xmlns:p14="http://schemas.microsoft.com/office/powerpoint/2010/main" val="9751110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Coordination des systèmes de gestion de l’information</a:t>
            </a:r>
            <a:endParaRPr lang="en-GB" strike="sngStrike" dirty="0"/>
          </a:p>
        </p:txBody>
      </p:sp>
      <p:sp>
        <p:nvSpPr>
          <p:cNvPr id="7" name="Content Placeholder 6"/>
          <p:cNvSpPr>
            <a:spLocks noGrp="1"/>
          </p:cNvSpPr>
          <p:nvPr>
            <p:ph idx="1"/>
          </p:nvPr>
        </p:nvSpPr>
        <p:spPr/>
        <p:txBody>
          <a:bodyPr/>
          <a:lstStyle/>
          <a:p>
            <a:r>
              <a:rPr lang="fr-FR" dirty="0" smtClean="0"/>
              <a:t>organisation et suivi de la vaccination</a:t>
            </a:r>
          </a:p>
          <a:p>
            <a:pPr lvl="1"/>
            <a:r>
              <a:rPr lang="fr-FR" dirty="0" smtClean="0"/>
              <a:t>gestion </a:t>
            </a:r>
            <a:r>
              <a:rPr lang="fr-FR" dirty="0"/>
              <a:t>de la base de données contenant les codes de vaccination (VCD = Vaccination </a:t>
            </a:r>
            <a:r>
              <a:rPr lang="fr-FR" dirty="0" smtClean="0"/>
              <a:t>Code </a:t>
            </a:r>
            <a:r>
              <a:rPr lang="fr-FR" dirty="0" err="1" smtClean="0"/>
              <a:t>Database</a:t>
            </a:r>
            <a:r>
              <a:rPr lang="fr-FR" dirty="0"/>
              <a:t>)</a:t>
            </a:r>
          </a:p>
          <a:p>
            <a:pPr lvl="1"/>
            <a:r>
              <a:rPr lang="fr-FR" dirty="0" smtClean="0"/>
              <a:t>communication de codes aux Régions </a:t>
            </a:r>
            <a:r>
              <a:rPr lang="fr-FR" dirty="0"/>
              <a:t>pour </a:t>
            </a:r>
            <a:r>
              <a:rPr lang="fr-FR" dirty="0" smtClean="0"/>
              <a:t>l’envoi </a:t>
            </a:r>
            <a:r>
              <a:rPr lang="fr-FR" dirty="0"/>
              <a:t>des invitations à la </a:t>
            </a:r>
            <a:r>
              <a:rPr lang="fr-FR" dirty="0" smtClean="0"/>
              <a:t>vaccination</a:t>
            </a:r>
          </a:p>
          <a:p>
            <a:pPr lvl="2"/>
            <a:r>
              <a:rPr lang="en-US" b="1" dirty="0" smtClean="0"/>
              <a:t> </a:t>
            </a:r>
            <a:r>
              <a:rPr lang="en-US" sz="1800" dirty="0" smtClean="0">
                <a:solidFill>
                  <a:srgbClr val="008CB2"/>
                </a:solidFill>
              </a:rPr>
              <a:t>17.416.481</a:t>
            </a:r>
            <a:r>
              <a:rPr lang="en-US" sz="1800" dirty="0" smtClean="0"/>
              <a:t> invitations </a:t>
            </a:r>
            <a:r>
              <a:rPr lang="en-US" sz="1800" dirty="0" err="1" smtClean="0"/>
              <a:t>envoyées</a:t>
            </a:r>
            <a:r>
              <a:rPr lang="en-US" sz="1800" dirty="0" smtClean="0"/>
              <a:t> par les </a:t>
            </a:r>
            <a:r>
              <a:rPr lang="en-US" sz="1800" dirty="0" err="1" smtClean="0"/>
              <a:t>Régions</a:t>
            </a:r>
            <a:endParaRPr lang="fr-FR" sz="1800" dirty="0" smtClean="0">
              <a:solidFill>
                <a:srgbClr val="FF0000"/>
              </a:solidFill>
            </a:endParaRPr>
          </a:p>
          <a:p>
            <a:pPr lvl="3"/>
            <a:r>
              <a:rPr lang="fr-FR" sz="1800" b="1" dirty="0" smtClean="0"/>
              <a:t> </a:t>
            </a:r>
            <a:r>
              <a:rPr lang="fr-FR" sz="1800" dirty="0" smtClean="0">
                <a:solidFill>
                  <a:srgbClr val="008CB2"/>
                </a:solidFill>
              </a:rPr>
              <a:t>10.130.715</a:t>
            </a:r>
            <a:r>
              <a:rPr lang="fr-FR" sz="1800" dirty="0" smtClean="0"/>
              <a:t> invitations pour la primo vaccination</a:t>
            </a:r>
          </a:p>
          <a:p>
            <a:pPr lvl="3"/>
            <a:r>
              <a:rPr lang="fr-FR" sz="1800" b="1" dirty="0" smtClean="0"/>
              <a:t> </a:t>
            </a:r>
            <a:r>
              <a:rPr lang="fr-FR" sz="1800" dirty="0" smtClean="0">
                <a:solidFill>
                  <a:srgbClr val="008CB2"/>
                </a:solidFill>
              </a:rPr>
              <a:t>7.285.766</a:t>
            </a:r>
            <a:r>
              <a:rPr lang="fr-FR" sz="1800" dirty="0" smtClean="0"/>
              <a:t> invitations pour la </a:t>
            </a:r>
            <a:r>
              <a:rPr lang="fr-FR" sz="1800" dirty="0"/>
              <a:t>dose </a:t>
            </a:r>
            <a:r>
              <a:rPr lang="fr-FR" sz="1800" dirty="0" smtClean="0"/>
              <a:t>booster</a:t>
            </a:r>
          </a:p>
          <a:p>
            <a:endParaRPr lang="fr-FR" sz="600" dirty="0" smtClean="0"/>
          </a:p>
          <a:p>
            <a:r>
              <a:rPr lang="fr-FR" dirty="0" smtClean="0"/>
              <a:t>mise en place des applis</a:t>
            </a:r>
          </a:p>
          <a:p>
            <a:pPr lvl="1"/>
            <a:r>
              <a:rPr lang="fr-FR" dirty="0" err="1" smtClean="0"/>
              <a:t>CovidSafeBe</a:t>
            </a:r>
            <a:r>
              <a:rPr lang="fr-FR" dirty="0" smtClean="0"/>
              <a:t> pour obtenir un certificat </a:t>
            </a:r>
            <a:r>
              <a:rPr lang="fr-FR" dirty="0" err="1" smtClean="0"/>
              <a:t>covid</a:t>
            </a:r>
            <a:r>
              <a:rPr lang="fr-FR" dirty="0" smtClean="0"/>
              <a:t> personnel</a:t>
            </a:r>
          </a:p>
          <a:p>
            <a:pPr lvl="1"/>
            <a:r>
              <a:rPr lang="fr-FR" dirty="0" err="1" smtClean="0"/>
              <a:t>CovidScanBe</a:t>
            </a:r>
            <a:r>
              <a:rPr lang="fr-FR" dirty="0" smtClean="0"/>
              <a:t> pour vérifier la validité du certificat </a:t>
            </a:r>
          </a:p>
          <a:p>
            <a:pPr lvl="1"/>
            <a:endParaRPr lang="fr-FR" dirty="0" smtClean="0"/>
          </a:p>
          <a:p>
            <a:pPr lvl="2"/>
            <a:endParaRPr lang="fr-FR" dirty="0"/>
          </a:p>
          <a:p>
            <a:pPr marL="914400" lvl="2" indent="0">
              <a:buNone/>
            </a:pPr>
            <a:endParaRPr lang="fr-FR" dirty="0"/>
          </a:p>
        </p:txBody>
      </p:sp>
    </p:spTree>
    <p:extLst>
      <p:ext uri="{BB962C8B-B14F-4D97-AF65-F5344CB8AC3E}">
        <p14:creationId xmlns:p14="http://schemas.microsoft.com/office/powerpoint/2010/main" val="7699693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CovidSafeBe</a:t>
            </a:r>
            <a:r>
              <a:rPr lang="en-GB" dirty="0"/>
              <a:t> </a:t>
            </a:r>
            <a:endParaRPr lang="en-US" dirty="0"/>
          </a:p>
        </p:txBody>
      </p:sp>
      <p:sp>
        <p:nvSpPr>
          <p:cNvPr id="3" name="Content Placeholder 2"/>
          <p:cNvSpPr>
            <a:spLocks noGrp="1"/>
          </p:cNvSpPr>
          <p:nvPr>
            <p:ph idx="1"/>
          </p:nvPr>
        </p:nvSpPr>
        <p:spPr/>
        <p:txBody>
          <a:bodyPr/>
          <a:lstStyle/>
          <a:p>
            <a:r>
              <a:rPr lang="en-US" dirty="0" smtClean="0"/>
              <a:t> </a:t>
            </a:r>
            <a:r>
              <a:rPr lang="en-US" dirty="0" smtClean="0">
                <a:solidFill>
                  <a:srgbClr val="008CB2"/>
                </a:solidFill>
              </a:rPr>
              <a:t>7.870.827</a:t>
            </a:r>
            <a:r>
              <a:rPr lang="en-US" dirty="0" smtClean="0"/>
              <a:t> </a:t>
            </a:r>
            <a:r>
              <a:rPr lang="en-US" dirty="0" err="1"/>
              <a:t>téléchargements</a:t>
            </a:r>
            <a:r>
              <a:rPr lang="en-US" dirty="0"/>
              <a:t> au </a:t>
            </a:r>
            <a:r>
              <a:rPr lang="en-US" dirty="0" smtClean="0"/>
              <a:t>13 </a:t>
            </a:r>
            <a:r>
              <a:rPr lang="en-US" dirty="0" err="1" smtClean="0"/>
              <a:t>janvier</a:t>
            </a:r>
            <a:r>
              <a:rPr lang="en-US" dirty="0" smtClean="0"/>
              <a:t> 2022</a:t>
            </a:r>
            <a:endParaRPr lang="en-US" dirty="0"/>
          </a:p>
          <a:p>
            <a:endParaRPr lang="en-US" dirty="0"/>
          </a:p>
        </p:txBody>
      </p:sp>
      <p:pic>
        <p:nvPicPr>
          <p:cNvPr id="4" name="Picture 3"/>
          <p:cNvPicPr>
            <a:picLocks noChangeAspect="1"/>
          </p:cNvPicPr>
          <p:nvPr/>
        </p:nvPicPr>
        <p:blipFill rotWithShape="1">
          <a:blip r:embed="rId2"/>
          <a:srcRect l="1279" r="1357"/>
          <a:stretch/>
        </p:blipFill>
        <p:spPr>
          <a:xfrm>
            <a:off x="257175" y="2293286"/>
            <a:ext cx="11668125" cy="3911034"/>
          </a:xfrm>
          <a:prstGeom prst="rect">
            <a:avLst/>
          </a:prstGeom>
        </p:spPr>
      </p:pic>
    </p:spTree>
    <p:extLst>
      <p:ext uri="{BB962C8B-B14F-4D97-AF65-F5344CB8AC3E}">
        <p14:creationId xmlns:p14="http://schemas.microsoft.com/office/powerpoint/2010/main" val="24951443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CovidScanBe</a:t>
            </a:r>
            <a:r>
              <a:rPr lang="en-US" dirty="0"/>
              <a:t> </a:t>
            </a:r>
          </a:p>
        </p:txBody>
      </p:sp>
      <p:sp>
        <p:nvSpPr>
          <p:cNvPr id="3" name="Content Placeholder 2"/>
          <p:cNvSpPr>
            <a:spLocks noGrp="1"/>
          </p:cNvSpPr>
          <p:nvPr>
            <p:ph idx="1"/>
          </p:nvPr>
        </p:nvSpPr>
        <p:spPr/>
        <p:txBody>
          <a:bodyPr/>
          <a:lstStyle/>
          <a:p>
            <a:r>
              <a:rPr lang="en-US" dirty="0" smtClean="0"/>
              <a:t> </a:t>
            </a:r>
            <a:r>
              <a:rPr lang="en-US" dirty="0" smtClean="0">
                <a:solidFill>
                  <a:srgbClr val="008CB2"/>
                </a:solidFill>
              </a:rPr>
              <a:t>1.347.320</a:t>
            </a:r>
            <a:r>
              <a:rPr lang="en-US" dirty="0" smtClean="0"/>
              <a:t> </a:t>
            </a:r>
            <a:r>
              <a:rPr lang="en-US" dirty="0" err="1"/>
              <a:t>téléchargements</a:t>
            </a:r>
            <a:r>
              <a:rPr lang="en-US" dirty="0"/>
              <a:t> au </a:t>
            </a:r>
            <a:r>
              <a:rPr lang="en-US" dirty="0" smtClean="0"/>
              <a:t>13 </a:t>
            </a:r>
            <a:r>
              <a:rPr lang="en-US" dirty="0" err="1" smtClean="0"/>
              <a:t>janvier</a:t>
            </a:r>
            <a:r>
              <a:rPr lang="en-US" dirty="0" smtClean="0"/>
              <a:t> 2022</a:t>
            </a:r>
            <a:endParaRPr lang="en-US" dirty="0"/>
          </a:p>
          <a:p>
            <a:endParaRPr lang="en-US" dirty="0"/>
          </a:p>
        </p:txBody>
      </p:sp>
      <p:pic>
        <p:nvPicPr>
          <p:cNvPr id="4" name="Picture 3"/>
          <p:cNvPicPr>
            <a:picLocks noChangeAspect="1"/>
          </p:cNvPicPr>
          <p:nvPr/>
        </p:nvPicPr>
        <p:blipFill>
          <a:blip r:embed="rId2"/>
          <a:stretch>
            <a:fillRect/>
          </a:stretch>
        </p:blipFill>
        <p:spPr>
          <a:xfrm>
            <a:off x="838200" y="2122912"/>
            <a:ext cx="10354835" cy="4255983"/>
          </a:xfrm>
          <a:prstGeom prst="rect">
            <a:avLst/>
          </a:prstGeom>
        </p:spPr>
      </p:pic>
    </p:spTree>
    <p:extLst>
      <p:ext uri="{BB962C8B-B14F-4D97-AF65-F5344CB8AC3E}">
        <p14:creationId xmlns:p14="http://schemas.microsoft.com/office/powerpoint/2010/main" val="15500295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225014" y="1543263"/>
            <a:ext cx="60577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000" b="0" kern="1200">
                <a:solidFill>
                  <a:srgbClr val="0087BE"/>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a:lstStyle>
          <a:p>
            <a:pPr eaLnBrk="1" hangingPunct="1">
              <a:lnSpc>
                <a:spcPct val="150000"/>
              </a:lnSpc>
            </a:pPr>
            <a:r>
              <a:rPr lang="fr-BE" altLang="en-US" sz="3400" dirty="0">
                <a:solidFill>
                  <a:srgbClr val="008CB2"/>
                </a:solidFill>
                <a:latin typeface="Microsoft JhengHei" panose="020B0604030504040204" pitchFamily="34" charset="-120"/>
                <a:ea typeface="Microsoft JhengHei" panose="020B0604030504040204" pitchFamily="34" charset="-120"/>
              </a:rPr>
              <a:t>Merci à tous</a:t>
            </a:r>
            <a:br>
              <a:rPr lang="fr-BE" altLang="en-US" sz="3400" dirty="0">
                <a:solidFill>
                  <a:srgbClr val="008CB2"/>
                </a:solidFill>
                <a:latin typeface="Microsoft JhengHei" panose="020B0604030504040204" pitchFamily="34" charset="-120"/>
                <a:ea typeface="Microsoft JhengHei" panose="020B0604030504040204" pitchFamily="34" charset="-120"/>
              </a:rPr>
            </a:br>
            <a:r>
              <a:rPr lang="fr-BE" altLang="en-US" sz="3400" dirty="0">
                <a:solidFill>
                  <a:srgbClr val="008CB2"/>
                </a:solidFill>
                <a:latin typeface="Microsoft JhengHei" panose="020B0604030504040204" pitchFamily="34" charset="-120"/>
                <a:ea typeface="Microsoft JhengHei" panose="020B0604030504040204" pitchFamily="34" charset="-120"/>
              </a:rPr>
              <a:t>Meilleurs vœux pour </a:t>
            </a:r>
            <a:r>
              <a:rPr lang="fr-BE" altLang="en-US" sz="3400" dirty="0" smtClean="0">
                <a:solidFill>
                  <a:srgbClr val="008CB2"/>
                </a:solidFill>
                <a:latin typeface="Microsoft JhengHei" panose="020B0604030504040204" pitchFamily="34" charset="-120"/>
                <a:ea typeface="Microsoft JhengHei" panose="020B0604030504040204" pitchFamily="34" charset="-120"/>
              </a:rPr>
              <a:t>2022</a:t>
            </a:r>
            <a:endParaRPr lang="en-US" altLang="en-US" sz="3400" dirty="0">
              <a:solidFill>
                <a:srgbClr val="008CB2"/>
              </a:solidFill>
              <a:latin typeface="Microsoft JhengHei" panose="020B0604030504040204" pitchFamily="34" charset="-120"/>
              <a:ea typeface="Microsoft JhengHei" panose="020B0604030504040204" pitchFamily="34" charset="-120"/>
            </a:endParaRPr>
          </a:p>
        </p:txBody>
      </p:sp>
      <p:sp>
        <p:nvSpPr>
          <p:cNvPr id="3" name="Title 1"/>
          <p:cNvSpPr txBox="1">
            <a:spLocks/>
          </p:cNvSpPr>
          <p:nvPr/>
        </p:nvSpPr>
        <p:spPr bwMode="auto">
          <a:xfrm>
            <a:off x="3530773" y="3768637"/>
            <a:ext cx="54833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l-BE" altLang="fr-FR" sz="3400" dirty="0">
                <a:solidFill>
                  <a:srgbClr val="008CB2"/>
                </a:solidFill>
                <a:latin typeface="Microsoft JhengHei" panose="020B0604030504040204" pitchFamily="34" charset="-120"/>
                <a:ea typeface="Microsoft JhengHei" panose="020B0604030504040204" pitchFamily="34" charset="-120"/>
              </a:rPr>
              <a:t>Dank u wel aan iedereen</a:t>
            </a:r>
          </a:p>
          <a:p>
            <a:pPr algn="ctr" eaLnBrk="1" hangingPunct="1">
              <a:lnSpc>
                <a:spcPct val="150000"/>
              </a:lnSpc>
              <a:spcBef>
                <a:spcPct val="0"/>
              </a:spcBef>
              <a:buFontTx/>
              <a:buNone/>
            </a:pPr>
            <a:r>
              <a:rPr lang="nl-BE" altLang="fr-FR" sz="3400" dirty="0">
                <a:solidFill>
                  <a:srgbClr val="008CB2"/>
                </a:solidFill>
                <a:latin typeface="Microsoft JhengHei" panose="020B0604030504040204" pitchFamily="34" charset="-120"/>
                <a:ea typeface="Microsoft JhengHei" panose="020B0604030504040204" pitchFamily="34" charset="-120"/>
              </a:rPr>
              <a:t>Beste wensen voor </a:t>
            </a:r>
            <a:r>
              <a:rPr lang="nl-BE" altLang="fr-FR" sz="3400" dirty="0" smtClean="0">
                <a:solidFill>
                  <a:srgbClr val="008CB2"/>
                </a:solidFill>
                <a:latin typeface="Microsoft JhengHei" panose="020B0604030504040204" pitchFamily="34" charset="-120"/>
                <a:ea typeface="Microsoft JhengHei" panose="020B0604030504040204" pitchFamily="34" charset="-120"/>
              </a:rPr>
              <a:t>2022</a:t>
            </a:r>
            <a:endParaRPr lang="en-US" altLang="en-US" sz="3400" dirty="0">
              <a:solidFill>
                <a:srgbClr val="008CB2"/>
              </a:solidFill>
              <a:latin typeface="Microsoft JhengHei" panose="020B0604030504040204" pitchFamily="34" charset="-120"/>
              <a:ea typeface="Microsoft JhengHei" panose="020B0604030504040204" pitchFamily="34" charset="-120"/>
            </a:endParaRPr>
          </a:p>
        </p:txBody>
      </p:sp>
      <p:sp>
        <p:nvSpPr>
          <p:cNvPr id="9" name="Title 1"/>
          <p:cNvSpPr txBox="1">
            <a:spLocks/>
          </p:cNvSpPr>
          <p:nvPr/>
        </p:nvSpPr>
        <p:spPr bwMode="auto">
          <a:xfrm>
            <a:off x="238908" y="5567474"/>
            <a:ext cx="2801279" cy="1143000"/>
          </a:xfrm>
          <a:prstGeom prst="roundRect">
            <a:avLst/>
          </a:prstGeom>
          <a:noFill/>
          <a:ln w="25400">
            <a:solidFill>
              <a:srgbClr val="008CB2"/>
            </a:solidFill>
          </a:ln>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algn="ctr">
              <a:defRPr sz="2000" b="1">
                <a:solidFill>
                  <a:srgbClr val="E2543C"/>
                </a:solidFill>
                <a:latin typeface="Microsoft JhengHei Light" panose="020B0304030504040204" pitchFamily="34" charset="-120"/>
                <a:ea typeface="Microsoft JhengHei Light" panose="020B03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BE" altLang="en-US" sz="1800" dirty="0" err="1">
                <a:solidFill>
                  <a:srgbClr val="008CB2"/>
                </a:solidFill>
              </a:rPr>
              <a:t>b</a:t>
            </a:r>
            <a:r>
              <a:rPr lang="fr-BE" altLang="en-US" sz="1800" dirty="0" err="1" smtClean="0">
                <a:solidFill>
                  <a:srgbClr val="008CB2"/>
                </a:solidFill>
              </a:rPr>
              <a:t>eschikbaar</a:t>
            </a:r>
            <a:r>
              <a:rPr lang="fr-BE" altLang="en-US" sz="1800" dirty="0" smtClean="0">
                <a:solidFill>
                  <a:srgbClr val="008CB2"/>
                </a:solidFill>
              </a:rPr>
              <a:t> </a:t>
            </a:r>
            <a:r>
              <a:rPr lang="fr-BE" altLang="en-US" sz="1800" dirty="0">
                <a:solidFill>
                  <a:srgbClr val="008CB2"/>
                </a:solidFill>
              </a:rPr>
              <a:t>op Intranet</a:t>
            </a:r>
            <a:br>
              <a:rPr lang="fr-BE" altLang="en-US" sz="1800" dirty="0">
                <a:solidFill>
                  <a:srgbClr val="008CB2"/>
                </a:solidFill>
              </a:rPr>
            </a:br>
            <a:r>
              <a:rPr lang="fr-BE" altLang="en-US" sz="1800" dirty="0" smtClean="0">
                <a:solidFill>
                  <a:srgbClr val="008CB2"/>
                </a:solidFill>
              </a:rPr>
              <a:t>disponible </a:t>
            </a:r>
            <a:r>
              <a:rPr lang="fr-BE" altLang="en-US" sz="1800" dirty="0">
                <a:solidFill>
                  <a:srgbClr val="008CB2"/>
                </a:solidFill>
              </a:rPr>
              <a:t>sur </a:t>
            </a:r>
            <a:r>
              <a:rPr lang="fr-BE" altLang="en-US" sz="1800" dirty="0" smtClean="0">
                <a:solidFill>
                  <a:srgbClr val="008CB2"/>
                </a:solidFill>
              </a:rPr>
              <a:t>Intranet</a:t>
            </a:r>
            <a:endParaRPr lang="en-US" altLang="en-US" sz="1800" dirty="0">
              <a:solidFill>
                <a:srgbClr val="008CB2"/>
              </a:solidFill>
            </a:endParaRPr>
          </a:p>
        </p:txBody>
      </p:sp>
      <p:sp>
        <p:nvSpPr>
          <p:cNvPr id="6" name="Content Placeholder 4">
            <a:hlinkClick r:id="rId3" action="ppaction://hlinksldjump"/>
          </p:cNvPr>
          <p:cNvSpPr txBox="1">
            <a:spLocks noChangeAspect="1"/>
          </p:cNvSpPr>
          <p:nvPr/>
        </p:nvSpPr>
        <p:spPr bwMode="auto">
          <a:xfrm>
            <a:off x="3233047" y="6074984"/>
            <a:ext cx="2063791" cy="627333"/>
          </a:xfrm>
          <a:prstGeom prst="roundRect">
            <a:avLst/>
          </a:prstGeom>
          <a:solidFill>
            <a:schemeClr val="bg1"/>
          </a:solidFill>
          <a:ln w="25400">
            <a:solidFill>
              <a:srgbClr val="002060"/>
            </a:solidFill>
          </a:ln>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algn="ctr">
              <a:defRPr sz="4000">
                <a:solidFill>
                  <a:srgbClr val="008CB2"/>
                </a:solidFill>
                <a:latin typeface="Microsoft JhengHei Light" panose="020B0304030504040204" pitchFamily="34" charset="-120"/>
                <a:ea typeface="Microsoft JhengHei Light" panose="020B03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BE" altLang="en-US" sz="2000" b="1" dirty="0" smtClean="0">
                <a:solidFill>
                  <a:schemeClr val="accent5">
                    <a:lumMod val="50000"/>
                  </a:schemeClr>
                </a:solidFill>
              </a:rPr>
              <a:t>abréviations</a:t>
            </a:r>
            <a:endParaRPr lang="fr-BE" altLang="en-US" sz="2000" b="1" dirty="0">
              <a:solidFill>
                <a:schemeClr val="accent5">
                  <a:lumMod val="50000"/>
                </a:schemeClr>
              </a:solidFill>
            </a:endParaRPr>
          </a:p>
        </p:txBody>
      </p:sp>
      <p:sp>
        <p:nvSpPr>
          <p:cNvPr id="7" name="Content Placeholder 4">
            <a:hlinkClick r:id="rId4" action="ppaction://hlinksldjump"/>
          </p:cNvPr>
          <p:cNvSpPr txBox="1">
            <a:spLocks noChangeAspect="1"/>
          </p:cNvSpPr>
          <p:nvPr/>
        </p:nvSpPr>
        <p:spPr bwMode="auto">
          <a:xfrm>
            <a:off x="7351756" y="6103355"/>
            <a:ext cx="1876175" cy="570303"/>
          </a:xfrm>
          <a:prstGeom prst="roundRect">
            <a:avLst/>
          </a:prstGeom>
          <a:noFill/>
          <a:ln w="25400">
            <a:solidFill>
              <a:srgbClr val="E2543C"/>
            </a:solidFill>
          </a:ln>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algn="ctr">
              <a:defRPr sz="4000">
                <a:solidFill>
                  <a:srgbClr val="008CB2"/>
                </a:solidFill>
                <a:latin typeface="Microsoft JhengHei Light" panose="020B0304030504040204" pitchFamily="34" charset="-120"/>
                <a:ea typeface="Microsoft JhengHei Light" panose="020B03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BE" altLang="en-US" sz="2000" b="1" dirty="0" err="1" smtClean="0">
                <a:solidFill>
                  <a:srgbClr val="E2543C"/>
                </a:solidFill>
              </a:rPr>
              <a:t>abbreviations</a:t>
            </a:r>
            <a:endParaRPr lang="fr-BE" altLang="en-US" sz="2000" b="1" dirty="0">
              <a:solidFill>
                <a:srgbClr val="E2543C"/>
              </a:solidFill>
            </a:endParaRPr>
          </a:p>
        </p:txBody>
      </p:sp>
      <p:sp>
        <p:nvSpPr>
          <p:cNvPr id="8" name="Content Placeholder 4">
            <a:hlinkClick r:id="rId5" action="ppaction://hlinksldjump"/>
          </p:cNvPr>
          <p:cNvSpPr txBox="1">
            <a:spLocks noChangeAspect="1"/>
          </p:cNvSpPr>
          <p:nvPr/>
        </p:nvSpPr>
        <p:spPr bwMode="auto">
          <a:xfrm>
            <a:off x="5387945" y="6103356"/>
            <a:ext cx="1876175" cy="570303"/>
          </a:xfrm>
          <a:prstGeom prst="roundRect">
            <a:avLst/>
          </a:prstGeom>
          <a:noFill/>
          <a:ln w="25400">
            <a:solidFill>
              <a:srgbClr val="008CB2"/>
            </a:solidFill>
          </a:ln>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algn="ctr">
              <a:defRPr sz="4000">
                <a:solidFill>
                  <a:srgbClr val="008CB2"/>
                </a:solidFill>
                <a:latin typeface="Microsoft JhengHei Light" panose="020B0304030504040204" pitchFamily="34" charset="-120"/>
                <a:ea typeface="Microsoft JhengHei Light" panose="020B03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BE" altLang="en-US" sz="2000" b="1" dirty="0" err="1" smtClean="0"/>
              <a:t>afkortingen</a:t>
            </a:r>
            <a:endParaRPr lang="fr-BE" altLang="en-US" sz="2000" b="1" dirty="0"/>
          </a:p>
        </p:txBody>
      </p:sp>
    </p:spTree>
    <p:extLst>
      <p:ext uri="{BB962C8B-B14F-4D97-AF65-F5344CB8AC3E}">
        <p14:creationId xmlns:p14="http://schemas.microsoft.com/office/powerpoint/2010/main" val="263476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78" y="829105"/>
            <a:ext cx="11959604" cy="4990587"/>
          </a:xfrm>
          <a:prstGeom prst="rect">
            <a:avLst/>
          </a:prstGeom>
        </p:spPr>
      </p:pic>
    </p:spTree>
    <p:extLst>
      <p:ext uri="{BB962C8B-B14F-4D97-AF65-F5344CB8AC3E}">
        <p14:creationId xmlns:p14="http://schemas.microsoft.com/office/powerpoint/2010/main" val="26985580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Abréviations</a:t>
            </a:r>
            <a:endParaRPr lang="en-US" dirty="0"/>
          </a:p>
        </p:txBody>
      </p:sp>
      <p:sp>
        <p:nvSpPr>
          <p:cNvPr id="3" name="Content Placeholder 2"/>
          <p:cNvSpPr>
            <a:spLocks noGrp="1"/>
          </p:cNvSpPr>
          <p:nvPr>
            <p:ph idx="1"/>
          </p:nvPr>
        </p:nvSpPr>
        <p:spPr>
          <a:xfrm>
            <a:off x="838200" y="1523485"/>
            <a:ext cx="10515600" cy="4351338"/>
          </a:xfrm>
        </p:spPr>
        <p:txBody>
          <a:bodyPr>
            <a:noAutofit/>
          </a:bodyPr>
          <a:lstStyle/>
          <a:p>
            <a:pPr>
              <a:lnSpc>
                <a:spcPct val="100000"/>
              </a:lnSpc>
              <a:spcBef>
                <a:spcPts val="0"/>
              </a:spcBef>
            </a:pPr>
            <a:r>
              <a:rPr lang="fr-FR" sz="1600" dirty="0">
                <a:ea typeface="Calibri" panose="020F0502020204030204" pitchFamily="34" charset="0"/>
              </a:rPr>
              <a:t>AAPA - allocation d’aide aux personnes âgées</a:t>
            </a:r>
          </a:p>
          <a:p>
            <a:pPr>
              <a:lnSpc>
                <a:spcPct val="100000"/>
              </a:lnSpc>
              <a:spcBef>
                <a:spcPts val="0"/>
              </a:spcBef>
            </a:pPr>
            <a:r>
              <a:rPr lang="fr-FR" sz="1600" dirty="0">
                <a:ea typeface="Calibri" panose="020F0502020204030204" pitchFamily="34" charset="0"/>
              </a:rPr>
              <a:t>AI - allocation d’intégration</a:t>
            </a:r>
          </a:p>
          <a:p>
            <a:pPr>
              <a:lnSpc>
                <a:spcPct val="100000"/>
              </a:lnSpc>
              <a:spcBef>
                <a:spcPts val="0"/>
              </a:spcBef>
            </a:pPr>
            <a:r>
              <a:rPr lang="fr-FR" sz="1600" dirty="0">
                <a:ea typeface="Calibri" panose="020F0502020204030204" pitchFamily="34" charset="0"/>
              </a:rPr>
              <a:t>AIPD - analyse d’impact relative à la protection des données </a:t>
            </a:r>
          </a:p>
          <a:p>
            <a:pPr>
              <a:lnSpc>
                <a:spcPct val="100000"/>
              </a:lnSpc>
              <a:spcBef>
                <a:spcPts val="0"/>
              </a:spcBef>
            </a:pPr>
            <a:r>
              <a:rPr lang="fr-FR" sz="1600" dirty="0" err="1">
                <a:ea typeface="Calibri" panose="020F0502020204030204" pitchFamily="34" charset="0"/>
              </a:rPr>
              <a:t>AViQ</a:t>
            </a:r>
            <a:r>
              <a:rPr lang="fr-FR" sz="1600" dirty="0">
                <a:ea typeface="Calibri" panose="020F0502020204030204" pitchFamily="34" charset="0"/>
              </a:rPr>
              <a:t> - Agence pour une Vie de Qualité</a:t>
            </a:r>
          </a:p>
          <a:p>
            <a:pPr>
              <a:lnSpc>
                <a:spcPct val="100000"/>
              </a:lnSpc>
              <a:spcBef>
                <a:spcPts val="0"/>
              </a:spcBef>
            </a:pPr>
            <a:r>
              <a:rPr lang="fr-FR" sz="1600" dirty="0">
                <a:ea typeface="Calibri" panose="020F0502020204030204" pitchFamily="34" charset="0"/>
              </a:rPr>
              <a:t>BIM - bénéficiaire de l’intervention majorée</a:t>
            </a:r>
          </a:p>
          <a:p>
            <a:pPr>
              <a:lnSpc>
                <a:spcPct val="100000"/>
              </a:lnSpc>
              <a:spcBef>
                <a:spcPts val="0"/>
              </a:spcBef>
            </a:pPr>
            <a:r>
              <a:rPr lang="fr-FR" sz="1600" dirty="0">
                <a:ea typeface="Calibri" panose="020F0502020204030204" pitchFamily="34" charset="0"/>
              </a:rPr>
              <a:t>CCB - Comité de concertation de base</a:t>
            </a:r>
          </a:p>
          <a:p>
            <a:pPr>
              <a:lnSpc>
                <a:spcPct val="100000"/>
              </a:lnSpc>
              <a:spcBef>
                <a:spcPts val="0"/>
              </a:spcBef>
            </a:pPr>
            <a:r>
              <a:rPr lang="fr-FR" sz="1600" dirty="0">
                <a:ea typeface="Calibri" panose="020F0502020204030204" pitchFamily="34" charset="0"/>
              </a:rPr>
              <a:t>COCOM - Commission communautaire commune de Bruxelles-Capitale </a:t>
            </a:r>
          </a:p>
          <a:p>
            <a:pPr>
              <a:lnSpc>
                <a:spcPct val="100000"/>
              </a:lnSpc>
              <a:spcBef>
                <a:spcPts val="0"/>
              </a:spcBef>
            </a:pPr>
            <a:r>
              <a:rPr lang="fr-FR" sz="1600" dirty="0">
                <a:ea typeface="Calibri" panose="020F0502020204030204" pitchFamily="34" charset="0"/>
              </a:rPr>
              <a:t>CPPT - Comité pour la prévention et la protection au travail </a:t>
            </a:r>
          </a:p>
          <a:p>
            <a:pPr>
              <a:lnSpc>
                <a:spcPct val="100000"/>
              </a:lnSpc>
              <a:spcBef>
                <a:spcPts val="0"/>
              </a:spcBef>
            </a:pPr>
            <a:r>
              <a:rPr lang="fr-FR" sz="1600" dirty="0">
                <a:ea typeface="Calibri" panose="020F0502020204030204" pitchFamily="34" charset="0"/>
              </a:rPr>
              <a:t>CSI - Comité de sécurité de l'information</a:t>
            </a:r>
          </a:p>
          <a:p>
            <a:pPr>
              <a:lnSpc>
                <a:spcPct val="100000"/>
              </a:lnSpc>
              <a:spcBef>
                <a:spcPts val="0"/>
              </a:spcBef>
            </a:pPr>
            <a:r>
              <a:rPr lang="fr-FR" sz="1600" dirty="0">
                <a:ea typeface="Calibri" panose="020F0502020204030204" pitchFamily="34" charset="0"/>
              </a:rPr>
              <a:t>DSL - </a:t>
            </a:r>
            <a:r>
              <a:rPr lang="fr-FR" sz="1600" dirty="0" err="1">
                <a:ea typeface="Calibri" panose="020F0502020204030204" pitchFamily="34" charset="0"/>
              </a:rPr>
              <a:t>Dienststelle</a:t>
            </a:r>
            <a:r>
              <a:rPr lang="fr-FR" sz="1600" dirty="0">
                <a:ea typeface="Calibri" panose="020F0502020204030204" pitchFamily="34" charset="0"/>
              </a:rPr>
              <a:t> </a:t>
            </a:r>
            <a:r>
              <a:rPr lang="fr-FR" sz="1600" dirty="0" err="1">
                <a:ea typeface="Calibri" panose="020F0502020204030204" pitchFamily="34" charset="0"/>
              </a:rPr>
              <a:t>für</a:t>
            </a:r>
            <a:r>
              <a:rPr lang="fr-FR" sz="1600" dirty="0">
                <a:ea typeface="Calibri" panose="020F0502020204030204" pitchFamily="34" charset="0"/>
              </a:rPr>
              <a:t> </a:t>
            </a:r>
            <a:r>
              <a:rPr lang="fr-FR" sz="1600" dirty="0" err="1">
                <a:ea typeface="Calibri" panose="020F0502020204030204" pitchFamily="34" charset="0"/>
              </a:rPr>
              <a:t>Selbstbestimmtes</a:t>
            </a:r>
            <a:r>
              <a:rPr lang="fr-FR" sz="1600" dirty="0">
                <a:ea typeface="Calibri" panose="020F0502020204030204" pitchFamily="34" charset="0"/>
              </a:rPr>
              <a:t> Leben </a:t>
            </a:r>
          </a:p>
          <a:p>
            <a:pPr>
              <a:lnSpc>
                <a:spcPct val="100000"/>
              </a:lnSpc>
              <a:spcBef>
                <a:spcPts val="0"/>
              </a:spcBef>
            </a:pPr>
            <a:r>
              <a:rPr lang="fr-FR" sz="1600" dirty="0">
                <a:ea typeface="Calibri" panose="020F0502020204030204" pitchFamily="34" charset="0"/>
              </a:rPr>
              <a:t>DUNIA - Déclaration Uniforme – Uniforme </a:t>
            </a:r>
            <a:r>
              <a:rPr lang="fr-FR" sz="1600" dirty="0" err="1">
                <a:ea typeface="Calibri" panose="020F0502020204030204" pitchFamily="34" charset="0"/>
              </a:rPr>
              <a:t>aangifte</a:t>
            </a:r>
            <a:endParaRPr lang="fr-FR" sz="1600" dirty="0">
              <a:ea typeface="Calibri" panose="020F0502020204030204" pitchFamily="34" charset="0"/>
            </a:endParaRPr>
          </a:p>
          <a:p>
            <a:pPr>
              <a:lnSpc>
                <a:spcPct val="100000"/>
              </a:lnSpc>
              <a:spcBef>
                <a:spcPts val="0"/>
              </a:spcBef>
            </a:pPr>
            <a:r>
              <a:rPr lang="fr-FR" sz="1600" dirty="0" err="1">
                <a:ea typeface="Calibri" panose="020F0502020204030204" pitchFamily="34" charset="0"/>
              </a:rPr>
              <a:t>isi</a:t>
            </a:r>
            <a:r>
              <a:rPr lang="fr-FR" sz="1600" dirty="0">
                <a:ea typeface="Calibri" panose="020F0502020204030204" pitchFamily="34" charset="0"/>
              </a:rPr>
              <a:t>+ - identification sociale / sociale </a:t>
            </a:r>
            <a:r>
              <a:rPr lang="fr-FR" sz="1600" dirty="0" err="1">
                <a:ea typeface="Calibri" panose="020F0502020204030204" pitchFamily="34" charset="0"/>
              </a:rPr>
              <a:t>identificatie</a:t>
            </a:r>
            <a:r>
              <a:rPr lang="fr-FR" sz="1600" dirty="0">
                <a:ea typeface="Calibri" panose="020F0502020204030204" pitchFamily="34" charset="0"/>
              </a:rPr>
              <a:t> </a:t>
            </a:r>
          </a:p>
          <a:p>
            <a:pPr>
              <a:lnSpc>
                <a:spcPct val="100000"/>
              </a:lnSpc>
              <a:spcBef>
                <a:spcPts val="0"/>
              </a:spcBef>
            </a:pPr>
            <a:r>
              <a:rPr lang="fr-FR" sz="1600" dirty="0">
                <a:ea typeface="Calibri" panose="020F0502020204030204" pitchFamily="34" charset="0"/>
              </a:rPr>
              <a:t>OAW - Organismes assureurs wallons</a:t>
            </a:r>
          </a:p>
          <a:p>
            <a:pPr>
              <a:lnSpc>
                <a:spcPct val="100000"/>
              </a:lnSpc>
              <a:spcBef>
                <a:spcPts val="0"/>
              </a:spcBef>
            </a:pPr>
            <a:r>
              <a:rPr lang="fr-FR" sz="1600" dirty="0">
                <a:ea typeface="Calibri" panose="020F0502020204030204" pitchFamily="34" charset="0"/>
              </a:rPr>
              <a:t>ORINT - Organe interrégional pour les prestations familiales </a:t>
            </a:r>
          </a:p>
          <a:p>
            <a:pPr>
              <a:lnSpc>
                <a:spcPct val="100000"/>
              </a:lnSpc>
              <a:spcBef>
                <a:spcPts val="0"/>
              </a:spcBef>
            </a:pPr>
            <a:r>
              <a:rPr lang="fr-FR" sz="1600" dirty="0">
                <a:ea typeface="Calibri" panose="020F0502020204030204" pitchFamily="34" charset="0"/>
              </a:rPr>
              <a:t>RGPD - Règlement général relatif à la protection des données</a:t>
            </a:r>
          </a:p>
          <a:p>
            <a:pPr>
              <a:lnSpc>
                <a:spcPct val="100000"/>
              </a:lnSpc>
              <a:spcBef>
                <a:spcPts val="0"/>
              </a:spcBef>
            </a:pPr>
            <a:r>
              <a:rPr lang="fr-FR" sz="1600" dirty="0">
                <a:ea typeface="Calibri" panose="020F0502020204030204" pitchFamily="34" charset="0"/>
              </a:rPr>
              <a:t>SSH - statuts sociaux harmonisés</a:t>
            </a:r>
          </a:p>
        </p:txBody>
      </p:sp>
    </p:spTree>
    <p:extLst>
      <p:ext uri="{BB962C8B-B14F-4D97-AF65-F5344CB8AC3E}">
        <p14:creationId xmlns:p14="http://schemas.microsoft.com/office/powerpoint/2010/main" val="38280110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Afkortingen</a:t>
            </a:r>
            <a:endParaRPr lang="en-US" dirty="0"/>
          </a:p>
        </p:txBody>
      </p:sp>
      <p:sp>
        <p:nvSpPr>
          <p:cNvPr id="3" name="Content Placeholder 2"/>
          <p:cNvSpPr>
            <a:spLocks noGrp="1"/>
          </p:cNvSpPr>
          <p:nvPr>
            <p:ph idx="1"/>
          </p:nvPr>
        </p:nvSpPr>
        <p:spPr>
          <a:xfrm>
            <a:off x="838200" y="1523485"/>
            <a:ext cx="10515600" cy="4351338"/>
          </a:xfrm>
        </p:spPr>
        <p:txBody>
          <a:bodyPr>
            <a:noAutofit/>
          </a:bodyPr>
          <a:lstStyle/>
          <a:p>
            <a:pPr>
              <a:lnSpc>
                <a:spcPct val="100000"/>
              </a:lnSpc>
              <a:spcBef>
                <a:spcPts val="0"/>
              </a:spcBef>
              <a:spcAft>
                <a:spcPts val="0"/>
              </a:spcAft>
            </a:pPr>
            <a:r>
              <a:rPr lang="nl-NL" sz="1600" dirty="0">
                <a:ea typeface="Calibri" panose="020F0502020204030204" pitchFamily="34" charset="0"/>
              </a:rPr>
              <a:t>AVG - Algemene Verordening Gegevensbescherming </a:t>
            </a:r>
          </a:p>
          <a:p>
            <a:pPr>
              <a:lnSpc>
                <a:spcPct val="100000"/>
              </a:lnSpc>
              <a:spcBef>
                <a:spcPts val="0"/>
              </a:spcBef>
              <a:spcAft>
                <a:spcPts val="0"/>
              </a:spcAft>
            </a:pPr>
            <a:r>
              <a:rPr lang="nl-NL" sz="1600" dirty="0">
                <a:ea typeface="Calibri" panose="020F0502020204030204" pitchFamily="34" charset="0"/>
              </a:rPr>
              <a:t>CPBW - Comité voor Preventie en Bescherming op het Werk</a:t>
            </a:r>
          </a:p>
          <a:p>
            <a:pPr>
              <a:lnSpc>
                <a:spcPct val="100000"/>
              </a:lnSpc>
              <a:spcBef>
                <a:spcPts val="0"/>
              </a:spcBef>
              <a:spcAft>
                <a:spcPts val="0"/>
              </a:spcAft>
            </a:pPr>
            <a:r>
              <a:rPr lang="nl-NL" sz="1600" dirty="0">
                <a:ea typeface="Calibri" panose="020F0502020204030204" pitchFamily="34" charset="0"/>
              </a:rPr>
              <a:t>DUNIA - </a:t>
            </a:r>
            <a:r>
              <a:rPr lang="nl-NL" sz="1600" dirty="0" err="1">
                <a:ea typeface="Calibri" panose="020F0502020204030204" pitchFamily="34" charset="0"/>
              </a:rPr>
              <a:t>déclaration</a:t>
            </a:r>
            <a:r>
              <a:rPr lang="nl-NL" sz="1600" dirty="0">
                <a:ea typeface="Calibri" panose="020F0502020204030204" pitchFamily="34" charset="0"/>
              </a:rPr>
              <a:t> uniforme – uniforme aangifte</a:t>
            </a:r>
          </a:p>
          <a:p>
            <a:pPr>
              <a:lnSpc>
                <a:spcPct val="100000"/>
              </a:lnSpc>
              <a:spcBef>
                <a:spcPts val="0"/>
              </a:spcBef>
              <a:spcAft>
                <a:spcPts val="0"/>
              </a:spcAft>
            </a:pPr>
            <a:r>
              <a:rPr lang="nl-NL" sz="1600" dirty="0">
                <a:ea typeface="Calibri" panose="020F0502020204030204" pitchFamily="34" charset="0"/>
              </a:rPr>
              <a:t>GEB - </a:t>
            </a:r>
            <a:r>
              <a:rPr lang="nl-NL" sz="1600" dirty="0" err="1">
                <a:ea typeface="Calibri" panose="020F0502020204030204" pitchFamily="34" charset="0"/>
              </a:rPr>
              <a:t>gegevensbeschermingseffectbeoordeling</a:t>
            </a:r>
            <a:r>
              <a:rPr lang="nl-NL" sz="1600" dirty="0">
                <a:ea typeface="Calibri" panose="020F0502020204030204" pitchFamily="34" charset="0"/>
              </a:rPr>
              <a:t> </a:t>
            </a:r>
          </a:p>
          <a:p>
            <a:pPr>
              <a:lnSpc>
                <a:spcPct val="100000"/>
              </a:lnSpc>
              <a:spcBef>
                <a:spcPts val="0"/>
              </a:spcBef>
              <a:spcAft>
                <a:spcPts val="0"/>
              </a:spcAft>
            </a:pPr>
            <a:r>
              <a:rPr lang="nl-NL" sz="1600" dirty="0">
                <a:ea typeface="Calibri" panose="020F0502020204030204" pitchFamily="34" charset="0"/>
              </a:rPr>
              <a:t>GGC - Gemeenschappelijke Gemeenschapscommissie  </a:t>
            </a:r>
          </a:p>
          <a:p>
            <a:pPr>
              <a:lnSpc>
                <a:spcPct val="100000"/>
              </a:lnSpc>
              <a:spcBef>
                <a:spcPts val="0"/>
              </a:spcBef>
              <a:spcAft>
                <a:spcPts val="0"/>
              </a:spcAft>
            </a:pPr>
            <a:r>
              <a:rPr lang="nl-NL" sz="1600" dirty="0" err="1">
                <a:ea typeface="Calibri" panose="020F0502020204030204" pitchFamily="34" charset="0"/>
              </a:rPr>
              <a:t>isi</a:t>
            </a:r>
            <a:r>
              <a:rPr lang="nl-NL" sz="1600" dirty="0">
                <a:ea typeface="Calibri" panose="020F0502020204030204" pitchFamily="34" charset="0"/>
              </a:rPr>
              <a:t>+ - </a:t>
            </a:r>
            <a:r>
              <a:rPr lang="nl-NL" sz="1600" dirty="0" err="1">
                <a:ea typeface="Calibri" panose="020F0502020204030204" pitchFamily="34" charset="0"/>
              </a:rPr>
              <a:t>identification</a:t>
            </a:r>
            <a:r>
              <a:rPr lang="nl-NL" sz="1600" dirty="0">
                <a:ea typeface="Calibri" panose="020F0502020204030204" pitchFamily="34" charset="0"/>
              </a:rPr>
              <a:t> sociale / sociale identificatie </a:t>
            </a:r>
          </a:p>
          <a:p>
            <a:pPr>
              <a:lnSpc>
                <a:spcPct val="100000"/>
              </a:lnSpc>
              <a:spcBef>
                <a:spcPts val="0"/>
              </a:spcBef>
              <a:spcAft>
                <a:spcPts val="0"/>
              </a:spcAft>
            </a:pPr>
            <a:r>
              <a:rPr lang="nl-NL" sz="1600" dirty="0">
                <a:ea typeface="Calibri" panose="020F0502020204030204" pitchFamily="34" charset="0"/>
              </a:rPr>
              <a:t>IT - integratietegemoetkoming</a:t>
            </a:r>
          </a:p>
          <a:p>
            <a:pPr>
              <a:lnSpc>
                <a:spcPct val="100000"/>
              </a:lnSpc>
              <a:spcBef>
                <a:spcPts val="0"/>
              </a:spcBef>
              <a:spcAft>
                <a:spcPts val="0"/>
              </a:spcAft>
            </a:pPr>
            <a:r>
              <a:rPr lang="nl-NL" sz="1600" dirty="0">
                <a:ea typeface="Calibri" panose="020F0502020204030204" pitchFamily="34" charset="0"/>
              </a:rPr>
              <a:t>IVC - Informatieveiligheidscomité</a:t>
            </a:r>
          </a:p>
          <a:p>
            <a:pPr>
              <a:lnSpc>
                <a:spcPct val="100000"/>
              </a:lnSpc>
              <a:spcBef>
                <a:spcPts val="0"/>
              </a:spcBef>
              <a:spcAft>
                <a:spcPts val="0"/>
              </a:spcAft>
            </a:pPr>
            <a:r>
              <a:rPr lang="nl-NL" sz="1600" dirty="0">
                <a:ea typeface="Calibri" panose="020F0502020204030204" pitchFamily="34" charset="0"/>
              </a:rPr>
              <a:t>IVT - </a:t>
            </a:r>
            <a:r>
              <a:rPr lang="nl-NL" sz="1600" dirty="0" err="1">
                <a:ea typeface="Calibri" panose="020F0502020204030204" pitchFamily="34" charset="0"/>
              </a:rPr>
              <a:t>inkomensvervangende</a:t>
            </a:r>
            <a:r>
              <a:rPr lang="nl-NL" sz="1600" dirty="0">
                <a:ea typeface="Calibri" panose="020F0502020204030204" pitchFamily="34" charset="0"/>
              </a:rPr>
              <a:t> tegemoetkoming </a:t>
            </a:r>
          </a:p>
          <a:p>
            <a:pPr>
              <a:lnSpc>
                <a:spcPct val="100000"/>
              </a:lnSpc>
              <a:spcBef>
                <a:spcPts val="0"/>
              </a:spcBef>
              <a:spcAft>
                <a:spcPts val="0"/>
              </a:spcAft>
            </a:pPr>
            <a:r>
              <a:rPr lang="nl-NL" sz="1600" dirty="0">
                <a:ea typeface="Calibri" panose="020F0502020204030204" pitchFamily="34" charset="0"/>
              </a:rPr>
              <a:t>OISZ - openbare instellingen van sociale zekerheid</a:t>
            </a:r>
          </a:p>
          <a:p>
            <a:pPr>
              <a:lnSpc>
                <a:spcPct val="100000"/>
              </a:lnSpc>
              <a:spcBef>
                <a:spcPts val="0"/>
              </a:spcBef>
              <a:spcAft>
                <a:spcPts val="0"/>
              </a:spcAft>
            </a:pPr>
            <a:r>
              <a:rPr lang="nl-NL" sz="1600" dirty="0">
                <a:ea typeface="Calibri" panose="020F0502020204030204" pitchFamily="34" charset="0"/>
              </a:rPr>
              <a:t>ORINT - Interregionaal Orgaan voor de Gezinsbijslag</a:t>
            </a:r>
          </a:p>
          <a:p>
            <a:pPr>
              <a:lnSpc>
                <a:spcPct val="100000"/>
              </a:lnSpc>
              <a:spcBef>
                <a:spcPts val="0"/>
              </a:spcBef>
              <a:spcAft>
                <a:spcPts val="0"/>
              </a:spcAft>
            </a:pPr>
            <a:r>
              <a:rPr lang="nl-NL" sz="1600" dirty="0">
                <a:ea typeface="Calibri" panose="020F0502020204030204" pitchFamily="34" charset="0"/>
              </a:rPr>
              <a:t>THAB - tegemoetkoming voor hulp aan bejaarden</a:t>
            </a:r>
          </a:p>
          <a:p>
            <a:pPr>
              <a:lnSpc>
                <a:spcPct val="100000"/>
              </a:lnSpc>
              <a:spcBef>
                <a:spcPts val="0"/>
              </a:spcBef>
              <a:spcAft>
                <a:spcPts val="0"/>
              </a:spcAft>
            </a:pPr>
            <a:r>
              <a:rPr lang="nl-NL" sz="1600" dirty="0">
                <a:ea typeface="Calibri" panose="020F0502020204030204" pitchFamily="34" charset="0"/>
              </a:rPr>
              <a:t>VAZG - Vlaams agentschap Zorg en Gezondheid</a:t>
            </a:r>
          </a:p>
          <a:p>
            <a:pPr>
              <a:lnSpc>
                <a:spcPct val="100000"/>
              </a:lnSpc>
              <a:spcBef>
                <a:spcPts val="0"/>
              </a:spcBef>
              <a:spcAft>
                <a:spcPts val="0"/>
              </a:spcAft>
            </a:pPr>
            <a:r>
              <a:rPr lang="nl-NL" sz="1600" dirty="0">
                <a:ea typeface="Calibri" panose="020F0502020204030204" pitchFamily="34" charset="0"/>
              </a:rPr>
              <a:t>VGC - Vlaamse Gemeenschapscommissie</a:t>
            </a:r>
          </a:p>
          <a:p>
            <a:pPr>
              <a:lnSpc>
                <a:spcPct val="100000"/>
              </a:lnSpc>
              <a:spcBef>
                <a:spcPts val="0"/>
              </a:spcBef>
              <a:spcAft>
                <a:spcPts val="0"/>
              </a:spcAft>
            </a:pPr>
            <a:r>
              <a:rPr lang="nl-NL" sz="1600" dirty="0">
                <a:ea typeface="Calibri" panose="020F0502020204030204" pitchFamily="34" charset="0"/>
              </a:rPr>
              <a:t>VLABEL - Vlaamse Belastingdienst</a:t>
            </a:r>
          </a:p>
          <a:p>
            <a:pPr>
              <a:lnSpc>
                <a:spcPct val="100000"/>
              </a:lnSpc>
              <a:spcBef>
                <a:spcPts val="0"/>
              </a:spcBef>
              <a:spcAft>
                <a:spcPts val="0"/>
              </a:spcAft>
            </a:pPr>
            <a:r>
              <a:rPr lang="nl-NL" sz="1600" dirty="0">
                <a:ea typeface="Calibri" panose="020F0502020204030204" pitchFamily="34" charset="0"/>
              </a:rPr>
              <a:t>VLAIO - agentschap Innoveren &amp; Ondernemen</a:t>
            </a:r>
          </a:p>
          <a:p>
            <a:pPr>
              <a:lnSpc>
                <a:spcPct val="100000"/>
              </a:lnSpc>
              <a:spcBef>
                <a:spcPts val="0"/>
              </a:spcBef>
              <a:spcAft>
                <a:spcPts val="0"/>
              </a:spcAft>
            </a:pPr>
            <a:r>
              <a:rPr lang="nl-NL" sz="1600" dirty="0">
                <a:ea typeface="Calibri" panose="020F0502020204030204" pitchFamily="34" charset="0"/>
              </a:rPr>
              <a:t>VSB - Vlaamse sociale bescherming</a:t>
            </a:r>
          </a:p>
          <a:p>
            <a:pPr>
              <a:lnSpc>
                <a:spcPct val="100000"/>
              </a:lnSpc>
              <a:spcBef>
                <a:spcPts val="0"/>
              </a:spcBef>
              <a:spcAft>
                <a:spcPts val="0"/>
              </a:spcAft>
            </a:pPr>
            <a:r>
              <a:rPr lang="nl-NL" sz="1600" dirty="0">
                <a:ea typeface="Calibri" panose="020F0502020204030204" pitchFamily="34" charset="0"/>
              </a:rPr>
              <a:t>VUTG - Vlaams agentschap Uitbetaling Groeipakket</a:t>
            </a:r>
          </a:p>
          <a:p>
            <a:pPr>
              <a:lnSpc>
                <a:spcPct val="100000"/>
              </a:lnSpc>
              <a:spcBef>
                <a:spcPts val="0"/>
              </a:spcBef>
              <a:spcAft>
                <a:spcPts val="0"/>
              </a:spcAft>
            </a:pPr>
            <a:r>
              <a:rPr lang="nl-NL" sz="1600" dirty="0">
                <a:ea typeface="Calibri" panose="020F0502020204030204" pitchFamily="34" charset="0"/>
              </a:rPr>
              <a:t>ZBO - zorgbudget voor ouderen met zorgnood</a:t>
            </a:r>
          </a:p>
        </p:txBody>
      </p:sp>
    </p:spTree>
    <p:extLst>
      <p:ext uri="{BB962C8B-B14F-4D97-AF65-F5344CB8AC3E}">
        <p14:creationId xmlns:p14="http://schemas.microsoft.com/office/powerpoint/2010/main" val="35977352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a:t>
            </a:r>
            <a:endParaRPr lang="en-US" dirty="0"/>
          </a:p>
        </p:txBody>
      </p:sp>
      <p:sp>
        <p:nvSpPr>
          <p:cNvPr id="3" name="Content Placeholder 2"/>
          <p:cNvSpPr>
            <a:spLocks noGrp="1"/>
          </p:cNvSpPr>
          <p:nvPr>
            <p:ph idx="1"/>
          </p:nvPr>
        </p:nvSpPr>
        <p:spPr>
          <a:xfrm>
            <a:off x="838200" y="1523484"/>
            <a:ext cx="10515600" cy="4797055"/>
          </a:xfrm>
        </p:spPr>
        <p:txBody>
          <a:bodyPr>
            <a:noAutofit/>
          </a:bodyPr>
          <a:lstStyle/>
          <a:p>
            <a:pPr>
              <a:lnSpc>
                <a:spcPct val="100000"/>
              </a:lnSpc>
              <a:spcBef>
                <a:spcPts val="0"/>
              </a:spcBef>
              <a:spcAft>
                <a:spcPts val="0"/>
              </a:spcAft>
            </a:pPr>
            <a:r>
              <a:rPr lang="nl-NL" sz="1600" dirty="0">
                <a:ea typeface="Calibri" panose="020F0502020204030204" pitchFamily="34" charset="0"/>
              </a:rPr>
              <a:t>API - </a:t>
            </a:r>
            <a:r>
              <a:rPr lang="nl-NL" sz="1600" dirty="0" err="1">
                <a:ea typeface="Calibri" panose="020F0502020204030204" pitchFamily="34" charset="0"/>
              </a:rPr>
              <a:t>application</a:t>
            </a:r>
            <a:r>
              <a:rPr lang="nl-NL" sz="1600" dirty="0">
                <a:ea typeface="Calibri" panose="020F0502020204030204" pitchFamily="34" charset="0"/>
              </a:rPr>
              <a:t> </a:t>
            </a:r>
            <a:r>
              <a:rPr lang="nl-NL" sz="1600" dirty="0" err="1">
                <a:ea typeface="Calibri" panose="020F0502020204030204" pitchFamily="34" charset="0"/>
              </a:rPr>
              <a:t>programming</a:t>
            </a:r>
            <a:r>
              <a:rPr lang="nl-NL" sz="1600" dirty="0">
                <a:ea typeface="Calibri" panose="020F0502020204030204" pitchFamily="34" charset="0"/>
              </a:rPr>
              <a:t> </a:t>
            </a:r>
            <a:r>
              <a:rPr lang="nl-NL" sz="1600" dirty="0" smtClean="0">
                <a:ea typeface="Calibri" panose="020F0502020204030204" pitchFamily="34" charset="0"/>
              </a:rPr>
              <a:t>interfaces</a:t>
            </a:r>
          </a:p>
          <a:p>
            <a:pPr>
              <a:lnSpc>
                <a:spcPct val="100000"/>
              </a:lnSpc>
              <a:spcBef>
                <a:spcPts val="0"/>
              </a:spcBef>
              <a:spcAft>
                <a:spcPts val="0"/>
              </a:spcAft>
            </a:pPr>
            <a:r>
              <a:rPr lang="en-US" sz="1600" dirty="0" err="1">
                <a:ea typeface="Calibri" panose="020F0502020204030204" pitchFamily="34" charset="0"/>
              </a:rPr>
              <a:t>BaaS</a:t>
            </a:r>
            <a:r>
              <a:rPr lang="en-US" sz="1600" dirty="0">
                <a:ea typeface="Calibri" panose="020F0502020204030204" pitchFamily="34" charset="0"/>
              </a:rPr>
              <a:t> </a:t>
            </a:r>
            <a:r>
              <a:rPr lang="en-US" sz="1600" dirty="0" smtClean="0">
                <a:ea typeface="Calibri" panose="020F0502020204030204" pitchFamily="34" charset="0"/>
              </a:rPr>
              <a:t>- </a:t>
            </a:r>
            <a:r>
              <a:rPr lang="en-US" sz="1600" dirty="0">
                <a:ea typeface="Calibri" panose="020F0502020204030204" pitchFamily="34" charset="0"/>
              </a:rPr>
              <a:t>Back up as a Service</a:t>
            </a:r>
            <a:endParaRPr lang="nl-NL" sz="1600" dirty="0">
              <a:ea typeface="Calibri" panose="020F0502020204030204" pitchFamily="34" charset="0"/>
            </a:endParaRPr>
          </a:p>
          <a:p>
            <a:pPr>
              <a:lnSpc>
                <a:spcPct val="100000"/>
              </a:lnSpc>
              <a:spcBef>
                <a:spcPts val="0"/>
              </a:spcBef>
              <a:spcAft>
                <a:spcPts val="0"/>
              </a:spcAft>
            </a:pPr>
            <a:r>
              <a:rPr lang="nl-NL" sz="1600" dirty="0">
                <a:ea typeface="Calibri" panose="020F0502020204030204" pitchFamily="34" charset="0"/>
              </a:rPr>
              <a:t>DPIA - Data </a:t>
            </a:r>
            <a:r>
              <a:rPr lang="nl-NL" sz="1600" dirty="0" err="1">
                <a:ea typeface="Calibri" panose="020F0502020204030204" pitchFamily="34" charset="0"/>
              </a:rPr>
              <a:t>Protection</a:t>
            </a:r>
            <a:r>
              <a:rPr lang="nl-NL" sz="1600" dirty="0">
                <a:ea typeface="Calibri" panose="020F0502020204030204" pitchFamily="34" charset="0"/>
              </a:rPr>
              <a:t> Impact Assessment </a:t>
            </a:r>
          </a:p>
          <a:p>
            <a:pPr>
              <a:lnSpc>
                <a:spcPct val="100000"/>
              </a:lnSpc>
              <a:spcBef>
                <a:spcPts val="0"/>
              </a:spcBef>
              <a:spcAft>
                <a:spcPts val="0"/>
              </a:spcAft>
            </a:pPr>
            <a:r>
              <a:rPr lang="nl-NL" sz="1600" dirty="0">
                <a:ea typeface="Calibri" panose="020F0502020204030204" pitchFamily="34" charset="0"/>
              </a:rPr>
              <a:t>EESSI - Electronic Exchange of </a:t>
            </a:r>
            <a:r>
              <a:rPr lang="nl-NL" sz="1600" dirty="0" err="1">
                <a:ea typeface="Calibri" panose="020F0502020204030204" pitchFamily="34" charset="0"/>
              </a:rPr>
              <a:t>Social</a:t>
            </a:r>
            <a:r>
              <a:rPr lang="nl-NL" sz="1600" dirty="0">
                <a:ea typeface="Calibri" panose="020F0502020204030204" pitchFamily="34" charset="0"/>
              </a:rPr>
              <a:t> Security Information</a:t>
            </a:r>
          </a:p>
          <a:p>
            <a:pPr>
              <a:lnSpc>
                <a:spcPct val="100000"/>
              </a:lnSpc>
              <a:spcBef>
                <a:spcPts val="0"/>
              </a:spcBef>
              <a:spcAft>
                <a:spcPts val="0"/>
              </a:spcAft>
            </a:pPr>
            <a:r>
              <a:rPr lang="nl-NL" sz="1600" dirty="0">
                <a:ea typeface="Calibri" panose="020F0502020204030204" pitchFamily="34" charset="0"/>
              </a:rPr>
              <a:t>EHIC - European Health Insurance Card </a:t>
            </a:r>
          </a:p>
          <a:p>
            <a:pPr>
              <a:lnSpc>
                <a:spcPct val="100000"/>
              </a:lnSpc>
              <a:spcBef>
                <a:spcPts val="0"/>
              </a:spcBef>
              <a:spcAft>
                <a:spcPts val="0"/>
              </a:spcAft>
            </a:pPr>
            <a:r>
              <a:rPr lang="nl-NL" sz="1600" dirty="0" err="1">
                <a:ea typeface="Calibri" panose="020F0502020204030204" pitchFamily="34" charset="0"/>
              </a:rPr>
              <a:t>eIDAS</a:t>
            </a:r>
            <a:r>
              <a:rPr lang="nl-NL" sz="1600" dirty="0">
                <a:ea typeface="Calibri" panose="020F0502020204030204" pitchFamily="34" charset="0"/>
              </a:rPr>
              <a:t> - </a:t>
            </a:r>
            <a:r>
              <a:rPr lang="nl-NL" sz="1600" dirty="0" err="1">
                <a:ea typeface="Calibri" panose="020F0502020204030204" pitchFamily="34" charset="0"/>
              </a:rPr>
              <a:t>electronic</a:t>
            </a:r>
            <a:r>
              <a:rPr lang="nl-NL" sz="1600" dirty="0">
                <a:ea typeface="Calibri" panose="020F0502020204030204" pitchFamily="34" charset="0"/>
              </a:rPr>
              <a:t> Identification </a:t>
            </a:r>
            <a:r>
              <a:rPr lang="nl-NL" sz="1600" dirty="0" err="1">
                <a:ea typeface="Calibri" panose="020F0502020204030204" pitchFamily="34" charset="0"/>
              </a:rPr>
              <a:t>Authentication</a:t>
            </a:r>
            <a:r>
              <a:rPr lang="nl-NL" sz="1600" dirty="0">
                <a:ea typeface="Calibri" panose="020F0502020204030204" pitchFamily="34" charset="0"/>
              </a:rPr>
              <a:t> </a:t>
            </a:r>
            <a:r>
              <a:rPr lang="nl-NL" sz="1600" dirty="0" err="1">
                <a:ea typeface="Calibri" panose="020F0502020204030204" pitchFamily="34" charset="0"/>
              </a:rPr>
              <a:t>and</a:t>
            </a:r>
            <a:r>
              <a:rPr lang="nl-NL" sz="1600" dirty="0">
                <a:ea typeface="Calibri" panose="020F0502020204030204" pitchFamily="34" charset="0"/>
              </a:rPr>
              <a:t> trust Services</a:t>
            </a:r>
          </a:p>
          <a:p>
            <a:pPr>
              <a:lnSpc>
                <a:spcPct val="100000"/>
              </a:lnSpc>
              <a:spcBef>
                <a:spcPts val="0"/>
              </a:spcBef>
              <a:spcAft>
                <a:spcPts val="0"/>
              </a:spcAft>
            </a:pPr>
            <a:r>
              <a:rPr lang="nl-NL" sz="1600" dirty="0" smtClean="0">
                <a:ea typeface="Calibri" panose="020F0502020204030204" pitchFamily="34" charset="0"/>
              </a:rPr>
              <a:t>GDPR </a:t>
            </a:r>
            <a:r>
              <a:rPr lang="nl-NL" sz="1600" dirty="0">
                <a:ea typeface="Calibri" panose="020F0502020204030204" pitchFamily="34" charset="0"/>
              </a:rPr>
              <a:t>- General Data </a:t>
            </a:r>
            <a:r>
              <a:rPr lang="nl-NL" sz="1600" dirty="0" err="1">
                <a:ea typeface="Calibri" panose="020F0502020204030204" pitchFamily="34" charset="0"/>
              </a:rPr>
              <a:t>Protection</a:t>
            </a:r>
            <a:r>
              <a:rPr lang="nl-NL" sz="1600" dirty="0">
                <a:ea typeface="Calibri" panose="020F0502020204030204" pitchFamily="34" charset="0"/>
              </a:rPr>
              <a:t> </a:t>
            </a:r>
            <a:r>
              <a:rPr lang="nl-NL" sz="1600" dirty="0" err="1">
                <a:ea typeface="Calibri" panose="020F0502020204030204" pitchFamily="34" charset="0"/>
              </a:rPr>
              <a:t>Regulation</a:t>
            </a:r>
            <a:endParaRPr lang="nl-NL" sz="1600" dirty="0">
              <a:ea typeface="Calibri" panose="020F0502020204030204" pitchFamily="34" charset="0"/>
            </a:endParaRPr>
          </a:p>
          <a:p>
            <a:pPr>
              <a:lnSpc>
                <a:spcPct val="100000"/>
              </a:lnSpc>
              <a:spcBef>
                <a:spcPts val="0"/>
              </a:spcBef>
              <a:spcAft>
                <a:spcPts val="0"/>
              </a:spcAft>
            </a:pPr>
            <a:r>
              <a:rPr lang="nl-NL" sz="1600" dirty="0">
                <a:ea typeface="Calibri" panose="020F0502020204030204" pitchFamily="34" charset="0"/>
              </a:rPr>
              <a:t>IAP - Internet access </a:t>
            </a:r>
            <a:r>
              <a:rPr lang="nl-NL" sz="1600" dirty="0" smtClean="0">
                <a:ea typeface="Calibri" panose="020F0502020204030204" pitchFamily="34" charset="0"/>
              </a:rPr>
              <a:t>provider</a:t>
            </a:r>
          </a:p>
          <a:p>
            <a:pPr>
              <a:lnSpc>
                <a:spcPct val="100000"/>
              </a:lnSpc>
              <a:spcBef>
                <a:spcPts val="0"/>
              </a:spcBef>
              <a:spcAft>
                <a:spcPts val="0"/>
              </a:spcAft>
            </a:pPr>
            <a:r>
              <a:rPr lang="nl-NL" sz="1600" dirty="0">
                <a:ea typeface="Calibri" panose="020F0502020204030204" pitchFamily="34" charset="0"/>
              </a:rPr>
              <a:t>IaaS </a:t>
            </a:r>
            <a:r>
              <a:rPr lang="nl-NL" sz="1600" dirty="0" smtClean="0">
                <a:ea typeface="Calibri" panose="020F0502020204030204" pitchFamily="34" charset="0"/>
              </a:rPr>
              <a:t>- </a:t>
            </a:r>
            <a:r>
              <a:rPr lang="nl-NL" sz="1600" dirty="0" err="1">
                <a:ea typeface="Calibri" panose="020F0502020204030204" pitchFamily="34" charset="0"/>
              </a:rPr>
              <a:t>Infrastructure</a:t>
            </a:r>
            <a:r>
              <a:rPr lang="nl-NL" sz="1600" dirty="0">
                <a:ea typeface="Calibri" panose="020F0502020204030204" pitchFamily="34" charset="0"/>
              </a:rPr>
              <a:t> as a </a:t>
            </a:r>
            <a:r>
              <a:rPr lang="nl-NL" sz="1600" dirty="0" smtClean="0">
                <a:ea typeface="Calibri" panose="020F0502020204030204" pitchFamily="34" charset="0"/>
              </a:rPr>
              <a:t>service</a:t>
            </a:r>
          </a:p>
          <a:p>
            <a:pPr>
              <a:lnSpc>
                <a:spcPct val="100000"/>
              </a:lnSpc>
              <a:spcBef>
                <a:spcPts val="0"/>
              </a:spcBef>
              <a:spcAft>
                <a:spcPts val="0"/>
              </a:spcAft>
            </a:pPr>
            <a:r>
              <a:rPr lang="nl-NL" sz="1600" dirty="0" smtClean="0">
                <a:ea typeface="Calibri" panose="020F0502020204030204" pitchFamily="34" charset="0"/>
              </a:rPr>
              <a:t>LOR - level of </a:t>
            </a:r>
            <a:r>
              <a:rPr lang="nl-NL" sz="1600" dirty="0" err="1" smtClean="0">
                <a:ea typeface="Calibri" panose="020F0502020204030204" pitchFamily="34" charset="0"/>
              </a:rPr>
              <a:t>reliability</a:t>
            </a:r>
            <a:endParaRPr lang="nl-NL" sz="1600" dirty="0">
              <a:ea typeface="Calibri" panose="020F0502020204030204" pitchFamily="34" charset="0"/>
            </a:endParaRPr>
          </a:p>
          <a:p>
            <a:pPr>
              <a:lnSpc>
                <a:spcPct val="100000"/>
              </a:lnSpc>
              <a:spcBef>
                <a:spcPts val="0"/>
              </a:spcBef>
              <a:spcAft>
                <a:spcPts val="0"/>
              </a:spcAft>
            </a:pPr>
            <a:r>
              <a:rPr lang="nl-NL" sz="1600" dirty="0" err="1">
                <a:ea typeface="Calibri" panose="020F0502020204030204" pitchFamily="34" charset="0"/>
              </a:rPr>
              <a:t>MyDIA</a:t>
            </a:r>
            <a:r>
              <a:rPr lang="nl-NL" sz="1600" dirty="0">
                <a:ea typeface="Calibri" panose="020F0502020204030204" pitchFamily="34" charset="0"/>
              </a:rPr>
              <a:t> - My Digital </a:t>
            </a:r>
            <a:r>
              <a:rPr lang="nl-NL" sz="1600" dirty="0" err="1">
                <a:ea typeface="Calibri" panose="020F0502020204030204" pitchFamily="34" charset="0"/>
              </a:rPr>
              <a:t>Inspection</a:t>
            </a:r>
            <a:r>
              <a:rPr lang="nl-NL" sz="1600" dirty="0">
                <a:ea typeface="Calibri" panose="020F0502020204030204" pitchFamily="34" charset="0"/>
              </a:rPr>
              <a:t> </a:t>
            </a:r>
            <a:r>
              <a:rPr lang="nl-NL" sz="1600" dirty="0" smtClean="0">
                <a:ea typeface="Calibri" panose="020F0502020204030204" pitchFamily="34" charset="0"/>
              </a:rPr>
              <a:t>Assistant</a:t>
            </a:r>
          </a:p>
          <a:p>
            <a:pPr>
              <a:lnSpc>
                <a:spcPct val="100000"/>
              </a:lnSpc>
              <a:spcBef>
                <a:spcPts val="0"/>
              </a:spcBef>
              <a:spcAft>
                <a:spcPts val="0"/>
              </a:spcAft>
            </a:pPr>
            <a:r>
              <a:rPr lang="nl-NL" sz="1600" dirty="0">
                <a:ea typeface="Calibri" panose="020F0502020204030204" pitchFamily="34" charset="0"/>
              </a:rPr>
              <a:t>PaaS </a:t>
            </a:r>
            <a:r>
              <a:rPr lang="nl-NL" sz="1600" dirty="0" smtClean="0">
                <a:ea typeface="Calibri" panose="020F0502020204030204" pitchFamily="34" charset="0"/>
              </a:rPr>
              <a:t>- </a:t>
            </a:r>
            <a:r>
              <a:rPr lang="nl-NL" sz="1600" dirty="0">
                <a:ea typeface="Calibri" panose="020F0502020204030204" pitchFamily="34" charset="0"/>
              </a:rPr>
              <a:t>Platform as a </a:t>
            </a:r>
            <a:r>
              <a:rPr lang="nl-NL" sz="1600" dirty="0" smtClean="0">
                <a:ea typeface="Calibri" panose="020F0502020204030204" pitchFamily="34" charset="0"/>
              </a:rPr>
              <a:t>service</a:t>
            </a:r>
            <a:endParaRPr lang="nl-NL" sz="1600" dirty="0">
              <a:ea typeface="Calibri" panose="020F0502020204030204" pitchFamily="34" charset="0"/>
            </a:endParaRPr>
          </a:p>
          <a:p>
            <a:pPr>
              <a:lnSpc>
                <a:spcPct val="100000"/>
              </a:lnSpc>
              <a:spcBef>
                <a:spcPts val="0"/>
              </a:spcBef>
              <a:spcAft>
                <a:spcPts val="0"/>
              </a:spcAft>
            </a:pPr>
            <a:r>
              <a:rPr lang="nl-NL" sz="1600" dirty="0">
                <a:ea typeface="Calibri" panose="020F0502020204030204" pitchFamily="34" charset="0"/>
              </a:rPr>
              <a:t>PLF - Passenger </a:t>
            </a:r>
            <a:r>
              <a:rPr lang="nl-NL" sz="1600" dirty="0" err="1">
                <a:ea typeface="Calibri" panose="020F0502020204030204" pitchFamily="34" charset="0"/>
              </a:rPr>
              <a:t>Locator</a:t>
            </a:r>
            <a:r>
              <a:rPr lang="nl-NL" sz="1600" dirty="0">
                <a:ea typeface="Calibri" panose="020F0502020204030204" pitchFamily="34" charset="0"/>
              </a:rPr>
              <a:t> Form </a:t>
            </a:r>
          </a:p>
          <a:p>
            <a:pPr>
              <a:lnSpc>
                <a:spcPct val="100000"/>
              </a:lnSpc>
              <a:spcBef>
                <a:spcPts val="0"/>
              </a:spcBef>
              <a:spcAft>
                <a:spcPts val="0"/>
              </a:spcAft>
            </a:pPr>
            <a:r>
              <a:rPr lang="nl-NL" sz="1600" dirty="0" err="1">
                <a:ea typeface="Calibri" panose="020F0502020204030204" pitchFamily="34" charset="0"/>
              </a:rPr>
              <a:t>RaaS</a:t>
            </a:r>
            <a:r>
              <a:rPr lang="nl-NL" sz="1600" dirty="0">
                <a:ea typeface="Calibri" panose="020F0502020204030204" pitchFamily="34" charset="0"/>
              </a:rPr>
              <a:t> - Rina-as-a-Service</a:t>
            </a:r>
          </a:p>
          <a:p>
            <a:pPr>
              <a:lnSpc>
                <a:spcPct val="100000"/>
              </a:lnSpc>
              <a:spcBef>
                <a:spcPts val="0"/>
              </a:spcBef>
              <a:spcAft>
                <a:spcPts val="0"/>
              </a:spcAft>
            </a:pPr>
            <a:r>
              <a:rPr lang="nl-NL" sz="1600" dirty="0">
                <a:ea typeface="Calibri" panose="020F0502020204030204" pitchFamily="34" charset="0"/>
              </a:rPr>
              <a:t>REST - </a:t>
            </a:r>
            <a:r>
              <a:rPr lang="nl-NL" sz="1600" dirty="0" err="1">
                <a:ea typeface="Calibri" panose="020F0502020204030204" pitchFamily="34" charset="0"/>
              </a:rPr>
              <a:t>Representational</a:t>
            </a:r>
            <a:r>
              <a:rPr lang="nl-NL" sz="1600" dirty="0">
                <a:ea typeface="Calibri" panose="020F0502020204030204" pitchFamily="34" charset="0"/>
              </a:rPr>
              <a:t> State Transfer</a:t>
            </a:r>
          </a:p>
          <a:p>
            <a:pPr>
              <a:lnSpc>
                <a:spcPct val="100000"/>
              </a:lnSpc>
              <a:spcBef>
                <a:spcPts val="0"/>
              </a:spcBef>
              <a:spcAft>
                <a:spcPts val="0"/>
              </a:spcAft>
            </a:pPr>
            <a:r>
              <a:rPr lang="nl-NL" sz="1600" dirty="0">
                <a:ea typeface="Calibri" panose="020F0502020204030204" pitchFamily="34" charset="0"/>
              </a:rPr>
              <a:t>RINA - Reference </a:t>
            </a:r>
            <a:r>
              <a:rPr lang="nl-NL" sz="1600" dirty="0" err="1">
                <a:ea typeface="Calibri" panose="020F0502020204030204" pitchFamily="34" charset="0"/>
              </a:rPr>
              <a:t>Implementation</a:t>
            </a:r>
            <a:r>
              <a:rPr lang="nl-NL" sz="1600" dirty="0">
                <a:ea typeface="Calibri" panose="020F0502020204030204" pitchFamily="34" charset="0"/>
              </a:rPr>
              <a:t> </a:t>
            </a:r>
            <a:r>
              <a:rPr lang="nl-NL" sz="1600" dirty="0" err="1">
                <a:ea typeface="Calibri" panose="020F0502020204030204" pitchFamily="34" charset="0"/>
              </a:rPr>
              <a:t>for</a:t>
            </a:r>
            <a:r>
              <a:rPr lang="nl-NL" sz="1600" dirty="0">
                <a:ea typeface="Calibri" panose="020F0502020204030204" pitchFamily="34" charset="0"/>
              </a:rPr>
              <a:t> a National Application</a:t>
            </a:r>
          </a:p>
          <a:p>
            <a:pPr>
              <a:lnSpc>
                <a:spcPct val="100000"/>
              </a:lnSpc>
              <a:spcBef>
                <a:spcPts val="0"/>
              </a:spcBef>
              <a:spcAft>
                <a:spcPts val="0"/>
              </a:spcAft>
            </a:pPr>
            <a:r>
              <a:rPr lang="nl-NL" sz="1600" dirty="0">
                <a:ea typeface="Calibri" panose="020F0502020204030204" pitchFamily="34" charset="0"/>
              </a:rPr>
              <a:t>SDG - Single Digital Gateway</a:t>
            </a:r>
          </a:p>
          <a:p>
            <a:pPr>
              <a:lnSpc>
                <a:spcPct val="100000"/>
              </a:lnSpc>
              <a:spcBef>
                <a:spcPts val="0"/>
              </a:spcBef>
              <a:spcAft>
                <a:spcPts val="0"/>
              </a:spcAft>
            </a:pPr>
            <a:r>
              <a:rPr lang="nl-NL" sz="1600" dirty="0">
                <a:ea typeface="Calibri" panose="020F0502020204030204" pitchFamily="34" charset="0"/>
              </a:rPr>
              <a:t>SSDN - Shared </a:t>
            </a:r>
            <a:r>
              <a:rPr lang="nl-NL" sz="1600" dirty="0" err="1">
                <a:ea typeface="Calibri" panose="020F0502020204030204" pitchFamily="34" charset="0"/>
              </a:rPr>
              <a:t>Serial</a:t>
            </a:r>
            <a:r>
              <a:rPr lang="nl-NL" sz="1600" dirty="0">
                <a:ea typeface="Calibri" panose="020F0502020204030204" pitchFamily="34" charset="0"/>
              </a:rPr>
              <a:t> Data Network</a:t>
            </a:r>
          </a:p>
          <a:p>
            <a:pPr>
              <a:lnSpc>
                <a:spcPct val="100000"/>
              </a:lnSpc>
              <a:spcBef>
                <a:spcPts val="0"/>
              </a:spcBef>
              <a:spcAft>
                <a:spcPts val="0"/>
              </a:spcAft>
            </a:pPr>
            <a:r>
              <a:rPr lang="nl-NL" sz="1600" dirty="0">
                <a:ea typeface="Calibri" panose="020F0502020204030204" pitchFamily="34" charset="0"/>
              </a:rPr>
              <a:t>UAM - User Access </a:t>
            </a:r>
            <a:r>
              <a:rPr lang="nl-NL" sz="1600" dirty="0" smtClean="0">
                <a:ea typeface="Calibri" panose="020F0502020204030204" pitchFamily="34" charset="0"/>
              </a:rPr>
              <a:t>Management</a:t>
            </a:r>
          </a:p>
          <a:p>
            <a:pPr>
              <a:lnSpc>
                <a:spcPct val="100000"/>
              </a:lnSpc>
              <a:spcBef>
                <a:spcPts val="0"/>
              </a:spcBef>
              <a:spcAft>
                <a:spcPts val="0"/>
              </a:spcAft>
            </a:pPr>
            <a:r>
              <a:rPr lang="en-US" sz="1600" dirty="0" err="1">
                <a:ea typeface="Calibri" panose="020F0502020204030204" pitchFamily="34" charset="0"/>
              </a:rPr>
              <a:t>UCCaaS</a:t>
            </a:r>
            <a:r>
              <a:rPr lang="en-US" sz="1600" dirty="0">
                <a:ea typeface="Calibri" panose="020F0502020204030204" pitchFamily="34" charset="0"/>
              </a:rPr>
              <a:t> = Unified Communications and Collaboration as a </a:t>
            </a:r>
            <a:r>
              <a:rPr lang="en-US" sz="1600" dirty="0" smtClean="0">
                <a:ea typeface="Calibri" panose="020F0502020204030204" pitchFamily="34" charset="0"/>
              </a:rPr>
              <a:t>Service</a:t>
            </a:r>
          </a:p>
        </p:txBody>
      </p:sp>
    </p:spTree>
    <p:extLst>
      <p:ext uri="{BB962C8B-B14F-4D97-AF65-F5344CB8AC3E}">
        <p14:creationId xmlns:p14="http://schemas.microsoft.com/office/powerpoint/2010/main" val="2022410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15019</TotalTime>
  <Words>8056</Words>
  <Application>Microsoft Office PowerPoint</Application>
  <PresentationFormat>Widescreen</PresentationFormat>
  <Paragraphs>943</Paragraphs>
  <Slides>92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92</vt:i4>
      </vt:variant>
    </vt:vector>
  </HeadingPairs>
  <TitlesOfParts>
    <vt:vector size="101" baseType="lpstr">
      <vt:lpstr>Malgun Gothic Semilight</vt:lpstr>
      <vt:lpstr>Microsoft JhengHei</vt:lpstr>
      <vt:lpstr>Microsoft JhengHei Light</vt:lpstr>
      <vt:lpstr>Arial</vt:lpstr>
      <vt:lpstr>Calibri</vt:lpstr>
      <vt:lpstr>Calibri Light</vt:lpstr>
      <vt:lpstr>Cambria</vt:lpstr>
      <vt:lpstr>Wingdings</vt:lpstr>
      <vt:lpstr>Office Theme</vt:lpstr>
      <vt:lpstr>Jaarlijkse presentatie aan de medewerkers van de KSZ     Présentation annuelle aux collaborateurs de la BCSS </vt:lpstr>
      <vt:lpstr>Structuur van de uiteenzetting</vt:lpstr>
      <vt:lpstr>PowerPoint Presentation</vt:lpstr>
      <vt:lpstr>Facts &amp; Figures 2021</vt:lpstr>
      <vt:lpstr>Facts &amp; Figures 2021</vt:lpstr>
      <vt:lpstr>Facts &amp; Figures 2021</vt:lpstr>
      <vt:lpstr>PowerPoint Presentation</vt:lpstr>
      <vt:lpstr>PowerPoint Presentation</vt:lpstr>
      <vt:lpstr>PowerPoint Presentation</vt:lpstr>
      <vt:lpstr>PowerPoint Presentation</vt:lpstr>
      <vt:lpstr>Facts &amp; Figures 2021</vt:lpstr>
      <vt:lpstr>Facts &amp; Figures 2021</vt:lpstr>
      <vt:lpstr>Facts &amp; Figures 2021</vt:lpstr>
      <vt:lpstr>Status G-Cloud service portfolio (26/11/2021) </vt:lpstr>
      <vt:lpstr>Facts &amp; Figures 2021</vt:lpstr>
      <vt:lpstr>Facts &amp; Figures 2021</vt:lpstr>
      <vt:lpstr>PowerPoint Presentation</vt:lpstr>
      <vt:lpstr>Programma en projecten</vt:lpstr>
      <vt:lpstr>Prioriteiten 2022</vt:lpstr>
      <vt:lpstr>Prioriteiten 2022</vt:lpstr>
      <vt:lpstr>Statuts sociaux harmonisés (SSH)</vt:lpstr>
      <vt:lpstr>SSH - utilisation DB / consultation online</vt:lpstr>
      <vt:lpstr>SSH - utilisation DB / consultation online</vt:lpstr>
      <vt:lpstr>Application MyBEnefits</vt:lpstr>
      <vt:lpstr>Application MyBEnefits</vt:lpstr>
      <vt:lpstr>eBox burger</vt:lpstr>
      <vt:lpstr>eBox burger</vt:lpstr>
      <vt:lpstr>eBox burger</vt:lpstr>
      <vt:lpstr>eBox burger</vt:lpstr>
      <vt:lpstr>eBox burger</vt:lpstr>
      <vt:lpstr>Régionalisation</vt:lpstr>
      <vt:lpstr>Régionalisation</vt:lpstr>
      <vt:lpstr>PowerPoint Presentation</vt:lpstr>
      <vt:lpstr>CPAS</vt:lpstr>
      <vt:lpstr>Financiën</vt:lpstr>
      <vt:lpstr>Fraudebestrijding</vt:lpstr>
      <vt:lpstr>Fraudebestrijding</vt:lpstr>
      <vt:lpstr>Fraudebestrijding</vt:lpstr>
      <vt:lpstr>Fraudebestrijding</vt:lpstr>
      <vt:lpstr>Registres</vt:lpstr>
      <vt:lpstr>Carte isi+</vt:lpstr>
      <vt:lpstr>Uitbreiding van het netwerk van de sociale zekerheid</vt:lpstr>
      <vt:lpstr>Portaal sociale zekerheid</vt:lpstr>
      <vt:lpstr>Single Digital Gateway (SDG)</vt:lpstr>
      <vt:lpstr>Single Digital Gateway (SDG)</vt:lpstr>
      <vt:lpstr>Single Digital Gateway (SDG)</vt:lpstr>
      <vt:lpstr>EESSI/RINA</vt:lpstr>
      <vt:lpstr>EESSI</vt:lpstr>
      <vt:lpstr>EESSI/RINA</vt:lpstr>
      <vt:lpstr>Europese ziekteverzekeringskaart</vt:lpstr>
      <vt:lpstr>Architectuur</vt:lpstr>
      <vt:lpstr>Europees relanceplan</vt:lpstr>
      <vt:lpstr>Technische migraties</vt:lpstr>
      <vt:lpstr>Technische migraties</vt:lpstr>
      <vt:lpstr>Et par ailleurs</vt:lpstr>
      <vt:lpstr>Informatique</vt:lpstr>
      <vt:lpstr>Informatique</vt:lpstr>
      <vt:lpstr>G-Cloud - Synergies</vt:lpstr>
      <vt:lpstr>Veiligheid &amp; Audit</vt:lpstr>
      <vt:lpstr>General Data Protection Regulation</vt:lpstr>
      <vt:lpstr>Uitdagingen inzake gegevensbescherming</vt:lpstr>
      <vt:lpstr>Budget</vt:lpstr>
      <vt:lpstr>Budget</vt:lpstr>
      <vt:lpstr>Resource management</vt:lpstr>
      <vt:lpstr>Resource management - TPC</vt:lpstr>
      <vt:lpstr>Resource management - eAcademy</vt:lpstr>
      <vt:lpstr>Resource management - suivi enquête</vt:lpstr>
      <vt:lpstr>Resource management</vt:lpstr>
      <vt:lpstr>Resource management</vt:lpstr>
      <vt:lpstr>PowerPoint Presentation</vt:lpstr>
      <vt:lpstr>Coronacrisis</vt:lpstr>
      <vt:lpstr>Coronacrisis</vt:lpstr>
      <vt:lpstr>Crise corona</vt:lpstr>
      <vt:lpstr>Coronacrisis</vt:lpstr>
      <vt:lpstr>PowerPoint Presentation</vt:lpstr>
      <vt:lpstr>PowerPoint Presentation</vt:lpstr>
      <vt:lpstr>PowerPoint Presentation</vt:lpstr>
      <vt:lpstr>Coordination des systèmes de gestion de l’information</vt:lpstr>
      <vt:lpstr>PowerPoint Presentation</vt:lpstr>
      <vt:lpstr>PowerPoint Presentation</vt:lpstr>
      <vt:lpstr>Coordination des systèmes de gestion de l’information</vt:lpstr>
      <vt:lpstr>PowerPoint Presentation</vt:lpstr>
      <vt:lpstr>PowerPoint Presentation</vt:lpstr>
      <vt:lpstr>PowerPoint Presentation</vt:lpstr>
      <vt:lpstr>Coordination des systèmes de gestion de l’information</vt:lpstr>
      <vt:lpstr>Coordination des systèmes de gestion de l’information</vt:lpstr>
      <vt:lpstr>CovidSafeBe </vt:lpstr>
      <vt:lpstr>CovidScanBe </vt:lpstr>
      <vt:lpstr>PowerPoint Presentation</vt:lpstr>
      <vt:lpstr>Abréviations</vt:lpstr>
      <vt:lpstr>Afkortingen</vt:lpstr>
      <vt:lpstr>Abbreviations</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Leroy (KSZ-BCSS)</dc:creator>
  <cp:lastModifiedBy>Isabelle Leroy (KSZ-BCSS)</cp:lastModifiedBy>
  <cp:revision>527</cp:revision>
  <dcterms:created xsi:type="dcterms:W3CDTF">2021-01-20T07:42:40Z</dcterms:created>
  <dcterms:modified xsi:type="dcterms:W3CDTF">2022-01-28T13:49:45Z</dcterms:modified>
</cp:coreProperties>
</file>