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1"/>
  </p:notesMasterIdLst>
  <p:handoutMasterIdLst>
    <p:handoutMasterId r:id="rId112"/>
  </p:handoutMasterIdLst>
  <p:sldIdLst>
    <p:sldId id="411" r:id="rId2"/>
    <p:sldId id="402" r:id="rId3"/>
    <p:sldId id="262" r:id="rId4"/>
    <p:sldId id="263" r:id="rId5"/>
    <p:sldId id="403" r:id="rId6"/>
    <p:sldId id="404" r:id="rId7"/>
    <p:sldId id="266" r:id="rId8"/>
    <p:sldId id="268" r:id="rId9"/>
    <p:sldId id="440" r:id="rId10"/>
    <p:sldId id="448" r:id="rId11"/>
    <p:sldId id="271" r:id="rId12"/>
    <p:sldId id="292" r:id="rId13"/>
    <p:sldId id="449" r:id="rId14"/>
    <p:sldId id="274" r:id="rId15"/>
    <p:sldId id="275" r:id="rId16"/>
    <p:sldId id="405" r:id="rId17"/>
    <p:sldId id="406" r:id="rId18"/>
    <p:sldId id="408" r:id="rId19"/>
    <p:sldId id="279" r:id="rId20"/>
    <p:sldId id="280" r:id="rId21"/>
    <p:sldId id="282" r:id="rId22"/>
    <p:sldId id="283" r:id="rId23"/>
    <p:sldId id="285" r:id="rId24"/>
    <p:sldId id="286" r:id="rId25"/>
    <p:sldId id="287" r:id="rId26"/>
    <p:sldId id="451" r:id="rId27"/>
    <p:sldId id="289" r:id="rId28"/>
    <p:sldId id="409" r:id="rId29"/>
    <p:sldId id="380" r:id="rId30"/>
    <p:sldId id="413" r:id="rId31"/>
    <p:sldId id="452" r:id="rId32"/>
    <p:sldId id="281" r:id="rId33"/>
    <p:sldId id="414" r:id="rId34"/>
    <p:sldId id="296" r:id="rId35"/>
    <p:sldId id="415" r:id="rId36"/>
    <p:sldId id="453" r:id="rId37"/>
    <p:sldId id="454" r:id="rId38"/>
    <p:sldId id="455" r:id="rId39"/>
    <p:sldId id="418" r:id="rId40"/>
    <p:sldId id="319" r:id="rId41"/>
    <p:sldId id="456" r:id="rId42"/>
    <p:sldId id="457" r:id="rId43"/>
    <p:sldId id="458" r:id="rId44"/>
    <p:sldId id="348" r:id="rId45"/>
    <p:sldId id="459" r:id="rId46"/>
    <p:sldId id="460" r:id="rId47"/>
    <p:sldId id="461" r:id="rId48"/>
    <p:sldId id="462" r:id="rId49"/>
    <p:sldId id="463" r:id="rId50"/>
    <p:sldId id="464" r:id="rId51"/>
    <p:sldId id="465" r:id="rId52"/>
    <p:sldId id="466" r:id="rId53"/>
    <p:sldId id="467" r:id="rId54"/>
    <p:sldId id="468" r:id="rId55"/>
    <p:sldId id="469" r:id="rId56"/>
    <p:sldId id="470" r:id="rId57"/>
    <p:sldId id="420" r:id="rId58"/>
    <p:sldId id="472" r:id="rId59"/>
    <p:sldId id="350" r:id="rId60"/>
    <p:sldId id="473" r:id="rId61"/>
    <p:sldId id="412" r:id="rId62"/>
    <p:sldId id="422" r:id="rId63"/>
    <p:sldId id="316" r:id="rId64"/>
    <p:sldId id="442" r:id="rId65"/>
    <p:sldId id="443" r:id="rId66"/>
    <p:sldId id="446" r:id="rId67"/>
    <p:sldId id="423" r:id="rId68"/>
    <p:sldId id="424" r:id="rId69"/>
    <p:sldId id="474" r:id="rId70"/>
    <p:sldId id="330" r:id="rId71"/>
    <p:sldId id="352" r:id="rId72"/>
    <p:sldId id="427" r:id="rId73"/>
    <p:sldId id="356" r:id="rId74"/>
    <p:sldId id="429" r:id="rId75"/>
    <p:sldId id="430" r:id="rId76"/>
    <p:sldId id="431" r:id="rId77"/>
    <p:sldId id="432" r:id="rId78"/>
    <p:sldId id="410" r:id="rId79"/>
    <p:sldId id="311" r:id="rId80"/>
    <p:sldId id="320" r:id="rId81"/>
    <p:sldId id="321" r:id="rId82"/>
    <p:sldId id="322" r:id="rId83"/>
    <p:sldId id="360" r:id="rId84"/>
    <p:sldId id="391" r:id="rId85"/>
    <p:sldId id="362" r:id="rId86"/>
    <p:sldId id="392" r:id="rId87"/>
    <p:sldId id="393" r:id="rId88"/>
    <p:sldId id="433" r:id="rId89"/>
    <p:sldId id="327" r:id="rId90"/>
    <p:sldId id="381" r:id="rId91"/>
    <p:sldId id="401" r:id="rId92"/>
    <p:sldId id="331" r:id="rId93"/>
    <p:sldId id="332" r:id="rId94"/>
    <p:sldId id="333" r:id="rId95"/>
    <p:sldId id="400" r:id="rId96"/>
    <p:sldId id="399" r:id="rId97"/>
    <p:sldId id="398" r:id="rId98"/>
    <p:sldId id="359" r:id="rId99"/>
    <p:sldId id="368" r:id="rId100"/>
    <p:sldId id="434" r:id="rId101"/>
    <p:sldId id="435" r:id="rId102"/>
    <p:sldId id="436" r:id="rId103"/>
    <p:sldId id="437" r:id="rId104"/>
    <p:sldId id="438" r:id="rId105"/>
    <p:sldId id="397" r:id="rId106"/>
    <p:sldId id="396" r:id="rId107"/>
    <p:sldId id="395" r:id="rId108"/>
    <p:sldId id="373" r:id="rId109"/>
    <p:sldId id="439" r:id="rId1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B2"/>
    <a:srgbClr val="002060"/>
    <a:srgbClr val="002B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16" autoAdjust="0"/>
    <p:restoredTop sz="93908" autoAdjust="0"/>
  </p:normalViewPr>
  <p:slideViewPr>
    <p:cSldViewPr snapToGrid="0">
      <p:cViewPr varScale="1">
        <p:scale>
          <a:sx n="82" d="100"/>
          <a:sy n="82" d="100"/>
        </p:scale>
        <p:origin x="950" y="72"/>
      </p:cViewPr>
      <p:guideLst/>
    </p:cSldViewPr>
  </p:slideViewPr>
  <p:notesTextViewPr>
    <p:cViewPr>
      <p:scale>
        <a:sx n="1" d="1"/>
        <a:sy n="1" d="1"/>
      </p:scale>
      <p:origin x="0" y="0"/>
    </p:cViewPr>
  </p:notesTextViewPr>
  <p:sorterViewPr>
    <p:cViewPr varScale="1">
      <p:scale>
        <a:sx n="1" d="1"/>
        <a:sy n="1" d="1"/>
      </p:scale>
      <p:origin x="0" y="-1531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Blad1!$A$4:$A$7</c:f>
              <c:strCache>
                <c:ptCount val="4"/>
                <c:pt idx="0">
                  <c:v>Vlaanderen (35)</c:v>
                </c:pt>
                <c:pt idx="1">
                  <c:v>Waals Gewest (20)</c:v>
                </c:pt>
                <c:pt idx="2">
                  <c:v>Brussel (15)</c:v>
                </c:pt>
                <c:pt idx="3">
                  <c:v>Federaal/OISZ'en (88)</c:v>
                </c:pt>
              </c:strCache>
            </c:strRef>
          </c:cat>
          <c:val>
            <c:numRef>
              <c:f>Blad1!$B$4:$B$7</c:f>
              <c:numCache>
                <c:formatCode>General</c:formatCode>
                <c:ptCount val="4"/>
                <c:pt idx="0">
                  <c:v>35</c:v>
                </c:pt>
                <c:pt idx="1">
                  <c:v>20</c:v>
                </c:pt>
                <c:pt idx="2">
                  <c:v>15</c:v>
                </c:pt>
                <c:pt idx="3">
                  <c:v>88</c:v>
                </c:pt>
              </c:numCache>
            </c:numRef>
          </c:val>
          <c:extLst>
            <c:ext xmlns:c16="http://schemas.microsoft.com/office/drawing/2014/chart" uri="{C3380CC4-5D6E-409C-BE32-E72D297353CC}">
              <c16:uniqueId val="{00000000-4A7B-4AD2-90D2-EFB950FD2BFC}"/>
            </c:ext>
          </c:extLst>
        </c:ser>
        <c:dLbls>
          <c:showLegendKey val="0"/>
          <c:showVal val="0"/>
          <c:showCatName val="0"/>
          <c:showSerName val="0"/>
          <c:showPercent val="0"/>
          <c:showBubbleSize val="0"/>
        </c:dLbls>
        <c:gapWidth val="182"/>
        <c:axId val="892892120"/>
        <c:axId val="892889168"/>
      </c:barChart>
      <c:catAx>
        <c:axId val="892892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892889168"/>
        <c:crosses val="autoZero"/>
        <c:auto val="1"/>
        <c:lblAlgn val="ctr"/>
        <c:lblOffset val="100"/>
        <c:noMultiLvlLbl val="0"/>
      </c:catAx>
      <c:valAx>
        <c:axId val="8928891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892892120"/>
        <c:crosses val="autoZero"/>
        <c:crossBetween val="between"/>
      </c:valAx>
      <c:spPr>
        <a:noFill/>
        <a:ln>
          <a:noFill/>
        </a:ln>
        <a:effectLst/>
      </c:spPr>
    </c:plotArea>
    <c:plotVisOnly val="1"/>
    <c:dispBlanksAs val="gap"/>
    <c:showDLblsOverMax val="0"/>
  </c:chart>
  <c:spPr>
    <a:solidFill>
      <a:schemeClr val="lt1"/>
    </a:solidFill>
    <a:ln w="6350" cap="flat" cmpd="sng" algn="ctr">
      <a:solidFill>
        <a:schemeClr val="bg1">
          <a:lumMod val="85000"/>
        </a:schemeClr>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E0E761-9445-48A9-BEE6-47E284EC20B4}"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34BD45F3-C7C2-4B56-8D94-1D5BC080AF4F}">
      <dgm:prSet phldrT="[Text]"/>
      <dgm:spPr>
        <a:gradFill rotWithShape="0">
          <a:gsLst>
            <a:gs pos="0">
              <a:srgbClr val="002776"/>
            </a:gs>
            <a:gs pos="80000">
              <a:srgbClr val="002776"/>
            </a:gs>
            <a:gs pos="100000">
              <a:srgbClr val="002776"/>
            </a:gs>
          </a:gsLst>
        </a:gradFill>
      </dgm:spPr>
      <dgm:t>
        <a:bodyPr/>
        <a:lstStyle/>
        <a:p>
          <a:r>
            <a:rPr lang="nl-BE" dirty="0" smtClean="0"/>
            <a:t>Wet </a:t>
          </a:r>
          <a:r>
            <a:rPr lang="nl-BE" dirty="0"/>
            <a:t>van 15 januari 1990</a:t>
          </a:r>
        </a:p>
      </dgm:t>
    </dgm:pt>
    <dgm:pt modelId="{D6B1B5DE-63CB-47A2-BF15-121DB511F526}" type="parTrans" cxnId="{111A1097-CA62-46D2-A318-D72416114613}">
      <dgm:prSet/>
      <dgm:spPr/>
      <dgm:t>
        <a:bodyPr/>
        <a:lstStyle/>
        <a:p>
          <a:endParaRPr lang="en-US"/>
        </a:p>
      </dgm:t>
    </dgm:pt>
    <dgm:pt modelId="{11D2455E-A0A4-492F-9F3D-DFD4456338E4}" type="sibTrans" cxnId="{111A1097-CA62-46D2-A318-D72416114613}">
      <dgm:prSet/>
      <dgm:spPr/>
      <dgm:t>
        <a:bodyPr/>
        <a:lstStyle/>
        <a:p>
          <a:endParaRPr lang="en-US"/>
        </a:p>
      </dgm:t>
    </dgm:pt>
    <dgm:pt modelId="{18AD203B-9A77-4DDB-8FF5-786B80864794}">
      <dgm:prSet phldrT="[Text]"/>
      <dgm:spPr>
        <a:solidFill>
          <a:srgbClr val="E73E01"/>
        </a:solidFill>
      </dgm:spPr>
      <dgm:t>
        <a:bodyPr/>
        <a:lstStyle/>
        <a:p>
          <a:r>
            <a:rPr lang="nl-BE"/>
            <a:t>portaal van de sociale zekerheid</a:t>
          </a:r>
        </a:p>
      </dgm:t>
    </dgm:pt>
    <dgm:pt modelId="{662AAEE7-36F3-4D85-8681-A96D126D8857}" type="parTrans" cxnId="{A8FEB489-B930-4EC5-878A-6256617A3649}">
      <dgm:prSet/>
      <dgm:spPr/>
      <dgm:t>
        <a:bodyPr/>
        <a:lstStyle/>
        <a:p>
          <a:endParaRPr lang="en-US"/>
        </a:p>
      </dgm:t>
    </dgm:pt>
    <dgm:pt modelId="{BC9687AF-34B2-4318-9F72-28DBF6384791}" type="sibTrans" cxnId="{A8FEB489-B930-4EC5-878A-6256617A3649}">
      <dgm:prSet/>
      <dgm:spPr/>
      <dgm:t>
        <a:bodyPr/>
        <a:lstStyle/>
        <a:p>
          <a:endParaRPr lang="en-US"/>
        </a:p>
      </dgm:t>
    </dgm:pt>
    <dgm:pt modelId="{50758FA3-7657-4F96-ACA5-F828F5216B9C}">
      <dgm:prSet phldrT="[Text]"/>
      <dgm:spPr>
        <a:solidFill>
          <a:srgbClr val="E73E01"/>
        </a:solidFill>
      </dgm:spPr>
      <dgm:t>
        <a:bodyPr/>
        <a:lstStyle/>
        <a:p>
          <a:r>
            <a:rPr lang="nl-BE" dirty="0" smtClean="0"/>
            <a:t>28 </a:t>
          </a:r>
          <a:r>
            <a:rPr lang="nl-BE" dirty="0"/>
            <a:t>toepassingen</a:t>
          </a:r>
          <a:br>
            <a:rPr lang="nl-BE" dirty="0"/>
          </a:br>
          <a:r>
            <a:rPr lang="nl-BE" dirty="0"/>
            <a:t>voor de burgers</a:t>
          </a:r>
        </a:p>
      </dgm:t>
    </dgm:pt>
    <dgm:pt modelId="{BB1EB6FC-135B-4B32-BEC8-C43C288BE378}" type="parTrans" cxnId="{3F903E89-41A3-4E91-AAB9-2D1105E81BC6}">
      <dgm:prSet/>
      <dgm:spPr/>
      <dgm:t>
        <a:bodyPr/>
        <a:lstStyle/>
        <a:p>
          <a:endParaRPr lang="en-US"/>
        </a:p>
      </dgm:t>
    </dgm:pt>
    <dgm:pt modelId="{1E20ADFA-356F-4A9E-BAC5-91B689D63158}" type="sibTrans" cxnId="{3F903E89-41A3-4E91-AAB9-2D1105E81BC6}">
      <dgm:prSet/>
      <dgm:spPr/>
      <dgm:t>
        <a:bodyPr/>
        <a:lstStyle/>
        <a:p>
          <a:endParaRPr lang="en-US"/>
        </a:p>
      </dgm:t>
    </dgm:pt>
    <dgm:pt modelId="{FF3324E8-9CFF-497A-B66C-BBF85E115802}">
      <dgm:prSet phldrT="[Text]"/>
      <dgm:spPr>
        <a:solidFill>
          <a:srgbClr val="E73E01"/>
        </a:solidFill>
      </dgm:spPr>
      <dgm:t>
        <a:bodyPr/>
        <a:lstStyle/>
        <a:p>
          <a:r>
            <a:rPr lang="nl-BE"/>
            <a:t>&gt; 50 toepassingen voor de</a:t>
          </a:r>
          <a:br>
            <a:rPr lang="nl-BE"/>
          </a:br>
          <a:r>
            <a:rPr lang="nl-BE"/>
            <a:t>ondernemingen</a:t>
          </a:r>
        </a:p>
      </dgm:t>
    </dgm:pt>
    <dgm:pt modelId="{685CC807-48F4-48E8-AF9A-03470C2374CC}" type="parTrans" cxnId="{1B203B0B-EF29-4C95-B4F1-6E544EB77056}">
      <dgm:prSet/>
      <dgm:spPr/>
      <dgm:t>
        <a:bodyPr/>
        <a:lstStyle/>
        <a:p>
          <a:endParaRPr lang="en-US"/>
        </a:p>
      </dgm:t>
    </dgm:pt>
    <dgm:pt modelId="{49BDA0AE-1870-491C-BED6-38A170A843B1}" type="sibTrans" cxnId="{1B203B0B-EF29-4C95-B4F1-6E544EB77056}">
      <dgm:prSet/>
      <dgm:spPr/>
      <dgm:t>
        <a:bodyPr/>
        <a:lstStyle/>
        <a:p>
          <a:endParaRPr lang="en-US"/>
        </a:p>
      </dgm:t>
    </dgm:pt>
    <dgm:pt modelId="{222D1549-3810-4490-8B2A-5B8851BE74EC}">
      <dgm:prSet phldrT="[Text]"/>
      <dgm:spPr>
        <a:solidFill>
          <a:srgbClr val="E73E01"/>
        </a:solidFill>
      </dgm:spPr>
      <dgm:t>
        <a:bodyPr/>
        <a:lstStyle/>
        <a:p>
          <a:r>
            <a:rPr lang="en-US" dirty="0" smtClean="0"/>
            <a:t>&gt; 25 </a:t>
          </a:r>
          <a:r>
            <a:rPr lang="en-US" dirty="0" err="1" smtClean="0"/>
            <a:t>internationale</a:t>
          </a:r>
          <a:r>
            <a:rPr lang="en-US" dirty="0" smtClean="0"/>
            <a:t> </a:t>
          </a:r>
          <a:r>
            <a:rPr lang="en-US" dirty="0" err="1" smtClean="0"/>
            <a:t>en</a:t>
          </a:r>
          <a:r>
            <a:rPr lang="en-US" dirty="0" smtClean="0"/>
            <a:t> </a:t>
          </a:r>
          <a:r>
            <a:rPr lang="en-US" dirty="0" err="1" smtClean="0"/>
            <a:t>nationale</a:t>
          </a:r>
          <a:r>
            <a:rPr lang="en-US" dirty="0" smtClean="0"/>
            <a:t> </a:t>
          </a:r>
          <a:r>
            <a:rPr lang="en-US" dirty="0" err="1" smtClean="0"/>
            <a:t>onderscheidingen</a:t>
          </a:r>
          <a:endParaRPr lang="nl-BE" dirty="0"/>
        </a:p>
      </dgm:t>
    </dgm:pt>
    <dgm:pt modelId="{C90F15DA-901A-4557-ACA7-9FCE3778F53A}" type="parTrans" cxnId="{69B9CC73-6489-450F-BE1D-86A8C2DF30E4}">
      <dgm:prSet/>
      <dgm:spPr/>
      <dgm:t>
        <a:bodyPr/>
        <a:lstStyle/>
        <a:p>
          <a:endParaRPr lang="en-US"/>
        </a:p>
      </dgm:t>
    </dgm:pt>
    <dgm:pt modelId="{54CC43FA-AB9B-4A59-8291-226620B5572D}" type="sibTrans" cxnId="{69B9CC73-6489-450F-BE1D-86A8C2DF30E4}">
      <dgm:prSet/>
      <dgm:spPr/>
      <dgm:t>
        <a:bodyPr/>
        <a:lstStyle/>
        <a:p>
          <a:endParaRPr lang="en-US"/>
        </a:p>
      </dgm:t>
    </dgm:pt>
    <dgm:pt modelId="{69C20905-F099-458A-9C65-D1FC8F924DEC}">
      <dgm:prSet/>
      <dgm:spPr>
        <a:gradFill rotWithShape="0">
          <a:gsLst>
            <a:gs pos="0">
              <a:srgbClr val="002776"/>
            </a:gs>
            <a:gs pos="80000">
              <a:srgbClr val="002776"/>
            </a:gs>
            <a:gs pos="100000">
              <a:srgbClr val="002776"/>
            </a:gs>
          </a:gsLst>
          <a:lin ang="16200000" scaled="0"/>
        </a:gradFill>
      </dgm:spPr>
      <dgm:t>
        <a:bodyPr/>
        <a:lstStyle/>
        <a:p>
          <a:r>
            <a:rPr lang="nl-BE"/>
            <a:t>&lt; 100 medewerkers</a:t>
          </a:r>
        </a:p>
      </dgm:t>
    </dgm:pt>
    <dgm:pt modelId="{F701A2A6-B9BA-4BBF-965A-78DCA4E8E436}" type="parTrans" cxnId="{059A14A9-22C4-4AFF-BD22-1101B798D1D0}">
      <dgm:prSet/>
      <dgm:spPr/>
      <dgm:t>
        <a:bodyPr/>
        <a:lstStyle/>
        <a:p>
          <a:endParaRPr lang="en-US"/>
        </a:p>
      </dgm:t>
    </dgm:pt>
    <dgm:pt modelId="{CC56A1A1-7548-4A48-9038-DD3DD58DD323}" type="sibTrans" cxnId="{059A14A9-22C4-4AFF-BD22-1101B798D1D0}">
      <dgm:prSet/>
      <dgm:spPr/>
      <dgm:t>
        <a:bodyPr/>
        <a:lstStyle/>
        <a:p>
          <a:endParaRPr lang="en-US"/>
        </a:p>
      </dgm:t>
    </dgm:pt>
    <dgm:pt modelId="{509F2B8A-DB28-495C-9D8C-949504EAB4B3}">
      <dgm:prSet/>
      <dgm:spPr>
        <a:gradFill rotWithShape="0">
          <a:gsLst>
            <a:gs pos="0">
              <a:srgbClr val="002776"/>
            </a:gs>
            <a:gs pos="80000">
              <a:srgbClr val="002776"/>
            </a:gs>
            <a:gs pos="100000">
              <a:srgbClr val="002776"/>
            </a:gs>
          </a:gsLst>
          <a:lin ang="16200000" scaled="0"/>
        </a:gradFill>
      </dgm:spPr>
      <dgm:t>
        <a:bodyPr/>
        <a:lstStyle/>
        <a:p>
          <a:r>
            <a:rPr lang="nl-BE" dirty="0" smtClean="0"/>
            <a:t>18 </a:t>
          </a:r>
          <a:r>
            <a:rPr lang="nl-BE" dirty="0"/>
            <a:t>miljoen </a:t>
          </a:r>
          <a:r>
            <a:rPr lang="nl-BE" dirty="0">
              <a:solidFill>
                <a:schemeClr val="bg1"/>
              </a:solidFill>
            </a:rPr>
            <a:t>€</a:t>
          </a:r>
          <a:r>
            <a:rPr lang="nl-BE" dirty="0">
              <a:solidFill>
                <a:srgbClr val="0082B8"/>
              </a:solidFill>
            </a:rPr>
            <a:t> </a:t>
          </a:r>
          <a:r>
            <a:rPr lang="nl-BE" dirty="0"/>
            <a:t> jaarlijkse begroting</a:t>
          </a:r>
        </a:p>
      </dgm:t>
    </dgm:pt>
    <dgm:pt modelId="{D9A1735F-0FA4-4205-956C-8F491039BB37}" type="parTrans" cxnId="{60B037BE-3AED-4AD1-95B2-897DE1753E8D}">
      <dgm:prSet/>
      <dgm:spPr/>
      <dgm:t>
        <a:bodyPr/>
        <a:lstStyle/>
        <a:p>
          <a:endParaRPr lang="en-US"/>
        </a:p>
      </dgm:t>
    </dgm:pt>
    <dgm:pt modelId="{6F004D49-B107-4070-8E49-AADAF311DA28}" type="sibTrans" cxnId="{60B037BE-3AED-4AD1-95B2-897DE1753E8D}">
      <dgm:prSet/>
      <dgm:spPr/>
      <dgm:t>
        <a:bodyPr/>
        <a:lstStyle/>
        <a:p>
          <a:endParaRPr lang="en-US"/>
        </a:p>
      </dgm:t>
    </dgm:pt>
    <dgm:pt modelId="{3796CC9B-D371-4476-8030-69088D0DDBD0}">
      <dgm:prSet/>
      <dgm:spPr>
        <a:gradFill rotWithShape="0">
          <a:gsLst>
            <a:gs pos="0">
              <a:srgbClr val="002776"/>
            </a:gs>
            <a:gs pos="80000">
              <a:srgbClr val="002776"/>
            </a:gs>
            <a:gs pos="100000">
              <a:srgbClr val="002776"/>
            </a:gs>
          </a:gsLst>
          <a:lin ang="16200000" scaled="0"/>
        </a:gradFill>
      </dgm:spPr>
      <dgm:t>
        <a:bodyPr/>
        <a:lstStyle/>
        <a:p>
          <a:r>
            <a:rPr lang="nl-BE"/>
            <a:t>netwerk met 3.000 actoren uit de sociale sector</a:t>
          </a:r>
        </a:p>
      </dgm:t>
    </dgm:pt>
    <dgm:pt modelId="{BA0A6625-AF18-4DC4-8B76-B6857D5A9F01}" type="parTrans" cxnId="{29792CDC-4C03-4C57-82D8-EA8F86EDFFFF}">
      <dgm:prSet/>
      <dgm:spPr/>
      <dgm:t>
        <a:bodyPr/>
        <a:lstStyle/>
        <a:p>
          <a:endParaRPr lang="en-US"/>
        </a:p>
      </dgm:t>
    </dgm:pt>
    <dgm:pt modelId="{CEAD1EC6-2F02-4F7C-8D99-DBFC3FB2BAB3}" type="sibTrans" cxnId="{29792CDC-4C03-4C57-82D8-EA8F86EDFFFF}">
      <dgm:prSet/>
      <dgm:spPr/>
      <dgm:t>
        <a:bodyPr/>
        <a:lstStyle/>
        <a:p>
          <a:endParaRPr lang="en-US"/>
        </a:p>
      </dgm:t>
    </dgm:pt>
    <dgm:pt modelId="{E2D3216E-C2CB-4F30-917E-E21CAAC3D12D}">
      <dgm:prSet/>
      <dgm:spPr>
        <a:solidFill>
          <a:schemeClr val="accent6"/>
        </a:solidFill>
        <a:effectLst/>
      </dgm:spPr>
      <dgm:t>
        <a:bodyPr/>
        <a:lstStyle/>
        <a:p>
          <a:r>
            <a:rPr lang="nl-BE" dirty="0" smtClean="0"/>
            <a:t>Bestuurs-</a:t>
          </a:r>
          <a:r>
            <a:rPr lang="nl-BE" dirty="0"/>
            <a:t/>
          </a:r>
          <a:br>
            <a:rPr lang="nl-BE" dirty="0"/>
          </a:br>
          <a:r>
            <a:rPr lang="nl-BE" dirty="0"/>
            <a:t>overeenkomst</a:t>
          </a:r>
        </a:p>
      </dgm:t>
    </dgm:pt>
    <dgm:pt modelId="{B861F8D0-445C-4B25-99A4-2D1CA70A01E1}" type="parTrans" cxnId="{1A337BDD-B96A-46A2-A142-352446A652B8}">
      <dgm:prSet/>
      <dgm:spPr/>
      <dgm:t>
        <a:bodyPr/>
        <a:lstStyle/>
        <a:p>
          <a:endParaRPr lang="en-US"/>
        </a:p>
      </dgm:t>
    </dgm:pt>
    <dgm:pt modelId="{2B1DF161-0819-4AC8-B874-132B438F8E98}" type="sibTrans" cxnId="{1A337BDD-B96A-46A2-A142-352446A652B8}">
      <dgm:prSet/>
      <dgm:spPr/>
      <dgm:t>
        <a:bodyPr/>
        <a:lstStyle/>
        <a:p>
          <a:endParaRPr lang="en-US"/>
        </a:p>
      </dgm:t>
    </dgm:pt>
    <dgm:pt modelId="{2A5A8E72-16E1-4C51-BBEF-97FB23E243E5}">
      <dgm:prSet>
        <dgm:style>
          <a:lnRef idx="0">
            <a:scrgbClr r="0" g="0" b="0"/>
          </a:lnRef>
          <a:fillRef idx="0">
            <a:scrgbClr r="0" g="0" b="0"/>
          </a:fillRef>
          <a:effectRef idx="0">
            <a:scrgbClr r="0" g="0" b="0"/>
          </a:effectRef>
          <a:fontRef idx="minor">
            <a:schemeClr val="lt1"/>
          </a:fontRef>
        </dgm:style>
      </dgm:prSet>
      <dgm:spPr>
        <a:solidFill>
          <a:schemeClr val="accent6"/>
        </a:solidFill>
        <a:ln>
          <a:noFill/>
        </a:ln>
      </dgm:spPr>
      <dgm:t>
        <a:bodyPr/>
        <a:lstStyle/>
        <a:p>
          <a:r>
            <a:rPr lang="nl-BE"/>
            <a:t>Beheerscomité</a:t>
          </a:r>
        </a:p>
      </dgm:t>
    </dgm:pt>
    <dgm:pt modelId="{84178FF6-F0D6-493E-92B4-7C6586FCAC1E}" type="parTrans" cxnId="{64BEF04E-517A-46D9-9601-5E9094A41AD0}">
      <dgm:prSet/>
      <dgm:spPr/>
      <dgm:t>
        <a:bodyPr/>
        <a:lstStyle/>
        <a:p>
          <a:endParaRPr lang="en-US"/>
        </a:p>
      </dgm:t>
    </dgm:pt>
    <dgm:pt modelId="{EB29474E-089B-4CEC-95E6-D26B8015D6ED}" type="sibTrans" cxnId="{64BEF04E-517A-46D9-9601-5E9094A41AD0}">
      <dgm:prSet/>
      <dgm:spPr/>
      <dgm:t>
        <a:bodyPr/>
        <a:lstStyle/>
        <a:p>
          <a:endParaRPr lang="en-US"/>
        </a:p>
      </dgm:t>
    </dgm:pt>
    <dgm:pt modelId="{054AADB5-C88E-4785-A425-B8AC6418785D}">
      <dgm:prSet custT="1">
        <dgm:style>
          <a:lnRef idx="0">
            <a:scrgbClr r="0" g="0" b="0"/>
          </a:lnRef>
          <a:fillRef idx="0">
            <a:scrgbClr r="0" g="0" b="0"/>
          </a:fillRef>
          <a:effectRef idx="0">
            <a:scrgbClr r="0" g="0" b="0"/>
          </a:effectRef>
          <a:fontRef idx="minor">
            <a:schemeClr val="lt1"/>
          </a:fontRef>
        </dgm:style>
      </dgm:prSet>
      <dgm:spPr>
        <a:solidFill>
          <a:schemeClr val="accent6"/>
        </a:solidFill>
        <a:ln>
          <a:noFill/>
        </a:ln>
      </dgm:spPr>
      <dgm:t>
        <a:bodyPr/>
        <a:lstStyle/>
        <a:p>
          <a:r>
            <a:rPr lang="nl-BE" sz="1550" dirty="0"/>
            <a:t>Algemeen</a:t>
          </a:r>
          <a:br>
            <a:rPr lang="nl-BE" sz="1550" dirty="0"/>
          </a:br>
          <a:r>
            <a:rPr lang="nl-BE" sz="1550" dirty="0"/>
            <a:t>coördinatiecomité</a:t>
          </a:r>
        </a:p>
      </dgm:t>
    </dgm:pt>
    <dgm:pt modelId="{1063EADF-2B24-470C-8A4C-BFAA63BC667D}" type="parTrans" cxnId="{14FD33CA-CA56-4B03-B86D-E4BA214844D0}">
      <dgm:prSet/>
      <dgm:spPr/>
      <dgm:t>
        <a:bodyPr/>
        <a:lstStyle/>
        <a:p>
          <a:endParaRPr lang="en-US"/>
        </a:p>
      </dgm:t>
    </dgm:pt>
    <dgm:pt modelId="{8C28B2FC-91F1-4A64-84DB-212A2C5D06AF}" type="sibTrans" cxnId="{14FD33CA-CA56-4B03-B86D-E4BA214844D0}">
      <dgm:prSet/>
      <dgm:spPr/>
      <dgm:t>
        <a:bodyPr/>
        <a:lstStyle/>
        <a:p>
          <a:endParaRPr lang="en-US"/>
        </a:p>
      </dgm:t>
    </dgm:pt>
    <dgm:pt modelId="{4B714717-636E-45B1-9784-C4D6A39C1849}">
      <dgm:prSet custT="1">
        <dgm:style>
          <a:lnRef idx="0">
            <a:scrgbClr r="0" g="0" b="0"/>
          </a:lnRef>
          <a:fillRef idx="0">
            <a:scrgbClr r="0" g="0" b="0"/>
          </a:fillRef>
          <a:effectRef idx="0">
            <a:scrgbClr r="0" g="0" b="0"/>
          </a:effectRef>
          <a:fontRef idx="minor">
            <a:schemeClr val="lt1"/>
          </a:fontRef>
        </dgm:style>
      </dgm:prSet>
      <dgm:spPr>
        <a:solidFill>
          <a:schemeClr val="accent6"/>
        </a:solidFill>
        <a:ln>
          <a:noFill/>
        </a:ln>
      </dgm:spPr>
      <dgm:t>
        <a:bodyPr/>
        <a:lstStyle/>
        <a:p>
          <a:r>
            <a:rPr lang="nl-BE" sz="1500" dirty="0"/>
            <a:t>IVC – </a:t>
          </a:r>
          <a:r>
            <a:rPr lang="nl-BE" sz="1450" dirty="0"/>
            <a:t>Informatie-veiligheidscomité </a:t>
          </a:r>
        </a:p>
      </dgm:t>
    </dgm:pt>
    <dgm:pt modelId="{6313504D-42D6-4B36-AC1E-329EAF040FA0}" type="parTrans" cxnId="{A56D3A96-6EDF-42EA-AD26-9EB965716C58}">
      <dgm:prSet/>
      <dgm:spPr/>
      <dgm:t>
        <a:bodyPr/>
        <a:lstStyle/>
        <a:p>
          <a:endParaRPr lang="en-US"/>
        </a:p>
      </dgm:t>
    </dgm:pt>
    <dgm:pt modelId="{CE6A60AA-221A-4813-B44C-A83727663FD3}" type="sibTrans" cxnId="{A56D3A96-6EDF-42EA-AD26-9EB965716C58}">
      <dgm:prSet/>
      <dgm:spPr/>
      <dgm:t>
        <a:bodyPr/>
        <a:lstStyle/>
        <a:p>
          <a:endParaRPr lang="en-US"/>
        </a:p>
      </dgm:t>
    </dgm:pt>
    <dgm:pt modelId="{A2919276-F9DB-44EB-A289-998CCC5B0E6E}">
      <dgm:prSet>
        <dgm:style>
          <a:lnRef idx="0">
            <a:scrgbClr r="0" g="0" b="0"/>
          </a:lnRef>
          <a:fillRef idx="0">
            <a:scrgbClr r="0" g="0" b="0"/>
          </a:fillRef>
          <a:effectRef idx="0">
            <a:scrgbClr r="0" g="0" b="0"/>
          </a:effectRef>
          <a:fontRef idx="minor">
            <a:schemeClr val="lt1"/>
          </a:fontRef>
        </dgm:style>
      </dgm:prSet>
      <dgm:spPr>
        <a:solidFill>
          <a:schemeClr val="accent1"/>
        </a:solidFill>
        <a:ln>
          <a:noFill/>
        </a:ln>
      </dgm:spPr>
      <dgm:t>
        <a:bodyPr/>
        <a:lstStyle/>
        <a:p>
          <a:r>
            <a:rPr lang="nl-BE" dirty="0"/>
            <a:t>&gt; </a:t>
          </a:r>
          <a:r>
            <a:rPr lang="nl-BE" dirty="0" smtClean="0"/>
            <a:t>1,9 </a:t>
          </a:r>
          <a:r>
            <a:rPr lang="nl-BE" dirty="0"/>
            <a:t>miljard </a:t>
          </a:r>
          <a:br>
            <a:rPr lang="nl-BE" dirty="0"/>
          </a:br>
          <a:r>
            <a:rPr lang="nl-BE" dirty="0"/>
            <a:t>uitgewisselde  berichten in </a:t>
          </a:r>
          <a:r>
            <a:rPr lang="nl-BE" dirty="0" smtClean="0"/>
            <a:t>2022</a:t>
          </a:r>
          <a:endParaRPr lang="nl-BE" dirty="0"/>
        </a:p>
      </dgm:t>
    </dgm:pt>
    <dgm:pt modelId="{11667160-7C3F-49D0-81C7-FF7A8AEB3985}" type="parTrans" cxnId="{821C7D90-CADE-48BB-9F4C-C64E00E24537}">
      <dgm:prSet/>
      <dgm:spPr/>
      <dgm:t>
        <a:bodyPr/>
        <a:lstStyle/>
        <a:p>
          <a:endParaRPr lang="en-US"/>
        </a:p>
      </dgm:t>
    </dgm:pt>
    <dgm:pt modelId="{9FF5DDB9-9F8C-42FF-A10C-4AF1A2DEE956}" type="sibTrans" cxnId="{821C7D90-CADE-48BB-9F4C-C64E00E24537}">
      <dgm:prSet/>
      <dgm:spPr/>
      <dgm:t>
        <a:bodyPr/>
        <a:lstStyle/>
        <a:p>
          <a:endParaRPr lang="en-US"/>
        </a:p>
      </dgm:t>
    </dgm:pt>
    <dgm:pt modelId="{46FCFE41-2947-4A6C-9DDF-CB11FB56FCB3}">
      <dgm:prSet>
        <dgm:style>
          <a:lnRef idx="0">
            <a:scrgbClr r="0" g="0" b="0"/>
          </a:lnRef>
          <a:fillRef idx="0">
            <a:scrgbClr r="0" g="0" b="0"/>
          </a:fillRef>
          <a:effectRef idx="0">
            <a:scrgbClr r="0" g="0" b="0"/>
          </a:effectRef>
          <a:fontRef idx="minor">
            <a:schemeClr val="lt1"/>
          </a:fontRef>
        </dgm:style>
      </dgm:prSet>
      <dgm:spPr>
        <a:solidFill>
          <a:schemeClr val="accent1"/>
        </a:solidFill>
        <a:ln>
          <a:noFill/>
        </a:ln>
      </dgm:spPr>
      <dgm:t>
        <a:bodyPr/>
        <a:lstStyle/>
        <a:p>
          <a:r>
            <a:rPr lang="nl-BE" dirty="0"/>
            <a:t>190 BPR en 220</a:t>
          </a:r>
          <a:br>
            <a:rPr lang="nl-BE" dirty="0"/>
          </a:br>
          <a:r>
            <a:rPr lang="nl-BE" dirty="0"/>
            <a:t>gestructureerde</a:t>
          </a:r>
          <a:br>
            <a:rPr lang="nl-BE" dirty="0"/>
          </a:br>
          <a:r>
            <a:rPr lang="nl-BE" dirty="0"/>
            <a:t>berichten</a:t>
          </a:r>
        </a:p>
      </dgm:t>
    </dgm:pt>
    <dgm:pt modelId="{18BB1660-2298-4ED2-AA7A-8C54E02A4510}" type="parTrans" cxnId="{AD8C6D2F-BC04-431E-B3FD-4E4C9151A93C}">
      <dgm:prSet/>
      <dgm:spPr/>
      <dgm:t>
        <a:bodyPr/>
        <a:lstStyle/>
        <a:p>
          <a:endParaRPr lang="en-US"/>
        </a:p>
      </dgm:t>
    </dgm:pt>
    <dgm:pt modelId="{4417CAC3-DE34-4AAA-A360-AFC9C017F3A9}" type="sibTrans" cxnId="{AD8C6D2F-BC04-431E-B3FD-4E4C9151A93C}">
      <dgm:prSet/>
      <dgm:spPr/>
      <dgm:t>
        <a:bodyPr/>
        <a:lstStyle/>
        <a:p>
          <a:endParaRPr lang="en-US"/>
        </a:p>
      </dgm:t>
    </dgm:pt>
    <dgm:pt modelId="{CB1C361D-F39E-4F8B-9A54-092D263957CB}">
      <dgm:prSet>
        <dgm:style>
          <a:lnRef idx="0">
            <a:scrgbClr r="0" g="0" b="0"/>
          </a:lnRef>
          <a:fillRef idx="0">
            <a:scrgbClr r="0" g="0" b="0"/>
          </a:fillRef>
          <a:effectRef idx="0">
            <a:scrgbClr r="0" g="0" b="0"/>
          </a:effectRef>
          <a:fontRef idx="minor">
            <a:schemeClr val="lt1"/>
          </a:fontRef>
        </dgm:style>
      </dgm:prSet>
      <dgm:spPr>
        <a:solidFill>
          <a:schemeClr val="accent1"/>
        </a:solidFill>
        <a:ln>
          <a:noFill/>
        </a:ln>
      </dgm:spPr>
      <dgm:t>
        <a:bodyPr/>
        <a:lstStyle/>
        <a:p>
          <a:r>
            <a:rPr lang="nl-BE" dirty="0"/>
            <a:t>120 </a:t>
          </a:r>
          <a:r>
            <a:rPr lang="nl-BE" dirty="0" err="1"/>
            <a:t>webservices</a:t>
          </a:r>
          <a:endParaRPr lang="nl-BE" dirty="0"/>
        </a:p>
      </dgm:t>
    </dgm:pt>
    <dgm:pt modelId="{67718FED-4A97-48A9-85CE-DCE3FF118212}" type="parTrans" cxnId="{1790665A-4AAC-43D4-AEF7-155B04B9536A}">
      <dgm:prSet/>
      <dgm:spPr/>
      <dgm:t>
        <a:bodyPr/>
        <a:lstStyle/>
        <a:p>
          <a:endParaRPr lang="en-US"/>
        </a:p>
      </dgm:t>
    </dgm:pt>
    <dgm:pt modelId="{7475FA81-18FF-4AC5-A0C6-19B714F9A1AF}" type="sibTrans" cxnId="{1790665A-4AAC-43D4-AEF7-155B04B9536A}">
      <dgm:prSet/>
      <dgm:spPr/>
      <dgm:t>
        <a:bodyPr/>
        <a:lstStyle/>
        <a:p>
          <a:endParaRPr lang="en-US"/>
        </a:p>
      </dgm:t>
    </dgm:pt>
    <dgm:pt modelId="{E6DEBDCD-1A57-4407-BC5A-24DDA2890982}">
      <dgm:prSet>
        <dgm:style>
          <a:lnRef idx="0">
            <a:scrgbClr r="0" g="0" b="0"/>
          </a:lnRef>
          <a:fillRef idx="0">
            <a:scrgbClr r="0" g="0" b="0"/>
          </a:fillRef>
          <a:effectRef idx="0">
            <a:scrgbClr r="0" g="0" b="0"/>
          </a:effectRef>
          <a:fontRef idx="minor">
            <a:schemeClr val="lt1"/>
          </a:fontRef>
        </dgm:style>
      </dgm:prSet>
      <dgm:spPr>
        <a:solidFill>
          <a:schemeClr val="accent1"/>
        </a:solidFill>
        <a:ln>
          <a:noFill/>
        </a:ln>
      </dgm:spPr>
      <dgm:t>
        <a:bodyPr/>
        <a:lstStyle/>
        <a:p>
          <a:r>
            <a:rPr lang="nl-BE" dirty="0" smtClean="0"/>
            <a:t>99,9% </a:t>
          </a:r>
          <a:r>
            <a:rPr lang="nl-BE" dirty="0"/>
            <a:t/>
          </a:r>
          <a:br>
            <a:rPr lang="nl-BE" dirty="0"/>
          </a:br>
          <a:r>
            <a:rPr lang="nl-BE" dirty="0"/>
            <a:t>beschikbaarheid</a:t>
          </a:r>
          <a:br>
            <a:rPr lang="nl-BE" dirty="0"/>
          </a:br>
          <a:r>
            <a:rPr lang="nl-BE" dirty="0"/>
            <a:t>van de diensten</a:t>
          </a:r>
        </a:p>
      </dgm:t>
    </dgm:pt>
    <dgm:pt modelId="{87CE42A5-09C9-4ACC-8B14-110FEB4AE63A}" type="parTrans" cxnId="{1CEA6DC3-5C79-4159-B4F7-FD99BAA69BEA}">
      <dgm:prSet/>
      <dgm:spPr/>
      <dgm:t>
        <a:bodyPr/>
        <a:lstStyle/>
        <a:p>
          <a:endParaRPr lang="en-US"/>
        </a:p>
      </dgm:t>
    </dgm:pt>
    <dgm:pt modelId="{55137EAF-C7B7-4BB8-8F98-E7FB3EDD0A46}" type="sibTrans" cxnId="{1CEA6DC3-5C79-4159-B4F7-FD99BAA69BEA}">
      <dgm:prSet/>
      <dgm:spPr/>
      <dgm:t>
        <a:bodyPr/>
        <a:lstStyle/>
        <a:p>
          <a:endParaRPr lang="en-US"/>
        </a:p>
      </dgm:t>
    </dgm:pt>
    <dgm:pt modelId="{CF5E228A-7139-4424-B02C-8884DC8EF555}" type="pres">
      <dgm:prSet presAssocID="{02E0E761-9445-48A9-BEE6-47E284EC20B4}" presName="diagram" presStyleCnt="0">
        <dgm:presLayoutVars>
          <dgm:dir/>
          <dgm:resizeHandles val="exact"/>
        </dgm:presLayoutVars>
      </dgm:prSet>
      <dgm:spPr/>
      <dgm:t>
        <a:bodyPr/>
        <a:lstStyle/>
        <a:p>
          <a:endParaRPr lang="en-US"/>
        </a:p>
      </dgm:t>
    </dgm:pt>
    <dgm:pt modelId="{FCF1877A-4DAE-4B91-BC2D-743C40BC2382}" type="pres">
      <dgm:prSet presAssocID="{34BD45F3-C7C2-4B56-8D94-1D5BC080AF4F}" presName="node" presStyleLbl="node1" presStyleIdx="0" presStyleCnt="16">
        <dgm:presLayoutVars>
          <dgm:bulletEnabled val="1"/>
        </dgm:presLayoutVars>
      </dgm:prSet>
      <dgm:spPr/>
      <dgm:t>
        <a:bodyPr/>
        <a:lstStyle/>
        <a:p>
          <a:endParaRPr lang="en-US"/>
        </a:p>
      </dgm:t>
    </dgm:pt>
    <dgm:pt modelId="{A6199DB2-285E-418E-B63D-95937FC0CBA7}" type="pres">
      <dgm:prSet presAssocID="{11D2455E-A0A4-492F-9F3D-DFD4456338E4}" presName="sibTrans" presStyleCnt="0"/>
      <dgm:spPr/>
    </dgm:pt>
    <dgm:pt modelId="{DC8B6B59-2B08-4227-9EDB-252A89AD03A6}" type="pres">
      <dgm:prSet presAssocID="{69C20905-F099-458A-9C65-D1FC8F924DEC}" presName="node" presStyleLbl="node1" presStyleIdx="1" presStyleCnt="16">
        <dgm:presLayoutVars>
          <dgm:bulletEnabled val="1"/>
        </dgm:presLayoutVars>
      </dgm:prSet>
      <dgm:spPr/>
      <dgm:t>
        <a:bodyPr/>
        <a:lstStyle/>
        <a:p>
          <a:endParaRPr lang="en-US"/>
        </a:p>
      </dgm:t>
    </dgm:pt>
    <dgm:pt modelId="{C88BB969-B5F1-46D1-9283-0B7F4105354C}" type="pres">
      <dgm:prSet presAssocID="{CC56A1A1-7548-4A48-9038-DD3DD58DD323}" presName="sibTrans" presStyleCnt="0"/>
      <dgm:spPr/>
    </dgm:pt>
    <dgm:pt modelId="{FB1F2C5B-BF77-4A33-891E-05925AE72EC4}" type="pres">
      <dgm:prSet presAssocID="{509F2B8A-DB28-495C-9D8C-949504EAB4B3}" presName="node" presStyleLbl="node1" presStyleIdx="2" presStyleCnt="16">
        <dgm:presLayoutVars>
          <dgm:bulletEnabled val="1"/>
        </dgm:presLayoutVars>
      </dgm:prSet>
      <dgm:spPr/>
      <dgm:t>
        <a:bodyPr/>
        <a:lstStyle/>
        <a:p>
          <a:endParaRPr lang="en-US"/>
        </a:p>
      </dgm:t>
    </dgm:pt>
    <dgm:pt modelId="{F41E83CA-816E-4F03-A6A9-40BFB690A948}" type="pres">
      <dgm:prSet presAssocID="{6F004D49-B107-4070-8E49-AADAF311DA28}" presName="sibTrans" presStyleCnt="0"/>
      <dgm:spPr/>
    </dgm:pt>
    <dgm:pt modelId="{093B005D-CF37-4B6D-90FD-873E25D4BA29}" type="pres">
      <dgm:prSet presAssocID="{3796CC9B-D371-4476-8030-69088D0DDBD0}" presName="node" presStyleLbl="node1" presStyleIdx="3" presStyleCnt="16">
        <dgm:presLayoutVars>
          <dgm:bulletEnabled val="1"/>
        </dgm:presLayoutVars>
      </dgm:prSet>
      <dgm:spPr/>
      <dgm:t>
        <a:bodyPr/>
        <a:lstStyle/>
        <a:p>
          <a:endParaRPr lang="en-US"/>
        </a:p>
      </dgm:t>
    </dgm:pt>
    <dgm:pt modelId="{A6369BCF-7D7D-42BF-924F-66F63C2CB439}" type="pres">
      <dgm:prSet presAssocID="{CEAD1EC6-2F02-4F7C-8D99-DBFC3FB2BAB3}" presName="sibTrans" presStyleCnt="0"/>
      <dgm:spPr/>
    </dgm:pt>
    <dgm:pt modelId="{43A8E224-8BB3-4B18-BA16-0E986FCFED57}" type="pres">
      <dgm:prSet presAssocID="{E2D3216E-C2CB-4F30-917E-E21CAAC3D12D}" presName="node" presStyleLbl="node1" presStyleIdx="4" presStyleCnt="16">
        <dgm:presLayoutVars>
          <dgm:bulletEnabled val="1"/>
        </dgm:presLayoutVars>
      </dgm:prSet>
      <dgm:spPr/>
      <dgm:t>
        <a:bodyPr/>
        <a:lstStyle/>
        <a:p>
          <a:endParaRPr lang="en-US"/>
        </a:p>
      </dgm:t>
    </dgm:pt>
    <dgm:pt modelId="{EB10F4C2-F89C-4AB5-AE22-3F39F96CC0B2}" type="pres">
      <dgm:prSet presAssocID="{2B1DF161-0819-4AC8-B874-132B438F8E98}" presName="sibTrans" presStyleCnt="0"/>
      <dgm:spPr/>
    </dgm:pt>
    <dgm:pt modelId="{10E6FEC0-F88E-422B-9D7D-EB5C3AC08749}" type="pres">
      <dgm:prSet presAssocID="{2A5A8E72-16E1-4C51-BBEF-97FB23E243E5}" presName="node" presStyleLbl="node1" presStyleIdx="5" presStyleCnt="16">
        <dgm:presLayoutVars>
          <dgm:bulletEnabled val="1"/>
        </dgm:presLayoutVars>
      </dgm:prSet>
      <dgm:spPr/>
      <dgm:t>
        <a:bodyPr/>
        <a:lstStyle/>
        <a:p>
          <a:endParaRPr lang="en-US"/>
        </a:p>
      </dgm:t>
    </dgm:pt>
    <dgm:pt modelId="{CEBF54F6-128C-48CA-9B63-70C77D5143AB}" type="pres">
      <dgm:prSet presAssocID="{EB29474E-089B-4CEC-95E6-D26B8015D6ED}" presName="sibTrans" presStyleCnt="0"/>
      <dgm:spPr/>
    </dgm:pt>
    <dgm:pt modelId="{15AE4231-3A6B-4089-9AAC-80F8E5B6160F}" type="pres">
      <dgm:prSet presAssocID="{054AADB5-C88E-4785-A425-B8AC6418785D}" presName="node" presStyleLbl="node1" presStyleIdx="6" presStyleCnt="16">
        <dgm:presLayoutVars>
          <dgm:bulletEnabled val="1"/>
        </dgm:presLayoutVars>
      </dgm:prSet>
      <dgm:spPr/>
      <dgm:t>
        <a:bodyPr/>
        <a:lstStyle/>
        <a:p>
          <a:endParaRPr lang="en-US"/>
        </a:p>
      </dgm:t>
    </dgm:pt>
    <dgm:pt modelId="{F09B60F6-F458-4BEF-BFC8-1D1A6267CFAC}" type="pres">
      <dgm:prSet presAssocID="{8C28B2FC-91F1-4A64-84DB-212A2C5D06AF}" presName="sibTrans" presStyleCnt="0"/>
      <dgm:spPr/>
    </dgm:pt>
    <dgm:pt modelId="{E4B3843E-C2AC-4044-BBCB-87CC0A8FDAD5}" type="pres">
      <dgm:prSet presAssocID="{4B714717-636E-45B1-9784-C4D6A39C1849}" presName="node" presStyleLbl="node1" presStyleIdx="7" presStyleCnt="16">
        <dgm:presLayoutVars>
          <dgm:bulletEnabled val="1"/>
        </dgm:presLayoutVars>
      </dgm:prSet>
      <dgm:spPr/>
      <dgm:t>
        <a:bodyPr/>
        <a:lstStyle/>
        <a:p>
          <a:endParaRPr lang="en-US"/>
        </a:p>
      </dgm:t>
    </dgm:pt>
    <dgm:pt modelId="{33577097-6F01-4C25-A55C-363278AD0103}" type="pres">
      <dgm:prSet presAssocID="{CE6A60AA-221A-4813-B44C-A83727663FD3}" presName="sibTrans" presStyleCnt="0"/>
      <dgm:spPr/>
    </dgm:pt>
    <dgm:pt modelId="{E07E3767-4E08-4A11-AE20-4D73DE22BBE2}" type="pres">
      <dgm:prSet presAssocID="{A2919276-F9DB-44EB-A289-998CCC5B0E6E}" presName="node" presStyleLbl="node1" presStyleIdx="8" presStyleCnt="16">
        <dgm:presLayoutVars>
          <dgm:bulletEnabled val="1"/>
        </dgm:presLayoutVars>
      </dgm:prSet>
      <dgm:spPr/>
      <dgm:t>
        <a:bodyPr/>
        <a:lstStyle/>
        <a:p>
          <a:endParaRPr lang="en-US"/>
        </a:p>
      </dgm:t>
    </dgm:pt>
    <dgm:pt modelId="{CFAD6994-0B3A-4097-9011-0E1D03AC3BBC}" type="pres">
      <dgm:prSet presAssocID="{9FF5DDB9-9F8C-42FF-A10C-4AF1A2DEE956}" presName="sibTrans" presStyleCnt="0"/>
      <dgm:spPr/>
    </dgm:pt>
    <dgm:pt modelId="{E8ECC3B7-086E-4EEC-A7A9-FED76DD4AFB8}" type="pres">
      <dgm:prSet presAssocID="{46FCFE41-2947-4A6C-9DDF-CB11FB56FCB3}" presName="node" presStyleLbl="node1" presStyleIdx="9" presStyleCnt="16">
        <dgm:presLayoutVars>
          <dgm:bulletEnabled val="1"/>
        </dgm:presLayoutVars>
      </dgm:prSet>
      <dgm:spPr/>
      <dgm:t>
        <a:bodyPr/>
        <a:lstStyle/>
        <a:p>
          <a:endParaRPr lang="en-US"/>
        </a:p>
      </dgm:t>
    </dgm:pt>
    <dgm:pt modelId="{7B196C59-A31C-4D6C-B2AF-A65ED1E7BC3C}" type="pres">
      <dgm:prSet presAssocID="{4417CAC3-DE34-4AAA-A360-AFC9C017F3A9}" presName="sibTrans" presStyleCnt="0"/>
      <dgm:spPr/>
    </dgm:pt>
    <dgm:pt modelId="{369FFCBF-2A0C-49AE-8973-702B23BC0D6F}" type="pres">
      <dgm:prSet presAssocID="{CB1C361D-F39E-4F8B-9A54-092D263957CB}" presName="node" presStyleLbl="node1" presStyleIdx="10" presStyleCnt="16">
        <dgm:presLayoutVars>
          <dgm:bulletEnabled val="1"/>
        </dgm:presLayoutVars>
      </dgm:prSet>
      <dgm:spPr/>
      <dgm:t>
        <a:bodyPr/>
        <a:lstStyle/>
        <a:p>
          <a:endParaRPr lang="en-US"/>
        </a:p>
      </dgm:t>
    </dgm:pt>
    <dgm:pt modelId="{5EB7DA42-8C5F-44FE-9735-569751BE000E}" type="pres">
      <dgm:prSet presAssocID="{7475FA81-18FF-4AC5-A0C6-19B714F9A1AF}" presName="sibTrans" presStyleCnt="0"/>
      <dgm:spPr/>
    </dgm:pt>
    <dgm:pt modelId="{A743D23C-2841-4468-B9CC-23A18DCD0CEF}" type="pres">
      <dgm:prSet presAssocID="{E6DEBDCD-1A57-4407-BC5A-24DDA2890982}" presName="node" presStyleLbl="node1" presStyleIdx="11" presStyleCnt="16">
        <dgm:presLayoutVars>
          <dgm:bulletEnabled val="1"/>
        </dgm:presLayoutVars>
      </dgm:prSet>
      <dgm:spPr/>
      <dgm:t>
        <a:bodyPr/>
        <a:lstStyle/>
        <a:p>
          <a:endParaRPr lang="en-US"/>
        </a:p>
      </dgm:t>
    </dgm:pt>
    <dgm:pt modelId="{8102F1D5-94AA-4137-993E-10EF6A987B10}" type="pres">
      <dgm:prSet presAssocID="{55137EAF-C7B7-4BB8-8F98-E7FB3EDD0A46}" presName="sibTrans" presStyleCnt="0"/>
      <dgm:spPr/>
    </dgm:pt>
    <dgm:pt modelId="{A7C57057-3A5F-41C5-B5FE-65943B0F5F7E}" type="pres">
      <dgm:prSet presAssocID="{18AD203B-9A77-4DDB-8FF5-786B80864794}" presName="node" presStyleLbl="node1" presStyleIdx="12" presStyleCnt="16">
        <dgm:presLayoutVars>
          <dgm:bulletEnabled val="1"/>
        </dgm:presLayoutVars>
      </dgm:prSet>
      <dgm:spPr/>
      <dgm:t>
        <a:bodyPr/>
        <a:lstStyle/>
        <a:p>
          <a:endParaRPr lang="en-US"/>
        </a:p>
      </dgm:t>
    </dgm:pt>
    <dgm:pt modelId="{33EA7A83-30D7-4F07-A27A-6641355340B6}" type="pres">
      <dgm:prSet presAssocID="{BC9687AF-34B2-4318-9F72-28DBF6384791}" presName="sibTrans" presStyleCnt="0"/>
      <dgm:spPr/>
    </dgm:pt>
    <dgm:pt modelId="{3E5F4A6B-6FF6-42B9-9EAC-793F56916124}" type="pres">
      <dgm:prSet presAssocID="{50758FA3-7657-4F96-ACA5-F828F5216B9C}" presName="node" presStyleLbl="node1" presStyleIdx="13" presStyleCnt="16">
        <dgm:presLayoutVars>
          <dgm:bulletEnabled val="1"/>
        </dgm:presLayoutVars>
      </dgm:prSet>
      <dgm:spPr/>
      <dgm:t>
        <a:bodyPr/>
        <a:lstStyle/>
        <a:p>
          <a:endParaRPr lang="en-US"/>
        </a:p>
      </dgm:t>
    </dgm:pt>
    <dgm:pt modelId="{BA85C9D5-5EEE-4396-ABF5-F9A0C66E7A9C}" type="pres">
      <dgm:prSet presAssocID="{1E20ADFA-356F-4A9E-BAC5-91B689D63158}" presName="sibTrans" presStyleCnt="0"/>
      <dgm:spPr/>
    </dgm:pt>
    <dgm:pt modelId="{15DEB57A-39CB-4F6F-A3D5-D5484F84F6F4}" type="pres">
      <dgm:prSet presAssocID="{FF3324E8-9CFF-497A-B66C-BBF85E115802}" presName="node" presStyleLbl="node1" presStyleIdx="14" presStyleCnt="16">
        <dgm:presLayoutVars>
          <dgm:bulletEnabled val="1"/>
        </dgm:presLayoutVars>
      </dgm:prSet>
      <dgm:spPr/>
      <dgm:t>
        <a:bodyPr/>
        <a:lstStyle/>
        <a:p>
          <a:endParaRPr lang="en-US"/>
        </a:p>
      </dgm:t>
    </dgm:pt>
    <dgm:pt modelId="{02019062-07FA-42BC-B2D5-8DD9728FC187}" type="pres">
      <dgm:prSet presAssocID="{49BDA0AE-1870-491C-BED6-38A170A843B1}" presName="sibTrans" presStyleCnt="0"/>
      <dgm:spPr/>
    </dgm:pt>
    <dgm:pt modelId="{6689F098-F5A7-43C7-A5F3-9B2B7E1142AF}" type="pres">
      <dgm:prSet presAssocID="{222D1549-3810-4490-8B2A-5B8851BE74EC}" presName="node" presStyleLbl="node1" presStyleIdx="15" presStyleCnt="16">
        <dgm:presLayoutVars>
          <dgm:bulletEnabled val="1"/>
        </dgm:presLayoutVars>
      </dgm:prSet>
      <dgm:spPr/>
      <dgm:t>
        <a:bodyPr/>
        <a:lstStyle/>
        <a:p>
          <a:endParaRPr lang="en-US"/>
        </a:p>
      </dgm:t>
    </dgm:pt>
  </dgm:ptLst>
  <dgm:cxnLst>
    <dgm:cxn modelId="{1A337BDD-B96A-46A2-A142-352446A652B8}" srcId="{02E0E761-9445-48A9-BEE6-47E284EC20B4}" destId="{E2D3216E-C2CB-4F30-917E-E21CAAC3D12D}" srcOrd="4" destOrd="0" parTransId="{B861F8D0-445C-4B25-99A4-2D1CA70A01E1}" sibTransId="{2B1DF161-0819-4AC8-B874-132B438F8E98}"/>
    <dgm:cxn modelId="{3F903E89-41A3-4E91-AAB9-2D1105E81BC6}" srcId="{02E0E761-9445-48A9-BEE6-47E284EC20B4}" destId="{50758FA3-7657-4F96-ACA5-F828F5216B9C}" srcOrd="13" destOrd="0" parTransId="{BB1EB6FC-135B-4B32-BEC8-C43C288BE378}" sibTransId="{1E20ADFA-356F-4A9E-BAC5-91B689D63158}"/>
    <dgm:cxn modelId="{8D9C56E3-CBB3-4705-B88F-C7A752E84DBA}" type="presOf" srcId="{222D1549-3810-4490-8B2A-5B8851BE74EC}" destId="{6689F098-F5A7-43C7-A5F3-9B2B7E1142AF}" srcOrd="0" destOrd="0" presId="urn:microsoft.com/office/officeart/2005/8/layout/default"/>
    <dgm:cxn modelId="{1CE7AE4B-07C1-46BB-88CB-6C9B06E71C5E}" type="presOf" srcId="{E2D3216E-C2CB-4F30-917E-E21CAAC3D12D}" destId="{43A8E224-8BB3-4B18-BA16-0E986FCFED57}" srcOrd="0" destOrd="0" presId="urn:microsoft.com/office/officeart/2005/8/layout/default"/>
    <dgm:cxn modelId="{059A14A9-22C4-4AFF-BD22-1101B798D1D0}" srcId="{02E0E761-9445-48A9-BEE6-47E284EC20B4}" destId="{69C20905-F099-458A-9C65-D1FC8F924DEC}" srcOrd="1" destOrd="0" parTransId="{F701A2A6-B9BA-4BBF-965A-78DCA4E8E436}" sibTransId="{CC56A1A1-7548-4A48-9038-DD3DD58DD323}"/>
    <dgm:cxn modelId="{821C7D90-CADE-48BB-9F4C-C64E00E24537}" srcId="{02E0E761-9445-48A9-BEE6-47E284EC20B4}" destId="{A2919276-F9DB-44EB-A289-998CCC5B0E6E}" srcOrd="8" destOrd="0" parTransId="{11667160-7C3F-49D0-81C7-FF7A8AEB3985}" sibTransId="{9FF5DDB9-9F8C-42FF-A10C-4AF1A2DEE956}"/>
    <dgm:cxn modelId="{AC9121F9-4D8F-46B8-BDF1-9E1199CDC15F}" type="presOf" srcId="{E6DEBDCD-1A57-4407-BC5A-24DDA2890982}" destId="{A743D23C-2841-4468-B9CC-23A18DCD0CEF}" srcOrd="0" destOrd="0" presId="urn:microsoft.com/office/officeart/2005/8/layout/default"/>
    <dgm:cxn modelId="{64BEF04E-517A-46D9-9601-5E9094A41AD0}" srcId="{02E0E761-9445-48A9-BEE6-47E284EC20B4}" destId="{2A5A8E72-16E1-4C51-BBEF-97FB23E243E5}" srcOrd="5" destOrd="0" parTransId="{84178FF6-F0D6-493E-92B4-7C6586FCAC1E}" sibTransId="{EB29474E-089B-4CEC-95E6-D26B8015D6ED}"/>
    <dgm:cxn modelId="{6A608FD2-8EDE-413A-B03D-0F818514DDFE}" type="presOf" srcId="{3796CC9B-D371-4476-8030-69088D0DDBD0}" destId="{093B005D-CF37-4B6D-90FD-873E25D4BA29}" srcOrd="0" destOrd="0" presId="urn:microsoft.com/office/officeart/2005/8/layout/default"/>
    <dgm:cxn modelId="{8473554E-7F64-49E9-89C5-185AA67DC47F}" type="presOf" srcId="{A2919276-F9DB-44EB-A289-998CCC5B0E6E}" destId="{E07E3767-4E08-4A11-AE20-4D73DE22BBE2}" srcOrd="0" destOrd="0" presId="urn:microsoft.com/office/officeart/2005/8/layout/default"/>
    <dgm:cxn modelId="{1B203B0B-EF29-4C95-B4F1-6E544EB77056}" srcId="{02E0E761-9445-48A9-BEE6-47E284EC20B4}" destId="{FF3324E8-9CFF-497A-B66C-BBF85E115802}" srcOrd="14" destOrd="0" parTransId="{685CC807-48F4-48E8-AF9A-03470C2374CC}" sibTransId="{49BDA0AE-1870-491C-BED6-38A170A843B1}"/>
    <dgm:cxn modelId="{C6B6F75C-5C9A-4D53-B34A-52E6C5354948}" type="presOf" srcId="{509F2B8A-DB28-495C-9D8C-949504EAB4B3}" destId="{FB1F2C5B-BF77-4A33-891E-05925AE72EC4}" srcOrd="0" destOrd="0" presId="urn:microsoft.com/office/officeart/2005/8/layout/default"/>
    <dgm:cxn modelId="{29792CDC-4C03-4C57-82D8-EA8F86EDFFFF}" srcId="{02E0E761-9445-48A9-BEE6-47E284EC20B4}" destId="{3796CC9B-D371-4476-8030-69088D0DDBD0}" srcOrd="3" destOrd="0" parTransId="{BA0A6625-AF18-4DC4-8B76-B6857D5A9F01}" sibTransId="{CEAD1EC6-2F02-4F7C-8D99-DBFC3FB2BAB3}"/>
    <dgm:cxn modelId="{1B4BCE64-1718-46D6-8DA5-F0B6FDC3E634}" type="presOf" srcId="{18AD203B-9A77-4DDB-8FF5-786B80864794}" destId="{A7C57057-3A5F-41C5-B5FE-65943B0F5F7E}" srcOrd="0" destOrd="0" presId="urn:microsoft.com/office/officeart/2005/8/layout/default"/>
    <dgm:cxn modelId="{E0875DAA-51BF-414C-B97B-02802791488B}" type="presOf" srcId="{69C20905-F099-458A-9C65-D1FC8F924DEC}" destId="{DC8B6B59-2B08-4227-9EDB-252A89AD03A6}" srcOrd="0" destOrd="0" presId="urn:microsoft.com/office/officeart/2005/8/layout/default"/>
    <dgm:cxn modelId="{280CD62C-4AB4-4281-A41A-446E9DB8A56D}" type="presOf" srcId="{46FCFE41-2947-4A6C-9DDF-CB11FB56FCB3}" destId="{E8ECC3B7-086E-4EEC-A7A9-FED76DD4AFB8}" srcOrd="0" destOrd="0" presId="urn:microsoft.com/office/officeart/2005/8/layout/default"/>
    <dgm:cxn modelId="{99CEBADD-721F-4426-A6C5-CA1AF9C9032F}" type="presOf" srcId="{4B714717-636E-45B1-9784-C4D6A39C1849}" destId="{E4B3843E-C2AC-4044-BBCB-87CC0A8FDAD5}" srcOrd="0" destOrd="0" presId="urn:microsoft.com/office/officeart/2005/8/layout/default"/>
    <dgm:cxn modelId="{20C5BA62-6D06-4D4A-9CE3-3689E81A7199}" type="presOf" srcId="{34BD45F3-C7C2-4B56-8D94-1D5BC080AF4F}" destId="{FCF1877A-4DAE-4B91-BC2D-743C40BC2382}" srcOrd="0" destOrd="0" presId="urn:microsoft.com/office/officeart/2005/8/layout/default"/>
    <dgm:cxn modelId="{E2AC5053-BD20-440E-85CD-97CA846D7EF6}" type="presOf" srcId="{02E0E761-9445-48A9-BEE6-47E284EC20B4}" destId="{CF5E228A-7139-4424-B02C-8884DC8EF555}" srcOrd="0" destOrd="0" presId="urn:microsoft.com/office/officeart/2005/8/layout/default"/>
    <dgm:cxn modelId="{1CEA6DC3-5C79-4159-B4F7-FD99BAA69BEA}" srcId="{02E0E761-9445-48A9-BEE6-47E284EC20B4}" destId="{E6DEBDCD-1A57-4407-BC5A-24DDA2890982}" srcOrd="11" destOrd="0" parTransId="{87CE42A5-09C9-4ACC-8B14-110FEB4AE63A}" sibTransId="{55137EAF-C7B7-4BB8-8F98-E7FB3EDD0A46}"/>
    <dgm:cxn modelId="{C240F2CB-F557-4537-8BFD-96FD5BB65BBB}" type="presOf" srcId="{054AADB5-C88E-4785-A425-B8AC6418785D}" destId="{15AE4231-3A6B-4089-9AAC-80F8E5B6160F}" srcOrd="0" destOrd="0" presId="urn:microsoft.com/office/officeart/2005/8/layout/default"/>
    <dgm:cxn modelId="{B1D91BB3-D415-4C17-9642-23401097E74B}" type="presOf" srcId="{2A5A8E72-16E1-4C51-BBEF-97FB23E243E5}" destId="{10E6FEC0-F88E-422B-9D7D-EB5C3AC08749}" srcOrd="0" destOrd="0" presId="urn:microsoft.com/office/officeart/2005/8/layout/default"/>
    <dgm:cxn modelId="{A56D3A96-6EDF-42EA-AD26-9EB965716C58}" srcId="{02E0E761-9445-48A9-BEE6-47E284EC20B4}" destId="{4B714717-636E-45B1-9784-C4D6A39C1849}" srcOrd="7" destOrd="0" parTransId="{6313504D-42D6-4B36-AC1E-329EAF040FA0}" sibTransId="{CE6A60AA-221A-4813-B44C-A83727663FD3}"/>
    <dgm:cxn modelId="{FDE74376-5D86-4900-9841-E370A83F2E86}" type="presOf" srcId="{FF3324E8-9CFF-497A-B66C-BBF85E115802}" destId="{15DEB57A-39CB-4F6F-A3D5-D5484F84F6F4}" srcOrd="0" destOrd="0" presId="urn:microsoft.com/office/officeart/2005/8/layout/default"/>
    <dgm:cxn modelId="{14FD33CA-CA56-4B03-B86D-E4BA214844D0}" srcId="{02E0E761-9445-48A9-BEE6-47E284EC20B4}" destId="{054AADB5-C88E-4785-A425-B8AC6418785D}" srcOrd="6" destOrd="0" parTransId="{1063EADF-2B24-470C-8A4C-BFAA63BC667D}" sibTransId="{8C28B2FC-91F1-4A64-84DB-212A2C5D06AF}"/>
    <dgm:cxn modelId="{69B9CC73-6489-450F-BE1D-86A8C2DF30E4}" srcId="{02E0E761-9445-48A9-BEE6-47E284EC20B4}" destId="{222D1549-3810-4490-8B2A-5B8851BE74EC}" srcOrd="15" destOrd="0" parTransId="{C90F15DA-901A-4557-ACA7-9FCE3778F53A}" sibTransId="{54CC43FA-AB9B-4A59-8291-226620B5572D}"/>
    <dgm:cxn modelId="{D7E17462-7396-4D13-8F4A-94C6A7FD0B28}" type="presOf" srcId="{CB1C361D-F39E-4F8B-9A54-092D263957CB}" destId="{369FFCBF-2A0C-49AE-8973-702B23BC0D6F}" srcOrd="0" destOrd="0" presId="urn:microsoft.com/office/officeart/2005/8/layout/default"/>
    <dgm:cxn modelId="{111A1097-CA62-46D2-A318-D72416114613}" srcId="{02E0E761-9445-48A9-BEE6-47E284EC20B4}" destId="{34BD45F3-C7C2-4B56-8D94-1D5BC080AF4F}" srcOrd="0" destOrd="0" parTransId="{D6B1B5DE-63CB-47A2-BF15-121DB511F526}" sibTransId="{11D2455E-A0A4-492F-9F3D-DFD4456338E4}"/>
    <dgm:cxn modelId="{60B037BE-3AED-4AD1-95B2-897DE1753E8D}" srcId="{02E0E761-9445-48A9-BEE6-47E284EC20B4}" destId="{509F2B8A-DB28-495C-9D8C-949504EAB4B3}" srcOrd="2" destOrd="0" parTransId="{D9A1735F-0FA4-4205-956C-8F491039BB37}" sibTransId="{6F004D49-B107-4070-8E49-AADAF311DA28}"/>
    <dgm:cxn modelId="{A8FEB489-B930-4EC5-878A-6256617A3649}" srcId="{02E0E761-9445-48A9-BEE6-47E284EC20B4}" destId="{18AD203B-9A77-4DDB-8FF5-786B80864794}" srcOrd="12" destOrd="0" parTransId="{662AAEE7-36F3-4D85-8681-A96D126D8857}" sibTransId="{BC9687AF-34B2-4318-9F72-28DBF6384791}"/>
    <dgm:cxn modelId="{AD8C6D2F-BC04-431E-B3FD-4E4C9151A93C}" srcId="{02E0E761-9445-48A9-BEE6-47E284EC20B4}" destId="{46FCFE41-2947-4A6C-9DDF-CB11FB56FCB3}" srcOrd="9" destOrd="0" parTransId="{18BB1660-2298-4ED2-AA7A-8C54E02A4510}" sibTransId="{4417CAC3-DE34-4AAA-A360-AFC9C017F3A9}"/>
    <dgm:cxn modelId="{1790665A-4AAC-43D4-AEF7-155B04B9536A}" srcId="{02E0E761-9445-48A9-BEE6-47E284EC20B4}" destId="{CB1C361D-F39E-4F8B-9A54-092D263957CB}" srcOrd="10" destOrd="0" parTransId="{67718FED-4A97-48A9-85CE-DCE3FF118212}" sibTransId="{7475FA81-18FF-4AC5-A0C6-19B714F9A1AF}"/>
    <dgm:cxn modelId="{16534CF7-4112-4F05-B517-1A399FE7BEB5}" type="presOf" srcId="{50758FA3-7657-4F96-ACA5-F828F5216B9C}" destId="{3E5F4A6B-6FF6-42B9-9EAC-793F56916124}" srcOrd="0" destOrd="0" presId="urn:microsoft.com/office/officeart/2005/8/layout/default"/>
    <dgm:cxn modelId="{10636F39-F05E-40E4-B923-5FB987802E79}" type="presParOf" srcId="{CF5E228A-7139-4424-B02C-8884DC8EF555}" destId="{FCF1877A-4DAE-4B91-BC2D-743C40BC2382}" srcOrd="0" destOrd="0" presId="urn:microsoft.com/office/officeart/2005/8/layout/default"/>
    <dgm:cxn modelId="{5D9EB0ED-76F1-404D-AC03-2499D6B9CE70}" type="presParOf" srcId="{CF5E228A-7139-4424-B02C-8884DC8EF555}" destId="{A6199DB2-285E-418E-B63D-95937FC0CBA7}" srcOrd="1" destOrd="0" presId="urn:microsoft.com/office/officeart/2005/8/layout/default"/>
    <dgm:cxn modelId="{287C46A8-DECB-4906-8CC0-DDF90A234442}" type="presParOf" srcId="{CF5E228A-7139-4424-B02C-8884DC8EF555}" destId="{DC8B6B59-2B08-4227-9EDB-252A89AD03A6}" srcOrd="2" destOrd="0" presId="urn:microsoft.com/office/officeart/2005/8/layout/default"/>
    <dgm:cxn modelId="{C455CEDE-8634-46CA-A603-3DD88394064C}" type="presParOf" srcId="{CF5E228A-7139-4424-B02C-8884DC8EF555}" destId="{C88BB969-B5F1-46D1-9283-0B7F4105354C}" srcOrd="3" destOrd="0" presId="urn:microsoft.com/office/officeart/2005/8/layout/default"/>
    <dgm:cxn modelId="{2FD4FE3F-F2EE-4D18-99A0-2C0E9A1E61AE}" type="presParOf" srcId="{CF5E228A-7139-4424-B02C-8884DC8EF555}" destId="{FB1F2C5B-BF77-4A33-891E-05925AE72EC4}" srcOrd="4" destOrd="0" presId="urn:microsoft.com/office/officeart/2005/8/layout/default"/>
    <dgm:cxn modelId="{24B372B1-F7E0-4A9C-AD3F-039579CAD63A}" type="presParOf" srcId="{CF5E228A-7139-4424-B02C-8884DC8EF555}" destId="{F41E83CA-816E-4F03-A6A9-40BFB690A948}" srcOrd="5" destOrd="0" presId="urn:microsoft.com/office/officeart/2005/8/layout/default"/>
    <dgm:cxn modelId="{156BA66B-4F3F-45E1-AF40-355E3C9134EB}" type="presParOf" srcId="{CF5E228A-7139-4424-B02C-8884DC8EF555}" destId="{093B005D-CF37-4B6D-90FD-873E25D4BA29}" srcOrd="6" destOrd="0" presId="urn:microsoft.com/office/officeart/2005/8/layout/default"/>
    <dgm:cxn modelId="{933486AA-775F-4F10-83D0-A0731BB4A498}" type="presParOf" srcId="{CF5E228A-7139-4424-B02C-8884DC8EF555}" destId="{A6369BCF-7D7D-42BF-924F-66F63C2CB439}" srcOrd="7" destOrd="0" presId="urn:microsoft.com/office/officeart/2005/8/layout/default"/>
    <dgm:cxn modelId="{7686A21C-033E-40F8-AABB-6AA1E2DDC15F}" type="presParOf" srcId="{CF5E228A-7139-4424-B02C-8884DC8EF555}" destId="{43A8E224-8BB3-4B18-BA16-0E986FCFED57}" srcOrd="8" destOrd="0" presId="urn:microsoft.com/office/officeart/2005/8/layout/default"/>
    <dgm:cxn modelId="{5DF185E8-56FD-4177-8126-CA3FA014AE64}" type="presParOf" srcId="{CF5E228A-7139-4424-B02C-8884DC8EF555}" destId="{EB10F4C2-F89C-4AB5-AE22-3F39F96CC0B2}" srcOrd="9" destOrd="0" presId="urn:microsoft.com/office/officeart/2005/8/layout/default"/>
    <dgm:cxn modelId="{0CD18FE6-EC00-4D36-8D9A-D41696C9CCD7}" type="presParOf" srcId="{CF5E228A-7139-4424-B02C-8884DC8EF555}" destId="{10E6FEC0-F88E-422B-9D7D-EB5C3AC08749}" srcOrd="10" destOrd="0" presId="urn:microsoft.com/office/officeart/2005/8/layout/default"/>
    <dgm:cxn modelId="{3A84CFA2-EA50-43E5-AE97-72FD028B6D0A}" type="presParOf" srcId="{CF5E228A-7139-4424-B02C-8884DC8EF555}" destId="{CEBF54F6-128C-48CA-9B63-70C77D5143AB}" srcOrd="11" destOrd="0" presId="urn:microsoft.com/office/officeart/2005/8/layout/default"/>
    <dgm:cxn modelId="{FEC86330-CB35-45EB-BF70-A509AC3995F4}" type="presParOf" srcId="{CF5E228A-7139-4424-B02C-8884DC8EF555}" destId="{15AE4231-3A6B-4089-9AAC-80F8E5B6160F}" srcOrd="12" destOrd="0" presId="urn:microsoft.com/office/officeart/2005/8/layout/default"/>
    <dgm:cxn modelId="{2709AF79-9082-40AD-A2E2-C0B4BC0BD8C7}" type="presParOf" srcId="{CF5E228A-7139-4424-B02C-8884DC8EF555}" destId="{F09B60F6-F458-4BEF-BFC8-1D1A6267CFAC}" srcOrd="13" destOrd="0" presId="urn:microsoft.com/office/officeart/2005/8/layout/default"/>
    <dgm:cxn modelId="{E8E9955C-C231-4E98-8F06-B8A5E55EA735}" type="presParOf" srcId="{CF5E228A-7139-4424-B02C-8884DC8EF555}" destId="{E4B3843E-C2AC-4044-BBCB-87CC0A8FDAD5}" srcOrd="14" destOrd="0" presId="urn:microsoft.com/office/officeart/2005/8/layout/default"/>
    <dgm:cxn modelId="{0C0A3CF4-EE8B-4981-B807-D96AE4F2C184}" type="presParOf" srcId="{CF5E228A-7139-4424-B02C-8884DC8EF555}" destId="{33577097-6F01-4C25-A55C-363278AD0103}" srcOrd="15" destOrd="0" presId="urn:microsoft.com/office/officeart/2005/8/layout/default"/>
    <dgm:cxn modelId="{0FA7EDF0-4E34-451E-903C-0DC12F375FE3}" type="presParOf" srcId="{CF5E228A-7139-4424-B02C-8884DC8EF555}" destId="{E07E3767-4E08-4A11-AE20-4D73DE22BBE2}" srcOrd="16" destOrd="0" presId="urn:microsoft.com/office/officeart/2005/8/layout/default"/>
    <dgm:cxn modelId="{81EE6D9C-A5CF-4065-BD69-849961A5393B}" type="presParOf" srcId="{CF5E228A-7139-4424-B02C-8884DC8EF555}" destId="{CFAD6994-0B3A-4097-9011-0E1D03AC3BBC}" srcOrd="17" destOrd="0" presId="urn:microsoft.com/office/officeart/2005/8/layout/default"/>
    <dgm:cxn modelId="{41D37012-2590-49EA-9377-1CC2ADF298B1}" type="presParOf" srcId="{CF5E228A-7139-4424-B02C-8884DC8EF555}" destId="{E8ECC3B7-086E-4EEC-A7A9-FED76DD4AFB8}" srcOrd="18" destOrd="0" presId="urn:microsoft.com/office/officeart/2005/8/layout/default"/>
    <dgm:cxn modelId="{50AA9E11-C1D2-4EC8-A4C7-5FEC0A515D6E}" type="presParOf" srcId="{CF5E228A-7139-4424-B02C-8884DC8EF555}" destId="{7B196C59-A31C-4D6C-B2AF-A65ED1E7BC3C}" srcOrd="19" destOrd="0" presId="urn:microsoft.com/office/officeart/2005/8/layout/default"/>
    <dgm:cxn modelId="{6321D69E-A6C4-4483-B250-AF24C56C35C5}" type="presParOf" srcId="{CF5E228A-7139-4424-B02C-8884DC8EF555}" destId="{369FFCBF-2A0C-49AE-8973-702B23BC0D6F}" srcOrd="20" destOrd="0" presId="urn:microsoft.com/office/officeart/2005/8/layout/default"/>
    <dgm:cxn modelId="{34631001-C2E0-40D3-B4B8-C63763FF33AC}" type="presParOf" srcId="{CF5E228A-7139-4424-B02C-8884DC8EF555}" destId="{5EB7DA42-8C5F-44FE-9735-569751BE000E}" srcOrd="21" destOrd="0" presId="urn:microsoft.com/office/officeart/2005/8/layout/default"/>
    <dgm:cxn modelId="{3C3BCB1B-09B2-467B-9904-D7678CB82003}" type="presParOf" srcId="{CF5E228A-7139-4424-B02C-8884DC8EF555}" destId="{A743D23C-2841-4468-B9CC-23A18DCD0CEF}" srcOrd="22" destOrd="0" presId="urn:microsoft.com/office/officeart/2005/8/layout/default"/>
    <dgm:cxn modelId="{B6CB7DC9-A3A8-4B37-AEE2-548394CA5A3C}" type="presParOf" srcId="{CF5E228A-7139-4424-B02C-8884DC8EF555}" destId="{8102F1D5-94AA-4137-993E-10EF6A987B10}" srcOrd="23" destOrd="0" presId="urn:microsoft.com/office/officeart/2005/8/layout/default"/>
    <dgm:cxn modelId="{62461238-42A7-41DA-A630-03D5E42ED13E}" type="presParOf" srcId="{CF5E228A-7139-4424-B02C-8884DC8EF555}" destId="{A7C57057-3A5F-41C5-B5FE-65943B0F5F7E}" srcOrd="24" destOrd="0" presId="urn:microsoft.com/office/officeart/2005/8/layout/default"/>
    <dgm:cxn modelId="{E9FF2128-FDCB-4AA7-97BF-20E753E95FA5}" type="presParOf" srcId="{CF5E228A-7139-4424-B02C-8884DC8EF555}" destId="{33EA7A83-30D7-4F07-A27A-6641355340B6}" srcOrd="25" destOrd="0" presId="urn:microsoft.com/office/officeart/2005/8/layout/default"/>
    <dgm:cxn modelId="{B6F0D7CC-60F2-45EF-A135-B0D6BFF854FE}" type="presParOf" srcId="{CF5E228A-7139-4424-B02C-8884DC8EF555}" destId="{3E5F4A6B-6FF6-42B9-9EAC-793F56916124}" srcOrd="26" destOrd="0" presId="urn:microsoft.com/office/officeart/2005/8/layout/default"/>
    <dgm:cxn modelId="{3A631B93-F775-41C5-BA7D-C292C022AD79}" type="presParOf" srcId="{CF5E228A-7139-4424-B02C-8884DC8EF555}" destId="{BA85C9D5-5EEE-4396-ABF5-F9A0C66E7A9C}" srcOrd="27" destOrd="0" presId="urn:microsoft.com/office/officeart/2005/8/layout/default"/>
    <dgm:cxn modelId="{E2E4DBDD-C26A-4DAC-9308-A9B493C0B3F7}" type="presParOf" srcId="{CF5E228A-7139-4424-B02C-8884DC8EF555}" destId="{15DEB57A-39CB-4F6F-A3D5-D5484F84F6F4}" srcOrd="28" destOrd="0" presId="urn:microsoft.com/office/officeart/2005/8/layout/default"/>
    <dgm:cxn modelId="{30EDCC45-CFD9-4FA6-B2CF-24F7692C8FDA}" type="presParOf" srcId="{CF5E228A-7139-4424-B02C-8884DC8EF555}" destId="{02019062-07FA-42BC-B2D5-8DD9728FC187}" srcOrd="29" destOrd="0" presId="urn:microsoft.com/office/officeart/2005/8/layout/default"/>
    <dgm:cxn modelId="{A6EA91DD-F5DF-4C73-854B-6D56C50B66DF}" type="presParOf" srcId="{CF5E228A-7139-4424-B02C-8884DC8EF555}" destId="{6689F098-F5A7-43C7-A5F3-9B2B7E1142AF}" srcOrd="3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1877A-4DAE-4B91-BC2D-743C40BC2382}">
      <dsp:nvSpPr>
        <dsp:cNvPr id="0" name=""/>
        <dsp:cNvSpPr/>
      </dsp:nvSpPr>
      <dsp:spPr>
        <a:xfrm>
          <a:off x="318121" y="2746"/>
          <a:ext cx="1878308" cy="1126984"/>
        </a:xfrm>
        <a:prstGeom prst="rect">
          <a:avLst/>
        </a:prstGeom>
        <a:gradFill rotWithShape="0">
          <a:gsLst>
            <a:gs pos="0">
              <a:srgbClr val="002776"/>
            </a:gs>
            <a:gs pos="80000">
              <a:srgbClr val="002776"/>
            </a:gs>
            <a:gs pos="100000">
              <a:srgbClr val="002776"/>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nl-BE" sz="1700" kern="1200" dirty="0" smtClean="0"/>
            <a:t>Wet </a:t>
          </a:r>
          <a:r>
            <a:rPr lang="nl-BE" sz="1700" kern="1200" dirty="0"/>
            <a:t>van 15 januari 1990</a:t>
          </a:r>
        </a:p>
      </dsp:txBody>
      <dsp:txXfrm>
        <a:off x="318121" y="2746"/>
        <a:ext cx="1878308" cy="1126984"/>
      </dsp:txXfrm>
    </dsp:sp>
    <dsp:sp modelId="{DC8B6B59-2B08-4227-9EDB-252A89AD03A6}">
      <dsp:nvSpPr>
        <dsp:cNvPr id="0" name=""/>
        <dsp:cNvSpPr/>
      </dsp:nvSpPr>
      <dsp:spPr>
        <a:xfrm>
          <a:off x="2384260" y="2746"/>
          <a:ext cx="1878308" cy="1126984"/>
        </a:xfrm>
        <a:prstGeom prst="rect">
          <a:avLst/>
        </a:prstGeom>
        <a:gradFill rotWithShape="0">
          <a:gsLst>
            <a:gs pos="0">
              <a:srgbClr val="002776"/>
            </a:gs>
            <a:gs pos="80000">
              <a:srgbClr val="002776"/>
            </a:gs>
            <a:gs pos="100000">
              <a:srgbClr val="002776"/>
            </a:gs>
          </a:gsLst>
          <a:lin ang="162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nl-BE" sz="1700" kern="1200"/>
            <a:t>&lt; 100 medewerkers</a:t>
          </a:r>
        </a:p>
      </dsp:txBody>
      <dsp:txXfrm>
        <a:off x="2384260" y="2746"/>
        <a:ext cx="1878308" cy="1126984"/>
      </dsp:txXfrm>
    </dsp:sp>
    <dsp:sp modelId="{FB1F2C5B-BF77-4A33-891E-05925AE72EC4}">
      <dsp:nvSpPr>
        <dsp:cNvPr id="0" name=""/>
        <dsp:cNvSpPr/>
      </dsp:nvSpPr>
      <dsp:spPr>
        <a:xfrm>
          <a:off x="4450399" y="2746"/>
          <a:ext cx="1878308" cy="1126984"/>
        </a:xfrm>
        <a:prstGeom prst="rect">
          <a:avLst/>
        </a:prstGeom>
        <a:gradFill rotWithShape="0">
          <a:gsLst>
            <a:gs pos="0">
              <a:srgbClr val="002776"/>
            </a:gs>
            <a:gs pos="80000">
              <a:srgbClr val="002776"/>
            </a:gs>
            <a:gs pos="100000">
              <a:srgbClr val="002776"/>
            </a:gs>
          </a:gsLst>
          <a:lin ang="162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nl-BE" sz="1700" kern="1200" dirty="0" smtClean="0"/>
            <a:t>18 </a:t>
          </a:r>
          <a:r>
            <a:rPr lang="nl-BE" sz="1700" kern="1200" dirty="0"/>
            <a:t>miljoen </a:t>
          </a:r>
          <a:r>
            <a:rPr lang="nl-BE" sz="1700" kern="1200" dirty="0">
              <a:solidFill>
                <a:schemeClr val="bg1"/>
              </a:solidFill>
            </a:rPr>
            <a:t>€</a:t>
          </a:r>
          <a:r>
            <a:rPr lang="nl-BE" sz="1700" kern="1200" dirty="0">
              <a:solidFill>
                <a:srgbClr val="0082B8"/>
              </a:solidFill>
            </a:rPr>
            <a:t> </a:t>
          </a:r>
          <a:r>
            <a:rPr lang="nl-BE" sz="1700" kern="1200" dirty="0"/>
            <a:t> jaarlijkse begroting</a:t>
          </a:r>
        </a:p>
      </dsp:txBody>
      <dsp:txXfrm>
        <a:off x="4450399" y="2746"/>
        <a:ext cx="1878308" cy="1126984"/>
      </dsp:txXfrm>
    </dsp:sp>
    <dsp:sp modelId="{093B005D-CF37-4B6D-90FD-873E25D4BA29}">
      <dsp:nvSpPr>
        <dsp:cNvPr id="0" name=""/>
        <dsp:cNvSpPr/>
      </dsp:nvSpPr>
      <dsp:spPr>
        <a:xfrm>
          <a:off x="6516538" y="2746"/>
          <a:ext cx="1878308" cy="1126984"/>
        </a:xfrm>
        <a:prstGeom prst="rect">
          <a:avLst/>
        </a:prstGeom>
        <a:gradFill rotWithShape="0">
          <a:gsLst>
            <a:gs pos="0">
              <a:srgbClr val="002776"/>
            </a:gs>
            <a:gs pos="80000">
              <a:srgbClr val="002776"/>
            </a:gs>
            <a:gs pos="100000">
              <a:srgbClr val="002776"/>
            </a:gs>
          </a:gsLst>
          <a:lin ang="162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nl-BE" sz="1700" kern="1200"/>
            <a:t>netwerk met 3.000 actoren uit de sociale sector</a:t>
          </a:r>
        </a:p>
      </dsp:txBody>
      <dsp:txXfrm>
        <a:off x="6516538" y="2746"/>
        <a:ext cx="1878308" cy="1126984"/>
      </dsp:txXfrm>
    </dsp:sp>
    <dsp:sp modelId="{43A8E224-8BB3-4B18-BA16-0E986FCFED57}">
      <dsp:nvSpPr>
        <dsp:cNvPr id="0" name=""/>
        <dsp:cNvSpPr/>
      </dsp:nvSpPr>
      <dsp:spPr>
        <a:xfrm>
          <a:off x="318121" y="1317562"/>
          <a:ext cx="1878308" cy="1126984"/>
        </a:xfrm>
        <a:prstGeom prst="rect">
          <a:avLst/>
        </a:prstGeom>
        <a:solidFill>
          <a:schemeClr val="accent6"/>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nl-BE" sz="1700" kern="1200" dirty="0" smtClean="0"/>
            <a:t>Bestuurs-</a:t>
          </a:r>
          <a:r>
            <a:rPr lang="nl-BE" sz="1700" kern="1200" dirty="0"/>
            <a:t/>
          </a:r>
          <a:br>
            <a:rPr lang="nl-BE" sz="1700" kern="1200" dirty="0"/>
          </a:br>
          <a:r>
            <a:rPr lang="nl-BE" sz="1700" kern="1200" dirty="0"/>
            <a:t>overeenkomst</a:t>
          </a:r>
        </a:p>
      </dsp:txBody>
      <dsp:txXfrm>
        <a:off x="318121" y="1317562"/>
        <a:ext cx="1878308" cy="1126984"/>
      </dsp:txXfrm>
    </dsp:sp>
    <dsp:sp modelId="{10E6FEC0-F88E-422B-9D7D-EB5C3AC08749}">
      <dsp:nvSpPr>
        <dsp:cNvPr id="0" name=""/>
        <dsp:cNvSpPr/>
      </dsp:nvSpPr>
      <dsp:spPr>
        <a:xfrm>
          <a:off x="2384260" y="1317562"/>
          <a:ext cx="1878308" cy="1126984"/>
        </a:xfrm>
        <a:prstGeom prst="rect">
          <a:avLst/>
        </a:prstGeom>
        <a:solidFill>
          <a:schemeClr val="accent6"/>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nl-BE" sz="1700" kern="1200"/>
            <a:t>Beheerscomité</a:t>
          </a:r>
        </a:p>
      </dsp:txBody>
      <dsp:txXfrm>
        <a:off x="2384260" y="1317562"/>
        <a:ext cx="1878308" cy="1126984"/>
      </dsp:txXfrm>
    </dsp:sp>
    <dsp:sp modelId="{15AE4231-3A6B-4089-9AAC-80F8E5B6160F}">
      <dsp:nvSpPr>
        <dsp:cNvPr id="0" name=""/>
        <dsp:cNvSpPr/>
      </dsp:nvSpPr>
      <dsp:spPr>
        <a:xfrm>
          <a:off x="4450399" y="1317562"/>
          <a:ext cx="1878308" cy="1126984"/>
        </a:xfrm>
        <a:prstGeom prst="rect">
          <a:avLst/>
        </a:prstGeom>
        <a:solidFill>
          <a:schemeClr val="accent6"/>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688975">
            <a:lnSpc>
              <a:spcPct val="90000"/>
            </a:lnSpc>
            <a:spcBef>
              <a:spcPct val="0"/>
            </a:spcBef>
            <a:spcAft>
              <a:spcPct val="35000"/>
            </a:spcAft>
          </a:pPr>
          <a:r>
            <a:rPr lang="nl-BE" sz="1550" kern="1200" dirty="0"/>
            <a:t>Algemeen</a:t>
          </a:r>
          <a:br>
            <a:rPr lang="nl-BE" sz="1550" kern="1200" dirty="0"/>
          </a:br>
          <a:r>
            <a:rPr lang="nl-BE" sz="1550" kern="1200" dirty="0"/>
            <a:t>coördinatiecomité</a:t>
          </a:r>
        </a:p>
      </dsp:txBody>
      <dsp:txXfrm>
        <a:off x="4450399" y="1317562"/>
        <a:ext cx="1878308" cy="1126984"/>
      </dsp:txXfrm>
    </dsp:sp>
    <dsp:sp modelId="{E4B3843E-C2AC-4044-BBCB-87CC0A8FDAD5}">
      <dsp:nvSpPr>
        <dsp:cNvPr id="0" name=""/>
        <dsp:cNvSpPr/>
      </dsp:nvSpPr>
      <dsp:spPr>
        <a:xfrm>
          <a:off x="6516538" y="1317562"/>
          <a:ext cx="1878308" cy="1126984"/>
        </a:xfrm>
        <a:prstGeom prst="rect">
          <a:avLst/>
        </a:prstGeom>
        <a:solidFill>
          <a:schemeClr val="accent6"/>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nl-BE" sz="1500" kern="1200" dirty="0"/>
            <a:t>IVC – </a:t>
          </a:r>
          <a:r>
            <a:rPr lang="nl-BE" sz="1450" kern="1200" dirty="0"/>
            <a:t>Informatie-veiligheidscomité </a:t>
          </a:r>
        </a:p>
      </dsp:txBody>
      <dsp:txXfrm>
        <a:off x="6516538" y="1317562"/>
        <a:ext cx="1878308" cy="1126984"/>
      </dsp:txXfrm>
    </dsp:sp>
    <dsp:sp modelId="{E07E3767-4E08-4A11-AE20-4D73DE22BBE2}">
      <dsp:nvSpPr>
        <dsp:cNvPr id="0" name=""/>
        <dsp:cNvSpPr/>
      </dsp:nvSpPr>
      <dsp:spPr>
        <a:xfrm>
          <a:off x="318121" y="2632377"/>
          <a:ext cx="1878308" cy="1126984"/>
        </a:xfrm>
        <a:prstGeom prst="rect">
          <a:avLst/>
        </a:prstGeom>
        <a:solidFill>
          <a:schemeClr val="accent1"/>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nl-BE" sz="1700" kern="1200" dirty="0"/>
            <a:t>&gt; </a:t>
          </a:r>
          <a:r>
            <a:rPr lang="nl-BE" sz="1700" kern="1200" dirty="0" smtClean="0"/>
            <a:t>1,9 </a:t>
          </a:r>
          <a:r>
            <a:rPr lang="nl-BE" sz="1700" kern="1200" dirty="0"/>
            <a:t>miljard </a:t>
          </a:r>
          <a:br>
            <a:rPr lang="nl-BE" sz="1700" kern="1200" dirty="0"/>
          </a:br>
          <a:r>
            <a:rPr lang="nl-BE" sz="1700" kern="1200" dirty="0"/>
            <a:t>uitgewisselde  berichten in </a:t>
          </a:r>
          <a:r>
            <a:rPr lang="nl-BE" sz="1700" kern="1200" dirty="0" smtClean="0"/>
            <a:t>2022</a:t>
          </a:r>
          <a:endParaRPr lang="nl-BE" sz="1700" kern="1200" dirty="0"/>
        </a:p>
      </dsp:txBody>
      <dsp:txXfrm>
        <a:off x="318121" y="2632377"/>
        <a:ext cx="1878308" cy="1126984"/>
      </dsp:txXfrm>
    </dsp:sp>
    <dsp:sp modelId="{E8ECC3B7-086E-4EEC-A7A9-FED76DD4AFB8}">
      <dsp:nvSpPr>
        <dsp:cNvPr id="0" name=""/>
        <dsp:cNvSpPr/>
      </dsp:nvSpPr>
      <dsp:spPr>
        <a:xfrm>
          <a:off x="2384260" y="2632377"/>
          <a:ext cx="1878308" cy="1126984"/>
        </a:xfrm>
        <a:prstGeom prst="rect">
          <a:avLst/>
        </a:prstGeom>
        <a:solidFill>
          <a:schemeClr val="accent1"/>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nl-BE" sz="1700" kern="1200" dirty="0"/>
            <a:t>190 BPR en 220</a:t>
          </a:r>
          <a:br>
            <a:rPr lang="nl-BE" sz="1700" kern="1200" dirty="0"/>
          </a:br>
          <a:r>
            <a:rPr lang="nl-BE" sz="1700" kern="1200" dirty="0"/>
            <a:t>gestructureerde</a:t>
          </a:r>
          <a:br>
            <a:rPr lang="nl-BE" sz="1700" kern="1200" dirty="0"/>
          </a:br>
          <a:r>
            <a:rPr lang="nl-BE" sz="1700" kern="1200" dirty="0"/>
            <a:t>berichten</a:t>
          </a:r>
        </a:p>
      </dsp:txBody>
      <dsp:txXfrm>
        <a:off x="2384260" y="2632377"/>
        <a:ext cx="1878308" cy="1126984"/>
      </dsp:txXfrm>
    </dsp:sp>
    <dsp:sp modelId="{369FFCBF-2A0C-49AE-8973-702B23BC0D6F}">
      <dsp:nvSpPr>
        <dsp:cNvPr id="0" name=""/>
        <dsp:cNvSpPr/>
      </dsp:nvSpPr>
      <dsp:spPr>
        <a:xfrm>
          <a:off x="4450399" y="2632377"/>
          <a:ext cx="1878308" cy="1126984"/>
        </a:xfrm>
        <a:prstGeom prst="rect">
          <a:avLst/>
        </a:prstGeom>
        <a:solidFill>
          <a:schemeClr val="accent1"/>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nl-BE" sz="1700" kern="1200" dirty="0"/>
            <a:t>120 </a:t>
          </a:r>
          <a:r>
            <a:rPr lang="nl-BE" sz="1700" kern="1200" dirty="0" err="1"/>
            <a:t>webservices</a:t>
          </a:r>
          <a:endParaRPr lang="nl-BE" sz="1700" kern="1200" dirty="0"/>
        </a:p>
      </dsp:txBody>
      <dsp:txXfrm>
        <a:off x="4450399" y="2632377"/>
        <a:ext cx="1878308" cy="1126984"/>
      </dsp:txXfrm>
    </dsp:sp>
    <dsp:sp modelId="{A743D23C-2841-4468-B9CC-23A18DCD0CEF}">
      <dsp:nvSpPr>
        <dsp:cNvPr id="0" name=""/>
        <dsp:cNvSpPr/>
      </dsp:nvSpPr>
      <dsp:spPr>
        <a:xfrm>
          <a:off x="6516538" y="2632377"/>
          <a:ext cx="1878308" cy="1126984"/>
        </a:xfrm>
        <a:prstGeom prst="rect">
          <a:avLst/>
        </a:prstGeom>
        <a:solidFill>
          <a:schemeClr val="accent1"/>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nl-BE" sz="1700" kern="1200" dirty="0" smtClean="0"/>
            <a:t>99,9% </a:t>
          </a:r>
          <a:r>
            <a:rPr lang="nl-BE" sz="1700" kern="1200" dirty="0"/>
            <a:t/>
          </a:r>
          <a:br>
            <a:rPr lang="nl-BE" sz="1700" kern="1200" dirty="0"/>
          </a:br>
          <a:r>
            <a:rPr lang="nl-BE" sz="1700" kern="1200" dirty="0"/>
            <a:t>beschikbaarheid</a:t>
          </a:r>
          <a:br>
            <a:rPr lang="nl-BE" sz="1700" kern="1200" dirty="0"/>
          </a:br>
          <a:r>
            <a:rPr lang="nl-BE" sz="1700" kern="1200" dirty="0"/>
            <a:t>van de diensten</a:t>
          </a:r>
        </a:p>
      </dsp:txBody>
      <dsp:txXfrm>
        <a:off x="6516538" y="2632377"/>
        <a:ext cx="1878308" cy="1126984"/>
      </dsp:txXfrm>
    </dsp:sp>
    <dsp:sp modelId="{A7C57057-3A5F-41C5-B5FE-65943B0F5F7E}">
      <dsp:nvSpPr>
        <dsp:cNvPr id="0" name=""/>
        <dsp:cNvSpPr/>
      </dsp:nvSpPr>
      <dsp:spPr>
        <a:xfrm>
          <a:off x="318121" y="3947193"/>
          <a:ext cx="1878308" cy="1126984"/>
        </a:xfrm>
        <a:prstGeom prst="rect">
          <a:avLst/>
        </a:prstGeom>
        <a:solidFill>
          <a:srgbClr val="E73E0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nl-BE" sz="1700" kern="1200"/>
            <a:t>portaal van de sociale zekerheid</a:t>
          </a:r>
        </a:p>
      </dsp:txBody>
      <dsp:txXfrm>
        <a:off x="318121" y="3947193"/>
        <a:ext cx="1878308" cy="1126984"/>
      </dsp:txXfrm>
    </dsp:sp>
    <dsp:sp modelId="{3E5F4A6B-6FF6-42B9-9EAC-793F56916124}">
      <dsp:nvSpPr>
        <dsp:cNvPr id="0" name=""/>
        <dsp:cNvSpPr/>
      </dsp:nvSpPr>
      <dsp:spPr>
        <a:xfrm>
          <a:off x="2384260" y="3947193"/>
          <a:ext cx="1878308" cy="1126984"/>
        </a:xfrm>
        <a:prstGeom prst="rect">
          <a:avLst/>
        </a:prstGeom>
        <a:solidFill>
          <a:srgbClr val="E73E0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nl-BE" sz="1700" kern="1200" dirty="0" smtClean="0"/>
            <a:t>28 </a:t>
          </a:r>
          <a:r>
            <a:rPr lang="nl-BE" sz="1700" kern="1200" dirty="0"/>
            <a:t>toepassingen</a:t>
          </a:r>
          <a:br>
            <a:rPr lang="nl-BE" sz="1700" kern="1200" dirty="0"/>
          </a:br>
          <a:r>
            <a:rPr lang="nl-BE" sz="1700" kern="1200" dirty="0"/>
            <a:t>voor de burgers</a:t>
          </a:r>
        </a:p>
      </dsp:txBody>
      <dsp:txXfrm>
        <a:off x="2384260" y="3947193"/>
        <a:ext cx="1878308" cy="1126984"/>
      </dsp:txXfrm>
    </dsp:sp>
    <dsp:sp modelId="{15DEB57A-39CB-4F6F-A3D5-D5484F84F6F4}">
      <dsp:nvSpPr>
        <dsp:cNvPr id="0" name=""/>
        <dsp:cNvSpPr/>
      </dsp:nvSpPr>
      <dsp:spPr>
        <a:xfrm>
          <a:off x="4450399" y="3947193"/>
          <a:ext cx="1878308" cy="1126984"/>
        </a:xfrm>
        <a:prstGeom prst="rect">
          <a:avLst/>
        </a:prstGeom>
        <a:solidFill>
          <a:srgbClr val="E73E0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nl-BE" sz="1700" kern="1200"/>
            <a:t>&gt; 50 toepassingen voor de</a:t>
          </a:r>
          <a:br>
            <a:rPr lang="nl-BE" sz="1700" kern="1200"/>
          </a:br>
          <a:r>
            <a:rPr lang="nl-BE" sz="1700" kern="1200"/>
            <a:t>ondernemingen</a:t>
          </a:r>
        </a:p>
      </dsp:txBody>
      <dsp:txXfrm>
        <a:off x="4450399" y="3947193"/>
        <a:ext cx="1878308" cy="1126984"/>
      </dsp:txXfrm>
    </dsp:sp>
    <dsp:sp modelId="{6689F098-F5A7-43C7-A5F3-9B2B7E1142AF}">
      <dsp:nvSpPr>
        <dsp:cNvPr id="0" name=""/>
        <dsp:cNvSpPr/>
      </dsp:nvSpPr>
      <dsp:spPr>
        <a:xfrm>
          <a:off x="6516538" y="3947193"/>
          <a:ext cx="1878308" cy="1126984"/>
        </a:xfrm>
        <a:prstGeom prst="rect">
          <a:avLst/>
        </a:prstGeom>
        <a:solidFill>
          <a:srgbClr val="E73E0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&gt; 25 </a:t>
          </a:r>
          <a:r>
            <a:rPr lang="en-US" sz="1700" kern="1200" dirty="0" err="1" smtClean="0"/>
            <a:t>internationale</a:t>
          </a:r>
          <a:r>
            <a:rPr lang="en-US" sz="1700" kern="1200" dirty="0" smtClean="0"/>
            <a:t> </a:t>
          </a:r>
          <a:r>
            <a:rPr lang="en-US" sz="1700" kern="1200" dirty="0" err="1" smtClean="0"/>
            <a:t>en</a:t>
          </a:r>
          <a:r>
            <a:rPr lang="en-US" sz="1700" kern="1200" dirty="0" smtClean="0"/>
            <a:t> </a:t>
          </a:r>
          <a:r>
            <a:rPr lang="en-US" sz="1700" kern="1200" dirty="0" err="1" smtClean="0"/>
            <a:t>nationale</a:t>
          </a:r>
          <a:r>
            <a:rPr lang="en-US" sz="1700" kern="1200" dirty="0" smtClean="0"/>
            <a:t> </a:t>
          </a:r>
          <a:r>
            <a:rPr lang="en-US" sz="1700" kern="1200" dirty="0" err="1" smtClean="0"/>
            <a:t>onderscheidingen</a:t>
          </a:r>
          <a:endParaRPr lang="nl-BE" sz="1700" kern="1200" dirty="0"/>
        </a:p>
      </dsp:txBody>
      <dsp:txXfrm>
        <a:off x="6516538" y="3947193"/>
        <a:ext cx="1878308" cy="112698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C9761-6A6B-4113-B6A3-5DFDF1583423}" type="datetimeFigureOut">
              <a:rPr lang="en-US" smtClean="0"/>
              <a:t>11/6/2023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FECD1E-7D1D-4ACF-96CD-DDE3F312AF31}" type="slidenum">
              <a:rPr lang="en-US" smtClean="0"/>
              <a:t>‹#›</a:t>
            </a:fld>
            <a:endParaRPr lang="en-US"/>
          </a:p>
        </p:txBody>
      </p:sp>
    </p:spTree>
    <p:extLst>
      <p:ext uri="{BB962C8B-B14F-4D97-AF65-F5344CB8AC3E}">
        <p14:creationId xmlns:p14="http://schemas.microsoft.com/office/powerpoint/2010/main" val="328894030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1F9FBD-7D44-4C0A-BF12-9667FBED87BB}" type="datetimeFigureOut">
              <a:rPr lang="en-US" smtClean="0"/>
              <a:t>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600D-736F-4798-A80B-BDFC399B170B}" type="slidenum">
              <a:rPr lang="en-US" smtClean="0"/>
              <a:t>‹#›</a:t>
            </a:fld>
            <a:endParaRPr lang="en-US"/>
          </a:p>
        </p:txBody>
      </p:sp>
    </p:spTree>
    <p:extLst>
      <p:ext uri="{BB962C8B-B14F-4D97-AF65-F5344CB8AC3E}">
        <p14:creationId xmlns:p14="http://schemas.microsoft.com/office/powerpoint/2010/main" val="351803915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pied de page 3"/>
          <p:cNvSpPr>
            <a:spLocks noGrp="1"/>
          </p:cNvSpPr>
          <p:nvPr>
            <p:ph type="ftr" sz="quarter" idx="10"/>
          </p:nvPr>
        </p:nvSpPr>
        <p:spPr/>
        <p:txBody>
          <a:bodyPr/>
          <a:lstStyle/>
          <a:p>
            <a:endParaRPr lang="en-US"/>
          </a:p>
        </p:txBody>
      </p:sp>
      <p:sp>
        <p:nvSpPr>
          <p:cNvPr id="5" name="Espace réservé du numéro de diapositive 4"/>
          <p:cNvSpPr>
            <a:spLocks noGrp="1"/>
          </p:cNvSpPr>
          <p:nvPr>
            <p:ph type="sldNum" sz="quarter" idx="11"/>
          </p:nvPr>
        </p:nvSpPr>
        <p:spPr/>
        <p:txBody>
          <a:bodyPr/>
          <a:lstStyle/>
          <a:p>
            <a:fld id="{5A57600D-736F-4798-A80B-BDFC399B170B}" type="slidenum">
              <a:rPr lang="en-US" smtClean="0"/>
              <a:t>27</a:t>
            </a:fld>
            <a:endParaRPr lang="en-US"/>
          </a:p>
        </p:txBody>
      </p:sp>
    </p:spTree>
    <p:extLst>
      <p:ext uri="{BB962C8B-B14F-4D97-AF65-F5344CB8AC3E}">
        <p14:creationId xmlns:p14="http://schemas.microsoft.com/office/powerpoint/2010/main" val="3466765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pied de page 3"/>
          <p:cNvSpPr>
            <a:spLocks noGrp="1"/>
          </p:cNvSpPr>
          <p:nvPr>
            <p:ph type="ftr" sz="quarter" idx="10"/>
          </p:nvPr>
        </p:nvSpPr>
        <p:spPr/>
        <p:txBody>
          <a:bodyPr/>
          <a:lstStyle/>
          <a:p>
            <a:endParaRPr lang="en-US"/>
          </a:p>
        </p:txBody>
      </p:sp>
      <p:sp>
        <p:nvSpPr>
          <p:cNvPr id="5" name="Espace réservé du numéro de diapositive 4"/>
          <p:cNvSpPr>
            <a:spLocks noGrp="1"/>
          </p:cNvSpPr>
          <p:nvPr>
            <p:ph type="sldNum" sz="quarter" idx="11"/>
          </p:nvPr>
        </p:nvSpPr>
        <p:spPr/>
        <p:txBody>
          <a:bodyPr/>
          <a:lstStyle/>
          <a:p>
            <a:fld id="{5A57600D-736F-4798-A80B-BDFC399B170B}" type="slidenum">
              <a:rPr lang="en-US" smtClean="0"/>
              <a:t>30</a:t>
            </a:fld>
            <a:endParaRPr lang="en-US"/>
          </a:p>
        </p:txBody>
      </p:sp>
    </p:spTree>
    <p:extLst>
      <p:ext uri="{BB962C8B-B14F-4D97-AF65-F5344CB8AC3E}">
        <p14:creationId xmlns:p14="http://schemas.microsoft.com/office/powerpoint/2010/main" val="555750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6D307B-0156-4A5F-B2EC-9D722360EEB4}" type="slidenum">
              <a:rPr lang="en-US" smtClean="0"/>
              <a:pPr>
                <a:defRPr/>
              </a:pPr>
              <a:t>38</a:t>
            </a:fld>
            <a:endParaRPr lang="en-US"/>
          </a:p>
        </p:txBody>
      </p:sp>
    </p:spTree>
    <p:extLst>
      <p:ext uri="{BB962C8B-B14F-4D97-AF65-F5344CB8AC3E}">
        <p14:creationId xmlns:p14="http://schemas.microsoft.com/office/powerpoint/2010/main" val="1495690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400">
                <a:solidFill>
                  <a:schemeClr val="tx1"/>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0" name="Rectangle 9"/>
          <p:cNvSpPr/>
          <p:nvPr userDrawn="1"/>
        </p:nvSpPr>
        <p:spPr>
          <a:xfrm>
            <a:off x="1046374" y="6768444"/>
            <a:ext cx="10078781" cy="61405"/>
          </a:xfrm>
          <a:prstGeom prst="rect">
            <a:avLst/>
          </a:prstGeom>
          <a:solidFill>
            <a:srgbClr val="008CB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104" y="207844"/>
            <a:ext cx="2540579" cy="1222654"/>
          </a:xfrm>
          <a:prstGeom prst="rect">
            <a:avLst/>
          </a:prstGeom>
        </p:spPr>
      </p:pic>
    </p:spTree>
    <p:extLst>
      <p:ext uri="{BB962C8B-B14F-4D97-AF65-F5344CB8AC3E}">
        <p14:creationId xmlns:p14="http://schemas.microsoft.com/office/powerpoint/2010/main" val="34279162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73099-74A1-4CFF-B069-171C23667E48}" type="slidenum">
              <a:rPr lang="en-US" smtClean="0"/>
              <a:t>‹#›</a:t>
            </a:fld>
            <a:endParaRPr lang="en-US"/>
          </a:p>
        </p:txBody>
      </p:sp>
    </p:spTree>
    <p:extLst>
      <p:ext uri="{BB962C8B-B14F-4D97-AF65-F5344CB8AC3E}">
        <p14:creationId xmlns:p14="http://schemas.microsoft.com/office/powerpoint/2010/main" val="422165423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CB2"/>
                </a:solidFill>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D353B685-A2AB-4518-B31A-1C8B277EB988}" type="slidenum">
              <a:rPr lang="en-GB"/>
              <a:pPr>
                <a:defRPr/>
              </a:pPr>
              <a:t>‹#›</a:t>
            </a:fld>
            <a:endParaRPr lang="en-GB"/>
          </a:p>
        </p:txBody>
      </p:sp>
      <p:sp>
        <p:nvSpPr>
          <p:cNvPr id="6" name="Date Placeholder 1"/>
          <p:cNvSpPr>
            <a:spLocks noGrp="1"/>
          </p:cNvSpPr>
          <p:nvPr>
            <p:ph type="dt" sz="half" idx="11"/>
          </p:nvPr>
        </p:nvSpPr>
        <p:spPr>
          <a:xfrm>
            <a:off x="624417" y="6381751"/>
            <a:ext cx="28448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144146803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ection Header">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8" name="Text Placeholder 2"/>
          <p:cNvSpPr>
            <a:spLocks noGrp="1"/>
          </p:cNvSpPr>
          <p:nvPr>
            <p:ph idx="1"/>
          </p:nvPr>
        </p:nvSpPr>
        <p:spPr>
          <a:xfrm>
            <a:off x="609600" y="1196752"/>
            <a:ext cx="10972800" cy="5112568"/>
          </a:xfrm>
          <a:prstGeom prst="rect">
            <a:avLst/>
          </a:prstGeom>
        </p:spPr>
        <p:txBody>
          <a:bodyPr rtlCol="0">
            <a:normAutofit/>
          </a:bodyPr>
          <a:lstStyle>
            <a:lvl1pPr>
              <a:defRPr sz="2400"/>
            </a:lvl1pPr>
            <a:lvl2pPr marL="742950" indent="-285750">
              <a:buFont typeface="Calibri" panose="020F0502020204030204" pitchFamily="34" charset="0"/>
              <a:buChar char="-"/>
              <a:defRPr sz="2000"/>
            </a:lvl2pPr>
            <a:lvl3pPr>
              <a:defRPr sz="1600"/>
            </a:lvl3pPr>
            <a:lvl4pPr marL="1600200" indent="-228600">
              <a:buFont typeface="Calibri" panose="020F0502020204030204" pitchFamily="34" charset="0"/>
              <a:buChar char="-"/>
              <a:defRPr sz="16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5" name="Date Placeholder 1"/>
          <p:cNvSpPr>
            <a:spLocks noGrp="1"/>
          </p:cNvSpPr>
          <p:nvPr>
            <p:ph type="dt" sz="half" idx="11"/>
          </p:nvPr>
        </p:nvSpPr>
        <p:spPr>
          <a:xfrm>
            <a:off x="624417" y="6381751"/>
            <a:ext cx="2844800" cy="365125"/>
          </a:xfrm>
          <a:prstGeom prst="rect">
            <a:avLst/>
          </a:prstGeom>
        </p:spPr>
        <p:txBody>
          <a:bodyPr/>
          <a:lstStyle>
            <a:lvl1pPr fontAlgn="auto">
              <a:spcBef>
                <a:spcPts val="0"/>
              </a:spcBef>
              <a:spcAft>
                <a:spcPts val="0"/>
              </a:spcAft>
              <a:defRPr sz="1200">
                <a:latin typeface="+mn-lt"/>
                <a:cs typeface="+mn-cs"/>
              </a:defRPr>
            </a:lvl1pPr>
          </a:lstStyle>
          <a:p>
            <a:pPr>
              <a:defRPr/>
            </a:pPr>
            <a:r>
              <a:rPr lang="en-US" smtClean="0">
                <a:solidFill>
                  <a:prstClr val="black"/>
                </a:solidFill>
              </a:rPr>
              <a:t>03/2022</a:t>
            </a:r>
            <a:endParaRPr lang="en-GB" dirty="0">
              <a:solidFill>
                <a:prstClr val="black"/>
              </a:solidFill>
            </a:endParaRPr>
          </a:p>
        </p:txBody>
      </p:sp>
    </p:spTree>
    <p:extLst>
      <p:ext uri="{BB962C8B-B14F-4D97-AF65-F5344CB8AC3E}">
        <p14:creationId xmlns:p14="http://schemas.microsoft.com/office/powerpoint/2010/main" val="111922662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57545"/>
            <a:ext cx="10515600" cy="1325563"/>
          </a:xfrm>
        </p:spPr>
        <p:txBody>
          <a:bodyPr>
            <a:normAutofit/>
          </a:bodyPr>
          <a:lstStyle>
            <a:lvl1pPr>
              <a:defRPr sz="3600" baseline="0">
                <a:solidFill>
                  <a:srgbClr val="008CB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718045"/>
            <a:ext cx="10515600" cy="4351338"/>
          </a:xfrm>
        </p:spPr>
        <p:txBody>
          <a:bodyPr/>
          <a:lstStyle>
            <a:lvl1pPr>
              <a:defRPr sz="2000" baseline="0">
                <a:solidFill>
                  <a:schemeClr val="tx1"/>
                </a:solidFill>
                <a:latin typeface="Calibri" panose="020F0502020204030204" pitchFamily="34" charset="0"/>
              </a:defRPr>
            </a:lvl1pPr>
            <a:lvl2pPr marL="540000" indent="-180000">
              <a:buFont typeface="Calibri" panose="020F0502020204030204" pitchFamily="34" charset="0"/>
              <a:buChar char="-"/>
              <a:defRPr sz="1800">
                <a:solidFill>
                  <a:schemeClr val="tx1"/>
                </a:solidFill>
              </a:defRPr>
            </a:lvl2pPr>
            <a:lvl3pPr marL="720000" indent="-180000">
              <a:defRPr sz="1600">
                <a:solidFill>
                  <a:schemeClr val="tx1"/>
                </a:solidFill>
              </a:defRPr>
            </a:lvl3pPr>
            <a:lvl4pPr marL="900000" indent="-180000">
              <a:buFontTx/>
              <a:buChar char="-"/>
              <a:defRPr sz="1400">
                <a:solidFill>
                  <a:schemeClr val="tx1"/>
                </a:solidFill>
              </a:defRPr>
            </a:lvl4pPr>
            <a:lvl5pPr marL="1152000" indent="-180000">
              <a:buFont typeface="Arial" panose="020B0604020202020204" pitchFamily="34" charset="0"/>
              <a:buChar char="•"/>
              <a:defRPr sz="1200">
                <a:solidFill>
                  <a:schemeClr val="tx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
        <p:nvSpPr>
          <p:cNvPr id="8" name="Slide Number Placeholder 5"/>
          <p:cNvSpPr txBox="1">
            <a:spLocks/>
          </p:cNvSpPr>
          <p:nvPr userDrawn="1"/>
        </p:nvSpPr>
        <p:spPr>
          <a:xfrm>
            <a:off x="11364688" y="6478599"/>
            <a:ext cx="750888" cy="365125"/>
          </a:xfrm>
          <a:prstGeom prst="rect">
            <a:avLst/>
          </a:prstGeom>
          <a:ln>
            <a:no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A7F1E79-8225-48A0-95BD-5254C3720E2D}" type="slidenum">
              <a:rPr lang="en-GB" smtClean="0"/>
              <a:pPr>
                <a:defRPr/>
              </a:pPr>
              <a:t>‹#›</a:t>
            </a:fld>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7250" y="6491299"/>
            <a:ext cx="371475" cy="352425"/>
          </a:xfrm>
          <a:prstGeom prst="rect">
            <a:avLst/>
          </a:prstGeom>
          <a:ln>
            <a:noFill/>
          </a:ln>
        </p:spPr>
      </p:pic>
      <p:sp>
        <p:nvSpPr>
          <p:cNvPr id="11" name="Rectangle 10"/>
          <p:cNvSpPr/>
          <p:nvPr userDrawn="1"/>
        </p:nvSpPr>
        <p:spPr>
          <a:xfrm>
            <a:off x="1046374" y="6768444"/>
            <a:ext cx="10078781" cy="61405"/>
          </a:xfrm>
          <a:prstGeom prst="rect">
            <a:avLst/>
          </a:prstGeom>
          <a:solidFill>
            <a:srgbClr val="008CB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63226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38200" y="1825625"/>
            <a:ext cx="5181600" cy="4351338"/>
          </a:xfrm>
        </p:spPr>
        <p:txBody>
          <a:bodyPr/>
          <a:lstStyle>
            <a:lvl1pPr>
              <a:defRPr sz="2000">
                <a:solidFill>
                  <a:schemeClr val="tx1"/>
                </a:solidFill>
              </a:defRPr>
            </a:lvl1pPr>
            <a:lvl2pPr marL="538163" indent="-179388">
              <a:buFont typeface="Calibri" panose="020F0502020204030204" pitchFamily="34" charset="0"/>
              <a:buChar char="-"/>
              <a:defRPr sz="1800">
                <a:solidFill>
                  <a:schemeClr val="tx1"/>
                </a:solidFill>
              </a:defRPr>
            </a:lvl2pPr>
            <a:lvl3pPr marL="896938" indent="-179388">
              <a:defRPr sz="1600">
                <a:solidFill>
                  <a:schemeClr val="tx1"/>
                </a:solidFill>
              </a:defRPr>
            </a:lvl3pPr>
            <a:lvl4pPr marL="1255713" indent="-179388">
              <a:buFont typeface="Calibri" panose="020F0502020204030204" pitchFamily="34" charset="0"/>
              <a:buChar char="-"/>
              <a:defRPr sz="1400">
                <a:solidFill>
                  <a:schemeClr val="tx1"/>
                </a:solidFill>
              </a:defRPr>
            </a:lvl4pPr>
            <a:lvl5pPr marL="1703388" indent="-179388">
              <a:defRPr sz="1200">
                <a:solidFill>
                  <a:schemeClr val="tx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1046374" y="6768444"/>
            <a:ext cx="10078781" cy="61405"/>
          </a:xfrm>
          <a:prstGeom prst="rect">
            <a:avLst/>
          </a:prstGeom>
          <a:solidFill>
            <a:srgbClr val="008CB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838200" y="257545"/>
            <a:ext cx="10515600" cy="1325563"/>
          </a:xfrm>
        </p:spPr>
        <p:txBody>
          <a:bodyPr>
            <a:normAutofit/>
          </a:bodyPr>
          <a:lstStyle>
            <a:lvl1pPr>
              <a:defRPr sz="3600" baseline="0">
                <a:solidFill>
                  <a:srgbClr val="008CB2"/>
                </a:solidFill>
              </a:defRPr>
            </a:lvl1pPr>
          </a:lstStyle>
          <a:p>
            <a:r>
              <a:rPr lang="en-US" dirty="0" smtClean="0"/>
              <a:t>Click to edit Master title style</a:t>
            </a:r>
            <a:endParaRPr lang="en-US" dirty="0"/>
          </a:p>
        </p:txBody>
      </p:sp>
      <p:sp>
        <p:nvSpPr>
          <p:cNvPr id="10" name="Content Placeholder 2"/>
          <p:cNvSpPr>
            <a:spLocks noGrp="1"/>
          </p:cNvSpPr>
          <p:nvPr>
            <p:ph sz="half" idx="10" hasCustomPrompt="1"/>
          </p:nvPr>
        </p:nvSpPr>
        <p:spPr>
          <a:xfrm>
            <a:off x="6163236" y="1834585"/>
            <a:ext cx="5181600" cy="4351338"/>
          </a:xfrm>
        </p:spPr>
        <p:txBody>
          <a:bodyPr/>
          <a:lstStyle>
            <a:lvl1pPr>
              <a:defRPr sz="2000">
                <a:solidFill>
                  <a:schemeClr val="tx1"/>
                </a:solidFill>
              </a:defRPr>
            </a:lvl1pPr>
            <a:lvl2pPr marL="538163" indent="-179388">
              <a:buFont typeface="Calibri" panose="020F0502020204030204" pitchFamily="34" charset="0"/>
              <a:buChar char="-"/>
              <a:defRPr sz="1800">
                <a:solidFill>
                  <a:schemeClr val="tx1"/>
                </a:solidFill>
              </a:defRPr>
            </a:lvl2pPr>
            <a:lvl3pPr marL="896938" indent="-179388">
              <a:defRPr sz="1600">
                <a:solidFill>
                  <a:schemeClr val="tx1"/>
                </a:solidFill>
              </a:defRPr>
            </a:lvl3pPr>
            <a:lvl4pPr marL="1255713" indent="-179388">
              <a:buFont typeface="Calibri" panose="020F0502020204030204" pitchFamily="34" charset="0"/>
              <a:buChar char="-"/>
              <a:defRPr sz="1400">
                <a:solidFill>
                  <a:schemeClr val="tx1"/>
                </a:solidFill>
              </a:defRPr>
            </a:lvl4pPr>
            <a:lvl5pPr marL="1703388" indent="-179388">
              <a:defRPr sz="1200">
                <a:solidFill>
                  <a:schemeClr val="tx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5"/>
          <p:cNvSpPr txBox="1">
            <a:spLocks/>
          </p:cNvSpPr>
          <p:nvPr userDrawn="1"/>
        </p:nvSpPr>
        <p:spPr>
          <a:xfrm>
            <a:off x="11364688" y="6478599"/>
            <a:ext cx="750888" cy="365125"/>
          </a:xfrm>
          <a:prstGeom prst="rect">
            <a:avLst/>
          </a:prstGeom>
          <a:ln>
            <a:no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A7F1E79-8225-48A0-95BD-5254C3720E2D}" type="slidenum">
              <a:rPr lang="en-GB" smtClean="0"/>
              <a:pPr>
                <a:defRPr/>
              </a:pPr>
              <a:t>‹#›</a:t>
            </a:fld>
            <a:endParaRPr lang="en-GB" dirty="0"/>
          </a:p>
        </p:txBody>
      </p:sp>
      <p:sp>
        <p:nvSpPr>
          <p:cNvPr id="13" name="Slide Number Placeholder 5"/>
          <p:cNvSpPr txBox="1">
            <a:spLocks/>
          </p:cNvSpPr>
          <p:nvPr userDrawn="1"/>
        </p:nvSpPr>
        <p:spPr>
          <a:xfrm>
            <a:off x="11364688" y="6478599"/>
            <a:ext cx="750888" cy="365125"/>
          </a:xfrm>
          <a:prstGeom prst="rect">
            <a:avLst/>
          </a:prstGeom>
          <a:ln>
            <a:no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A7F1E79-8225-48A0-95BD-5254C3720E2D}" type="slidenum">
              <a:rPr lang="en-GB" smtClean="0"/>
              <a:pPr>
                <a:defRPr/>
              </a:pPr>
              <a:t>‹#›</a:t>
            </a:fld>
            <a:endParaRPr lang="en-GB"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7250" y="6491299"/>
            <a:ext cx="371475" cy="352425"/>
          </a:xfrm>
          <a:prstGeom prst="rect">
            <a:avLst/>
          </a:prstGeom>
          <a:ln>
            <a:noFill/>
          </a:ln>
        </p:spPr>
      </p:pic>
    </p:spTree>
    <p:extLst>
      <p:ext uri="{BB962C8B-B14F-4D97-AF65-F5344CB8AC3E}">
        <p14:creationId xmlns:p14="http://schemas.microsoft.com/office/powerpoint/2010/main" val="1284080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1046374" y="6768444"/>
            <a:ext cx="10078781" cy="61405"/>
          </a:xfrm>
          <a:prstGeom prst="rect">
            <a:avLst/>
          </a:prstGeom>
          <a:solidFill>
            <a:srgbClr val="008CB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67468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F73099-74A1-4CFF-B069-171C23667E48}" type="slidenum">
              <a:rPr lang="en-US" smtClean="0"/>
              <a:t>‹#›</a:t>
            </a:fld>
            <a:endParaRPr lang="en-US"/>
          </a:p>
        </p:txBody>
      </p:sp>
    </p:spTree>
    <p:extLst>
      <p:ext uri="{BB962C8B-B14F-4D97-AF65-F5344CB8AC3E}">
        <p14:creationId xmlns:p14="http://schemas.microsoft.com/office/powerpoint/2010/main" val="22329916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F73099-74A1-4CFF-B069-171C23667E48}" type="slidenum">
              <a:rPr lang="en-US" smtClean="0"/>
              <a:t>‹#›</a:t>
            </a:fld>
            <a:endParaRPr lang="en-US"/>
          </a:p>
        </p:txBody>
      </p:sp>
    </p:spTree>
    <p:extLst>
      <p:ext uri="{BB962C8B-B14F-4D97-AF65-F5344CB8AC3E}">
        <p14:creationId xmlns:p14="http://schemas.microsoft.com/office/powerpoint/2010/main" val="20608031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F73099-74A1-4CFF-B069-171C23667E48}" type="slidenum">
              <a:rPr lang="en-US" smtClean="0"/>
              <a:t>‹#›</a:t>
            </a:fld>
            <a:endParaRPr lang="en-US"/>
          </a:p>
        </p:txBody>
      </p:sp>
    </p:spTree>
    <p:extLst>
      <p:ext uri="{BB962C8B-B14F-4D97-AF65-F5344CB8AC3E}">
        <p14:creationId xmlns:p14="http://schemas.microsoft.com/office/powerpoint/2010/main" val="41793299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F73099-74A1-4CFF-B069-171C23667E48}" type="slidenum">
              <a:rPr lang="en-US" smtClean="0"/>
              <a:t>‹#›</a:t>
            </a:fld>
            <a:endParaRPr lang="en-US"/>
          </a:p>
        </p:txBody>
      </p:sp>
    </p:spTree>
    <p:extLst>
      <p:ext uri="{BB962C8B-B14F-4D97-AF65-F5344CB8AC3E}">
        <p14:creationId xmlns:p14="http://schemas.microsoft.com/office/powerpoint/2010/main" val="35208619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73099-74A1-4CFF-B069-171C23667E48}" type="slidenum">
              <a:rPr lang="en-US" smtClean="0"/>
              <a:t>‹#›</a:t>
            </a:fld>
            <a:endParaRPr lang="en-US"/>
          </a:p>
        </p:txBody>
      </p:sp>
    </p:spTree>
    <p:extLst>
      <p:ext uri="{BB962C8B-B14F-4D97-AF65-F5344CB8AC3E}">
        <p14:creationId xmlns:p14="http://schemas.microsoft.com/office/powerpoint/2010/main" val="37715571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73099-74A1-4CFF-B069-171C23667E48}" type="slidenum">
              <a:rPr lang="en-US" smtClean="0"/>
              <a:t>‹#›</a:t>
            </a:fld>
            <a:endParaRPr lang="en-US"/>
          </a:p>
        </p:txBody>
      </p:sp>
    </p:spTree>
    <p:extLst>
      <p:ext uri="{BB962C8B-B14F-4D97-AF65-F5344CB8AC3E}">
        <p14:creationId xmlns:p14="http://schemas.microsoft.com/office/powerpoint/2010/main" val="4153196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settlinginbelgium.be/"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65.png"/><Relationship Id="rId5" Type="http://schemas.microsoft.com/office/2007/relationships/hdphoto" Target="../media/hdphoto5.wdp"/><Relationship Id="rId4" Type="http://schemas.openxmlformats.org/officeDocument/2006/relationships/image" Target="../media/image67.png"/></Relationships>
</file>

<file path=ppt/slides/_rels/slide10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s://mybenefits.fgov.be/" TargetMode="External"/><Relationship Id="rId2" Type="http://schemas.openxmlformats.org/officeDocument/2006/relationships/hyperlink" Target="https://www.ksz-bcss.fgov.be/" TargetMode="External"/><Relationship Id="rId1" Type="http://schemas.openxmlformats.org/officeDocument/2006/relationships/slideLayout" Target="../slideLayouts/slideLayout2.xml"/><Relationship Id="rId5" Type="http://schemas.openxmlformats.org/officeDocument/2006/relationships/hyperlink" Target="https://www.socialsecurity.be/" TargetMode="External"/><Relationship Id="rId4" Type="http://schemas.openxmlformats.org/officeDocument/2006/relationships/hyperlink" Target="https://www.ksz-bcss.fgov.be/fr/dwh/homepage" TargetMode="Externa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Uhrv5k6rXAhXCwxQKHdI0BKoQjRwIBw&amp;url=https://awaken-love.net/more-womens-testimonies/&amp;psig=AOvVaw0JWu2tptL-mxlSapAPOOvk&amp;ust=151006481219179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google.com/url?sa=i&amp;rct=j&amp;q=&amp;esrc=s&amp;source=images&amp;cd=&amp;cad=rja&amp;uact=8&amp;ved=0ahUKEwiUhrv5k6rXAhXCwxQKHdI0BKoQjRwIBw&amp;url=https://awaken-love.net/more-womens-testimonies/&amp;psig=AOvVaw0JWu2tptL-mxlSapAPOOvk&amp;ust=1510064812191794"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ksz-bcss.fgov.be/nl/gegevensbescherming/gegevens-en-dienstencatalogus-sociale-sector#h2_2"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ksz-bcss.fgov.be/nl/over-de-ksz/comites/algemeen-coordinatiecomite" TargetMode="External"/><Relationship Id="rId2" Type="http://schemas.openxmlformats.org/officeDocument/2006/relationships/hyperlink" Target="https://www.ksz-bcss.fgov.be/nl/over-de-ksz/beheer/algemeen-coordinatiecomite" TargetMode="Externa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hyperlink" Target="http://www.mybenefits.fgov.be/" TargetMode="External"/><Relationship Id="rId3" Type="http://schemas.openxmlformats.org/officeDocument/2006/relationships/image" Target="../media/image27.png"/><Relationship Id="rId7" Type="http://schemas.openxmlformats.org/officeDocument/2006/relationships/hyperlink" Target="https://apps.apple.com/be/app/mybenefits/id1447094117?l=nl" TargetMode="Externa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hyperlink" Target="https://play.google.com/store/apps/details?id=be.kszbcss.mybenefits&amp;hl=fr" TargetMode="External"/><Relationship Id="rId5" Type="http://schemas.openxmlformats.org/officeDocument/2006/relationships/image" Target="../media/image29.jpeg"/><Relationship Id="rId4" Type="http://schemas.openxmlformats.org/officeDocument/2006/relationships/image" Target="../media/image28.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gcloud.belgium.be/" TargetMode="External"/><Relationship Id="rId1" Type="http://schemas.openxmlformats.org/officeDocument/2006/relationships/slideLayout" Target="../slideLayouts/slideLayout2.xml"/><Relationship Id="rId5" Type="http://schemas.openxmlformats.org/officeDocument/2006/relationships/hyperlink" Target="https://www.gcloud.belgium.be/fr/index.html" TargetMode="External"/><Relationship Id="rId4" Type="http://schemas.openxmlformats.org/officeDocument/2006/relationships/image" Target="../media/image40.gi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image" Target="../media/image46.png"/><Relationship Id="rId3" Type="http://schemas.microsoft.com/office/2007/relationships/hdphoto" Target="../media/hdphoto2.wdp"/><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10" Type="http://schemas.microsoft.com/office/2007/relationships/hdphoto" Target="../media/hdphoto3.wdp"/><Relationship Id="rId4" Type="http://schemas.openxmlformats.org/officeDocument/2006/relationships/image" Target="../media/image42.png"/><Relationship Id="rId9" Type="http://schemas.openxmlformats.org/officeDocument/2006/relationships/image" Target="../media/image47.png"/></Relationships>
</file>

<file path=ppt/slides/_rels/slide8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jpeg"/><Relationship Id="rId9" Type="http://schemas.openxmlformats.org/officeDocument/2006/relationships/image" Target="../media/image55.png"/></Relationships>
</file>

<file path=ppt/slides/_rels/slide8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62.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8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2.png"/><Relationship Id="rId4" Type="http://schemas.openxmlformats.org/officeDocument/2006/relationships/image" Target="../media/image60.png"/></Relationships>
</file>

<file path=ppt/slides/_rels/slide88.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smtClean="0"/>
              <a:t>Elektronische</a:t>
            </a:r>
            <a:r>
              <a:rPr lang="en-US" dirty="0" smtClean="0"/>
              <a:t> </a:t>
            </a:r>
            <a:r>
              <a:rPr lang="en-US" dirty="0" err="1" smtClean="0"/>
              <a:t>dienstverlening</a:t>
            </a:r>
            <a:r>
              <a:rPr lang="en-US" dirty="0" smtClean="0"/>
              <a:t/>
            </a:r>
            <a:br>
              <a:rPr lang="en-US" dirty="0" smtClean="0"/>
            </a:br>
            <a:r>
              <a:rPr lang="en-US" dirty="0" smtClean="0"/>
              <a:t>het </a:t>
            </a:r>
            <a:r>
              <a:rPr lang="en-US" dirty="0" err="1" smtClean="0"/>
              <a:t>kruispuntbankmodel</a:t>
            </a:r>
            <a:endParaRPr lang="en-US" dirty="0"/>
          </a:p>
        </p:txBody>
      </p:sp>
      <p:cxnSp>
        <p:nvCxnSpPr>
          <p:cNvPr id="6" name="Straight Connector 5"/>
          <p:cNvCxnSpPr/>
          <p:nvPr/>
        </p:nvCxnSpPr>
        <p:spPr>
          <a:xfrm>
            <a:off x="0" y="1933575"/>
            <a:ext cx="12192000" cy="19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525" y="3829050"/>
            <a:ext cx="12192000" cy="190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684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dirty="0" err="1"/>
              <a:t>Kruispuntbankmodel</a:t>
            </a:r>
            <a:endParaRPr lang="fr-BE" dirty="0"/>
          </a:p>
        </p:txBody>
      </p:sp>
      <p:sp>
        <p:nvSpPr>
          <p:cNvPr id="3" name="Content Placeholder 2"/>
          <p:cNvSpPr>
            <a:spLocks noGrp="1"/>
          </p:cNvSpPr>
          <p:nvPr>
            <p:ph idx="1"/>
          </p:nvPr>
        </p:nvSpPr>
        <p:spPr/>
        <p:txBody>
          <a:bodyPr>
            <a:normAutofit/>
          </a:bodyPr>
          <a:lstStyle/>
          <a:p>
            <a:r>
              <a:rPr lang="nl-BE" dirty="0">
                <a:sym typeface="Arial" charset="0"/>
              </a:rPr>
              <a:t>op basis van gemeenschappelijke principes inzake</a:t>
            </a:r>
          </a:p>
          <a:p>
            <a:pPr lvl="1"/>
            <a:r>
              <a:rPr lang="nl-BE" dirty="0">
                <a:sym typeface="Arial" charset="0"/>
              </a:rPr>
              <a:t>m</a:t>
            </a:r>
            <a:r>
              <a:rPr lang="nl-BE" dirty="0" smtClean="0">
                <a:sym typeface="Arial" charset="0"/>
              </a:rPr>
              <a:t>odellering van informatie</a:t>
            </a:r>
          </a:p>
          <a:p>
            <a:pPr lvl="1"/>
            <a:r>
              <a:rPr lang="nl-BE" dirty="0" smtClean="0">
                <a:sym typeface="Arial" charset="0"/>
              </a:rPr>
              <a:t>Inzameling </a:t>
            </a:r>
            <a:r>
              <a:rPr lang="fr-FR" dirty="0" smtClean="0"/>
              <a:t>en </a:t>
            </a:r>
            <a:r>
              <a:rPr lang="fr-FR" dirty="0" err="1"/>
              <a:t>hergebruik</a:t>
            </a:r>
            <a:r>
              <a:rPr lang="fr-FR" dirty="0"/>
              <a:t> van </a:t>
            </a:r>
            <a:r>
              <a:rPr lang="fr-FR" dirty="0" err="1" smtClean="0"/>
              <a:t>informatie</a:t>
            </a:r>
            <a:endParaRPr lang="nl-BE" dirty="0" smtClean="0">
              <a:sym typeface="Arial" charset="0"/>
            </a:endParaRPr>
          </a:p>
          <a:p>
            <a:pPr lvl="1"/>
            <a:r>
              <a:rPr lang="nl-BE" dirty="0" smtClean="0">
                <a:sym typeface="Arial" charset="0"/>
              </a:rPr>
              <a:t>beheer </a:t>
            </a:r>
            <a:r>
              <a:rPr lang="nl-BE" dirty="0">
                <a:sym typeface="Arial" charset="0"/>
              </a:rPr>
              <a:t>en uitwisseling van informatie</a:t>
            </a:r>
          </a:p>
          <a:p>
            <a:pPr lvl="1"/>
            <a:r>
              <a:rPr lang="nl-BE" dirty="0">
                <a:sym typeface="Arial" charset="0"/>
              </a:rPr>
              <a:t>beveiliging van informatie en bescherming van de persoonlijke levenssfeer</a:t>
            </a:r>
          </a:p>
          <a:p>
            <a:r>
              <a:rPr lang="nl-BE" dirty="0">
                <a:sym typeface="Arial" charset="0"/>
              </a:rPr>
              <a:t>organisatie van een procesoptimalisatie en goed beveiligde en efficiënte elektronische gegevensuitwisseling tussen tal van autonome actoren</a:t>
            </a:r>
          </a:p>
          <a:p>
            <a:r>
              <a:rPr lang="nl-BE" dirty="0">
                <a:sym typeface="Arial" charset="0"/>
              </a:rPr>
              <a:t>met respect voor hun autonomie en de hen toebedeelde opdrachten</a:t>
            </a:r>
          </a:p>
          <a:p>
            <a:r>
              <a:rPr lang="nl-BE" dirty="0">
                <a:sym typeface="Arial" charset="0"/>
              </a:rPr>
              <a:t>zonder massale centrale opslag van persoonsgegevens</a:t>
            </a:r>
          </a:p>
          <a:p>
            <a:r>
              <a:rPr lang="nl-BE" dirty="0">
                <a:sym typeface="Arial" charset="0"/>
              </a:rPr>
              <a:t>met het oog op een geïntegreerde elektronische dienstverlening die beantwoordt aan de verwachtingen van de gebruikers (burgers, ondernemingen, beroepsbeoefenaars, …)</a:t>
            </a:r>
          </a:p>
          <a:p>
            <a:r>
              <a:rPr lang="nl-BE" dirty="0">
                <a:sym typeface="Arial" charset="0"/>
              </a:rPr>
              <a:t>gecoördineerd, gestimuleerd en georganiseerd door een dienstenintegrator</a:t>
            </a:r>
          </a:p>
        </p:txBody>
      </p:sp>
    </p:spTree>
    <p:extLst>
      <p:ext uri="{BB962C8B-B14F-4D97-AF65-F5344CB8AC3E}">
        <p14:creationId xmlns:p14="http://schemas.microsoft.com/office/powerpoint/2010/main" val="248863600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noFill/>
        </p:spPr>
        <p:txBody>
          <a:bodyPr/>
          <a:lstStyle/>
          <a:p>
            <a:r>
              <a:rPr lang="fr-BE" altLang="en-US" dirty="0" err="1"/>
              <a:t>Portaal</a:t>
            </a:r>
            <a:r>
              <a:rPr lang="fr-BE" altLang="en-US" dirty="0"/>
              <a:t> sociale </a:t>
            </a:r>
            <a:r>
              <a:rPr lang="fr-BE" altLang="en-US" dirty="0" err="1"/>
              <a:t>zekerheid</a:t>
            </a:r>
            <a:r>
              <a:rPr lang="fr-BE" altLang="en-US" dirty="0"/>
              <a:t> - Single Digital </a:t>
            </a:r>
            <a:r>
              <a:rPr lang="fr-BE" altLang="en-US" dirty="0" smtClean="0"/>
              <a:t>Gateway</a:t>
            </a:r>
            <a:endParaRPr lang="fr-BE" altLang="en-US" dirty="0"/>
          </a:p>
        </p:txBody>
      </p:sp>
      <p:sp>
        <p:nvSpPr>
          <p:cNvPr id="22531" name="Content Placeholder 2"/>
          <p:cNvSpPr>
            <a:spLocks noGrp="1"/>
          </p:cNvSpPr>
          <p:nvPr>
            <p:ph idx="1"/>
          </p:nvPr>
        </p:nvSpPr>
        <p:spPr/>
        <p:txBody>
          <a:bodyPr>
            <a:normAutofit/>
          </a:bodyPr>
          <a:lstStyle/>
          <a:p>
            <a:r>
              <a:rPr lang="en-US" dirty="0" err="1" smtClean="0"/>
              <a:t>informatief</a:t>
            </a:r>
            <a:r>
              <a:rPr lang="en-US" dirty="0" smtClean="0"/>
              <a:t> </a:t>
            </a:r>
            <a:r>
              <a:rPr lang="en-US" dirty="0" err="1"/>
              <a:t>luik</a:t>
            </a:r>
            <a:endParaRPr lang="en-US" dirty="0"/>
          </a:p>
          <a:p>
            <a:pPr lvl="1"/>
            <a:r>
              <a:rPr lang="en-US" dirty="0"/>
              <a:t>in </a:t>
            </a:r>
            <a:r>
              <a:rPr lang="en-US" dirty="0" err="1"/>
              <a:t>productie</a:t>
            </a:r>
            <a:r>
              <a:rPr lang="en-US" dirty="0"/>
              <a:t> </a:t>
            </a:r>
            <a:r>
              <a:rPr lang="en-US" dirty="0" err="1"/>
              <a:t>sinds</a:t>
            </a:r>
            <a:r>
              <a:rPr lang="en-US" dirty="0"/>
              <a:t> </a:t>
            </a:r>
            <a:r>
              <a:rPr lang="en-US" dirty="0" err="1"/>
              <a:t>december</a:t>
            </a:r>
            <a:r>
              <a:rPr lang="en-US" dirty="0"/>
              <a:t> 2020</a:t>
            </a:r>
          </a:p>
          <a:p>
            <a:pPr lvl="1"/>
            <a:r>
              <a:rPr lang="en-US" dirty="0" err="1"/>
              <a:t>geïntegreerd</a:t>
            </a:r>
            <a:r>
              <a:rPr lang="en-US" dirty="0"/>
              <a:t> </a:t>
            </a:r>
            <a:r>
              <a:rPr lang="en-US" dirty="0" err="1"/>
              <a:t>binnen</a:t>
            </a:r>
            <a:r>
              <a:rPr lang="en-US" dirty="0"/>
              <a:t> het </a:t>
            </a:r>
            <a:r>
              <a:rPr lang="en-US" dirty="0" err="1"/>
              <a:t>internationale</a:t>
            </a:r>
            <a:r>
              <a:rPr lang="en-US" dirty="0"/>
              <a:t> </a:t>
            </a:r>
            <a:r>
              <a:rPr lang="en-US" dirty="0" err="1"/>
              <a:t>luik</a:t>
            </a:r>
            <a:r>
              <a:rPr lang="en-US" dirty="0"/>
              <a:t> van het </a:t>
            </a:r>
            <a:r>
              <a:rPr lang="en-US" dirty="0" err="1"/>
              <a:t>portaal</a:t>
            </a:r>
            <a:r>
              <a:rPr lang="en-US" dirty="0"/>
              <a:t> van de </a:t>
            </a:r>
            <a:r>
              <a:rPr lang="en-US" dirty="0" err="1"/>
              <a:t>sociale</a:t>
            </a:r>
            <a:r>
              <a:rPr lang="en-US" dirty="0"/>
              <a:t> </a:t>
            </a:r>
            <a:r>
              <a:rPr lang="en-US" dirty="0" err="1" smtClean="0"/>
              <a:t>zekerheid</a:t>
            </a:r>
            <a:r>
              <a:rPr lang="en-US" dirty="0" smtClean="0"/>
              <a:t> 	</a:t>
            </a:r>
            <a:br>
              <a:rPr lang="en-US" dirty="0" smtClean="0"/>
            </a:br>
            <a:r>
              <a:rPr lang="en-US" dirty="0" smtClean="0">
                <a:sym typeface="Wingdings" panose="05000000000000000000" pitchFamily="2" charset="2"/>
              </a:rPr>
              <a:t> </a:t>
            </a:r>
            <a:r>
              <a:rPr lang="nl-NL" altLang="en-US" dirty="0" smtClean="0">
                <a:hlinkClick r:id="rId2"/>
              </a:rPr>
              <a:t>https</a:t>
            </a:r>
            <a:r>
              <a:rPr lang="nl-NL" altLang="en-US" dirty="0">
                <a:hlinkClick r:id="rId2"/>
              </a:rPr>
              <a:t>://settlinginbelgium.be/</a:t>
            </a:r>
            <a:endParaRPr lang="nl-NL" altLang="en-US" dirty="0"/>
          </a:p>
          <a:p>
            <a:pPr lvl="1"/>
            <a:endParaRPr lang="en-US" sz="600" dirty="0"/>
          </a:p>
          <a:p>
            <a:r>
              <a:rPr lang="en-US" dirty="0" err="1"/>
              <a:t>transactioneel</a:t>
            </a:r>
            <a:r>
              <a:rPr lang="en-US" dirty="0"/>
              <a:t> </a:t>
            </a:r>
            <a:r>
              <a:rPr lang="en-US" dirty="0" err="1"/>
              <a:t>luik</a:t>
            </a:r>
            <a:endParaRPr lang="en-US" dirty="0"/>
          </a:p>
          <a:p>
            <a:pPr lvl="1"/>
            <a:r>
              <a:rPr lang="en-US" dirty="0" smtClean="0"/>
              <a:t> </a:t>
            </a:r>
            <a:r>
              <a:rPr lang="en-US" dirty="0" smtClean="0">
                <a:solidFill>
                  <a:srgbClr val="008CB2"/>
                </a:solidFill>
              </a:rPr>
              <a:t>21</a:t>
            </a:r>
            <a:r>
              <a:rPr lang="en-US" dirty="0" smtClean="0"/>
              <a:t> </a:t>
            </a:r>
            <a:r>
              <a:rPr lang="en-US" dirty="0"/>
              <a:t>procedures </a:t>
            </a:r>
            <a:r>
              <a:rPr lang="en-US" dirty="0" err="1"/>
              <a:t>opgebouwd</a:t>
            </a:r>
            <a:r>
              <a:rPr lang="en-US" dirty="0"/>
              <a:t> </a:t>
            </a:r>
            <a:r>
              <a:rPr lang="en-US" dirty="0" err="1"/>
              <a:t>rond</a:t>
            </a:r>
            <a:r>
              <a:rPr lang="en-US" dirty="0"/>
              <a:t> </a:t>
            </a:r>
            <a:r>
              <a:rPr lang="en-US" dirty="0" smtClean="0"/>
              <a:t>7 (life</a:t>
            </a:r>
            <a:r>
              <a:rPr lang="en-US" dirty="0"/>
              <a:t>)-events </a:t>
            </a:r>
            <a:r>
              <a:rPr lang="en-US" dirty="0" smtClean="0"/>
              <a:t>(</a:t>
            </a:r>
            <a:r>
              <a:rPr lang="en-US" dirty="0" err="1" smtClean="0"/>
              <a:t>geboorte</a:t>
            </a:r>
            <a:r>
              <a:rPr lang="en-US" dirty="0"/>
              <a:t>, </a:t>
            </a:r>
            <a:r>
              <a:rPr lang="en-US" dirty="0" err="1"/>
              <a:t>verblijf</a:t>
            </a:r>
            <a:r>
              <a:rPr lang="en-US" dirty="0"/>
              <a:t>, </a:t>
            </a:r>
            <a:r>
              <a:rPr lang="en-US" dirty="0" err="1"/>
              <a:t>studie</a:t>
            </a:r>
            <a:r>
              <a:rPr lang="en-US" dirty="0"/>
              <a:t>, </a:t>
            </a:r>
            <a:r>
              <a:rPr lang="en-US" dirty="0" err="1"/>
              <a:t>werk</a:t>
            </a:r>
            <a:r>
              <a:rPr lang="en-US" dirty="0"/>
              <a:t>, </a:t>
            </a:r>
            <a:r>
              <a:rPr lang="en-US" dirty="0" err="1"/>
              <a:t>verhuizing</a:t>
            </a:r>
            <a:r>
              <a:rPr lang="en-US" dirty="0"/>
              <a:t>, </a:t>
            </a:r>
            <a:r>
              <a:rPr lang="en-US" dirty="0" err="1"/>
              <a:t>pensionering</a:t>
            </a:r>
            <a:r>
              <a:rPr lang="en-US" dirty="0"/>
              <a:t>, </a:t>
            </a:r>
            <a:r>
              <a:rPr lang="en-US" dirty="0" err="1"/>
              <a:t>starten</a:t>
            </a:r>
            <a:r>
              <a:rPr lang="en-US" dirty="0"/>
              <a:t>, </a:t>
            </a:r>
            <a:r>
              <a:rPr lang="en-US" dirty="0" err="1"/>
              <a:t>exploiteren</a:t>
            </a:r>
            <a:r>
              <a:rPr lang="en-US" dirty="0"/>
              <a:t> </a:t>
            </a:r>
            <a:r>
              <a:rPr lang="en-US" dirty="0" err="1"/>
              <a:t>en</a:t>
            </a:r>
            <a:r>
              <a:rPr lang="en-US" dirty="0"/>
              <a:t> </a:t>
            </a:r>
            <a:r>
              <a:rPr lang="en-US" dirty="0" err="1"/>
              <a:t>sluiten</a:t>
            </a:r>
            <a:r>
              <a:rPr lang="en-US" dirty="0"/>
              <a:t> van </a:t>
            </a:r>
            <a:r>
              <a:rPr lang="en-US" dirty="0" err="1"/>
              <a:t>een</a:t>
            </a:r>
            <a:r>
              <a:rPr lang="en-US" dirty="0"/>
              <a:t> </a:t>
            </a:r>
            <a:r>
              <a:rPr lang="en-US" dirty="0" err="1" smtClean="0"/>
              <a:t>bedrijf</a:t>
            </a:r>
            <a:r>
              <a:rPr lang="en-US" dirty="0" smtClean="0"/>
              <a:t>)</a:t>
            </a:r>
            <a:endParaRPr lang="en-US" dirty="0"/>
          </a:p>
          <a:p>
            <a:pPr lvl="1"/>
            <a:r>
              <a:rPr lang="en-US" dirty="0"/>
              <a:t>KSZ is trekker van </a:t>
            </a:r>
            <a:r>
              <a:rPr lang="en-US" dirty="0" err="1"/>
              <a:t>volgende</a:t>
            </a:r>
            <a:r>
              <a:rPr lang="en-US" dirty="0"/>
              <a:t> </a:t>
            </a:r>
            <a:r>
              <a:rPr lang="en-US" dirty="0" smtClean="0"/>
              <a:t>procedures</a:t>
            </a:r>
            <a:endParaRPr lang="en-US" dirty="0"/>
          </a:p>
          <a:p>
            <a:pPr lvl="3"/>
            <a:r>
              <a:rPr lang="en-US" sz="1600" dirty="0" smtClean="0"/>
              <a:t>07</a:t>
            </a:r>
            <a:r>
              <a:rPr lang="en-US" sz="1600" dirty="0"/>
              <a:t>. Notifying changes in the personal or professional circumstances of the person receiving social security benefits, relevant for such benefits	</a:t>
            </a:r>
          </a:p>
          <a:p>
            <a:pPr lvl="3"/>
            <a:r>
              <a:rPr lang="en-US" sz="1600" dirty="0" smtClean="0"/>
              <a:t>08</a:t>
            </a:r>
            <a:r>
              <a:rPr lang="en-US" sz="1600" dirty="0"/>
              <a:t>. Application for a European Health Insurance Card (EHIC)</a:t>
            </a:r>
            <a:r>
              <a:rPr lang="en-US" dirty="0"/>
              <a:t>	</a:t>
            </a:r>
          </a:p>
          <a:p>
            <a:pPr lvl="3"/>
            <a:r>
              <a:rPr lang="en-US" sz="1600" dirty="0"/>
              <a:t>14. Claiming pension and pre-retirement benefits from compulsory schemes	</a:t>
            </a:r>
          </a:p>
          <a:p>
            <a:pPr lvl="3"/>
            <a:r>
              <a:rPr lang="en-US" sz="1600" dirty="0"/>
              <a:t>15. Requesting information on the data related to pension from compulsory schemes</a:t>
            </a:r>
            <a:endParaRPr lang="en-US" dirty="0"/>
          </a:p>
          <a:p>
            <a:pPr marL="360000" lvl="1" indent="0">
              <a:buNone/>
            </a:pP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0358" y="257545"/>
            <a:ext cx="1666875" cy="1110139"/>
          </a:xfrm>
          <a:prstGeom prst="rect">
            <a:avLst/>
          </a:prstGeom>
        </p:spPr>
      </p:pic>
    </p:spTree>
    <p:extLst>
      <p:ext uri="{BB962C8B-B14F-4D97-AF65-F5344CB8AC3E}">
        <p14:creationId xmlns:p14="http://schemas.microsoft.com/office/powerpoint/2010/main" val="216203163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EESSI</a:t>
            </a:r>
            <a:endParaRPr lang="en-US" dirty="0"/>
          </a:p>
        </p:txBody>
      </p:sp>
      <p:sp>
        <p:nvSpPr>
          <p:cNvPr id="3" name="Content Placeholder 2"/>
          <p:cNvSpPr>
            <a:spLocks noGrp="1"/>
          </p:cNvSpPr>
          <p:nvPr>
            <p:ph idx="1"/>
          </p:nvPr>
        </p:nvSpPr>
        <p:spPr/>
        <p:txBody>
          <a:bodyPr>
            <a:normAutofit/>
          </a:bodyPr>
          <a:lstStyle/>
          <a:p>
            <a:r>
              <a:rPr lang="en-US" dirty="0" smtClean="0"/>
              <a:t>Electronic Exchange of Social Security Information</a:t>
            </a:r>
          </a:p>
          <a:p>
            <a:pPr lvl="1"/>
            <a:r>
              <a:rPr lang="nl-NL" dirty="0" smtClean="0"/>
              <a:t>de KSZ is verantwoordelijk voor het Access Point (uniek toegangspunt voor BE) en de National Gateway (bus naar backoffice applicaties)</a:t>
            </a:r>
          </a:p>
          <a:p>
            <a:pPr lvl="1"/>
            <a:r>
              <a:rPr lang="nl-NL" dirty="0" smtClean="0"/>
              <a:t>crossborder elektronische gegevensmededelingen tot overdraagbaarheid van rechten in volgende domeinen</a:t>
            </a:r>
          </a:p>
          <a:p>
            <a:pPr lvl="2"/>
            <a:r>
              <a:rPr lang="en-US" dirty="0" smtClean="0"/>
              <a:t>AWOD: Accident at Work &amp; Occupational Diseases</a:t>
            </a:r>
          </a:p>
          <a:p>
            <a:pPr lvl="2"/>
            <a:r>
              <a:rPr lang="nl-NL" dirty="0" smtClean="0"/>
              <a:t>FB: Family Benefits</a:t>
            </a:r>
            <a:endParaRPr lang="en-US" dirty="0" smtClean="0"/>
          </a:p>
          <a:p>
            <a:pPr lvl="2"/>
            <a:r>
              <a:rPr lang="nl-NL" dirty="0" smtClean="0"/>
              <a:t>H: </a:t>
            </a:r>
            <a:r>
              <a:rPr lang="nl-NL" dirty="0" err="1" smtClean="0"/>
              <a:t>Horizontal</a:t>
            </a:r>
            <a:endParaRPr lang="en-US" dirty="0" smtClean="0"/>
          </a:p>
          <a:p>
            <a:pPr lvl="2"/>
            <a:r>
              <a:rPr lang="nl-NL" dirty="0" smtClean="0"/>
              <a:t>LA: </a:t>
            </a:r>
            <a:r>
              <a:rPr lang="nl-NL" dirty="0" err="1" smtClean="0"/>
              <a:t>Legislation</a:t>
            </a:r>
            <a:r>
              <a:rPr lang="nl-NL" dirty="0" smtClean="0"/>
              <a:t> </a:t>
            </a:r>
            <a:r>
              <a:rPr lang="nl-NL" dirty="0" err="1" smtClean="0"/>
              <a:t>Applicable</a:t>
            </a:r>
            <a:endParaRPr lang="en-US" dirty="0" smtClean="0"/>
          </a:p>
          <a:p>
            <a:pPr lvl="2"/>
            <a:r>
              <a:rPr lang="nl-NL" dirty="0" smtClean="0"/>
              <a:t>P: Pensions</a:t>
            </a:r>
            <a:endParaRPr lang="en-US" dirty="0" smtClean="0"/>
          </a:p>
          <a:p>
            <a:pPr lvl="2"/>
            <a:r>
              <a:rPr lang="nl-NL" dirty="0" smtClean="0"/>
              <a:t>R: Recovery</a:t>
            </a:r>
            <a:endParaRPr lang="en-US" dirty="0" smtClean="0"/>
          </a:p>
          <a:p>
            <a:pPr lvl="2"/>
            <a:r>
              <a:rPr lang="nl-NL" dirty="0" smtClean="0"/>
              <a:t>S: Sickness</a:t>
            </a:r>
            <a:endParaRPr lang="en-US" dirty="0" smtClean="0"/>
          </a:p>
          <a:p>
            <a:pPr lvl="2"/>
            <a:r>
              <a:rPr lang="nl-NL" dirty="0" smtClean="0"/>
              <a:t>UB: </a:t>
            </a:r>
            <a:r>
              <a:rPr lang="nl-NL" dirty="0" err="1" smtClean="0"/>
              <a:t>Unemployment</a:t>
            </a:r>
            <a:r>
              <a:rPr lang="nl-NL" dirty="0" smtClean="0"/>
              <a:t> Benefits</a:t>
            </a:r>
          </a:p>
          <a:p>
            <a:pPr lvl="1"/>
            <a:r>
              <a:rPr lang="en-US" dirty="0" err="1" smtClean="0"/>
              <a:t>bijna</a:t>
            </a:r>
            <a:r>
              <a:rPr lang="en-US" dirty="0" smtClean="0"/>
              <a:t> </a:t>
            </a:r>
            <a:r>
              <a:rPr lang="en-US" dirty="0" err="1" smtClean="0"/>
              <a:t>alle</a:t>
            </a:r>
            <a:r>
              <a:rPr lang="en-US" dirty="0" smtClean="0"/>
              <a:t> Business Use Cases (BUC’s) in </a:t>
            </a:r>
            <a:r>
              <a:rPr lang="en-US" dirty="0" err="1" smtClean="0"/>
              <a:t>productie</a:t>
            </a:r>
            <a:endParaRPr lang="en-US" dirty="0" smtClean="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0358" y="257545"/>
            <a:ext cx="1666875" cy="1110139"/>
          </a:xfrm>
          <a:prstGeom prst="rect">
            <a:avLst/>
          </a:prstGeom>
        </p:spPr>
      </p:pic>
    </p:spTree>
    <p:extLst>
      <p:ext uri="{BB962C8B-B14F-4D97-AF65-F5344CB8AC3E}">
        <p14:creationId xmlns:p14="http://schemas.microsoft.com/office/powerpoint/2010/main" val="188477532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EESSI</a:t>
            </a:r>
            <a:endParaRPr lang="en-US" dirty="0"/>
          </a:p>
        </p:txBody>
      </p:sp>
      <p:sp>
        <p:nvSpPr>
          <p:cNvPr id="8" name="Content Placeholder 7"/>
          <p:cNvSpPr>
            <a:spLocks noGrp="1"/>
          </p:cNvSpPr>
          <p:nvPr>
            <p:ph idx="1"/>
          </p:nvPr>
        </p:nvSpPr>
        <p:spPr/>
        <p:txBody>
          <a:bodyPr/>
          <a:lstStyle/>
          <a:p>
            <a:r>
              <a:rPr lang="en-US" dirty="0"/>
              <a:t># Exchanged </a:t>
            </a:r>
            <a:r>
              <a:rPr lang="en-US" dirty="0" smtClean="0"/>
              <a:t>messages</a:t>
            </a:r>
          </a:p>
          <a:p>
            <a:endParaRPr lang="en-US" dirty="0" smtClean="0"/>
          </a:p>
          <a:p>
            <a:endParaRPr lang="en-US" dirty="0"/>
          </a:p>
          <a:p>
            <a:endParaRPr lang="en-US" dirty="0" smtClean="0"/>
          </a:p>
          <a:p>
            <a:endParaRPr lang="en-US" dirty="0"/>
          </a:p>
          <a:p>
            <a:r>
              <a:rPr lang="en-US" dirty="0" smtClean="0"/>
              <a:t>Matrix </a:t>
            </a:r>
            <a:r>
              <a:rPr lang="en-US" dirty="0"/>
              <a:t>of the exchanges with our partners</a:t>
            </a:r>
          </a:p>
          <a:p>
            <a:endParaRPr lang="en-US" dirty="0"/>
          </a:p>
        </p:txBody>
      </p:sp>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068266" y="2428999"/>
            <a:ext cx="8928572" cy="1000001"/>
          </a:xfrm>
          <a:prstGeom prst="rect">
            <a:avLst/>
          </a:prstGeom>
        </p:spPr>
      </p:pic>
      <p:pic>
        <p:nvPicPr>
          <p:cNvPr id="10" name="Picture 9"/>
          <p:cNvPicPr>
            <a:picLocks noChangeAspect="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1068261" y="4163469"/>
            <a:ext cx="8928572" cy="175714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20358" y="257545"/>
            <a:ext cx="1666875" cy="1110139"/>
          </a:xfrm>
          <a:prstGeom prst="rect">
            <a:avLst/>
          </a:prstGeom>
        </p:spPr>
      </p:pic>
    </p:spTree>
    <p:extLst>
      <p:ext uri="{BB962C8B-B14F-4D97-AF65-F5344CB8AC3E}">
        <p14:creationId xmlns:p14="http://schemas.microsoft.com/office/powerpoint/2010/main" val="379395620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nl-NL" dirty="0"/>
              <a:t>Europese ziekteverzekeringskaart</a:t>
            </a:r>
            <a:endParaRPr lang="en-US" dirty="0"/>
          </a:p>
        </p:txBody>
      </p:sp>
      <p:sp>
        <p:nvSpPr>
          <p:cNvPr id="3" name="Content Placeholder 2"/>
          <p:cNvSpPr>
            <a:spLocks noGrp="1"/>
          </p:cNvSpPr>
          <p:nvPr>
            <p:ph idx="1"/>
          </p:nvPr>
        </p:nvSpPr>
        <p:spPr>
          <a:xfrm>
            <a:off x="838200" y="1718044"/>
            <a:ext cx="10515600" cy="4911355"/>
          </a:xfrm>
        </p:spPr>
        <p:txBody>
          <a:bodyPr/>
          <a:lstStyle/>
          <a:p>
            <a:r>
              <a:rPr lang="nl-BE" dirty="0"/>
              <a:t>deze kaart bevestigt het recht van een verzekerde persoon en van zijn/haar gezinsleden die in een lidstaat ander dan de bevoegde lidstaat verblijven om van de prestaties te genieten die medisch noodzakelijk blijken rekening houdende met de aard van de prestaties en de voorziene </a:t>
            </a:r>
            <a:r>
              <a:rPr lang="nl-BE" dirty="0" smtClean="0"/>
              <a:t>verblijfsduur</a:t>
            </a:r>
            <a:r>
              <a:rPr lang="fr-FR" dirty="0" smtClean="0">
                <a:solidFill>
                  <a:srgbClr val="FF0000"/>
                </a:solidFill>
              </a:rPr>
              <a:t> </a:t>
            </a:r>
            <a:endParaRPr lang="fr-FR" dirty="0">
              <a:solidFill>
                <a:srgbClr val="FF0000"/>
              </a:solidFill>
            </a:endParaRPr>
          </a:p>
          <a:p>
            <a:r>
              <a:rPr lang="fr-FR" dirty="0" err="1"/>
              <a:t>actueel</a:t>
            </a:r>
            <a:r>
              <a:rPr lang="fr-FR" dirty="0"/>
              <a:t> op </a:t>
            </a:r>
            <a:r>
              <a:rPr lang="fr-FR" dirty="0" err="1"/>
              <a:t>papieren</a:t>
            </a:r>
            <a:r>
              <a:rPr lang="fr-FR" dirty="0"/>
              <a:t> </a:t>
            </a:r>
            <a:r>
              <a:rPr lang="fr-FR" dirty="0" err="1"/>
              <a:t>dragen</a:t>
            </a:r>
            <a:r>
              <a:rPr lang="fr-FR" dirty="0"/>
              <a:t> maar </a:t>
            </a:r>
            <a:r>
              <a:rPr lang="fr-FR" dirty="0" err="1"/>
              <a:t>meerdere</a:t>
            </a:r>
            <a:r>
              <a:rPr lang="fr-FR" dirty="0"/>
              <a:t> </a:t>
            </a:r>
            <a:r>
              <a:rPr lang="fr-FR" dirty="0" err="1"/>
              <a:t>lidstaten</a:t>
            </a:r>
            <a:r>
              <a:rPr lang="fr-FR" dirty="0"/>
              <a:t> </a:t>
            </a:r>
            <a:r>
              <a:rPr lang="fr-FR" dirty="0" err="1"/>
              <a:t>waaronder</a:t>
            </a:r>
            <a:r>
              <a:rPr lang="fr-FR" dirty="0"/>
              <a:t> </a:t>
            </a:r>
            <a:r>
              <a:rPr lang="fr-FR" dirty="0" err="1"/>
              <a:t>België</a:t>
            </a:r>
            <a:r>
              <a:rPr lang="fr-FR" dirty="0"/>
              <a:t> </a:t>
            </a:r>
            <a:r>
              <a:rPr lang="fr-FR" dirty="0" err="1"/>
              <a:t>hebben</a:t>
            </a:r>
            <a:r>
              <a:rPr lang="fr-FR" dirty="0"/>
              <a:t> er </a:t>
            </a:r>
            <a:r>
              <a:rPr lang="fr-FR" dirty="0" err="1"/>
              <a:t>bij</a:t>
            </a:r>
            <a:r>
              <a:rPr lang="fr-FR" dirty="0"/>
              <a:t> de </a:t>
            </a:r>
            <a:r>
              <a:rPr lang="fr-FR" dirty="0" err="1"/>
              <a:t>Europese</a:t>
            </a:r>
            <a:r>
              <a:rPr lang="fr-FR" dirty="0"/>
              <a:t> </a:t>
            </a:r>
            <a:r>
              <a:rPr lang="fr-FR" dirty="0" err="1"/>
              <a:t>Commissie</a:t>
            </a:r>
            <a:r>
              <a:rPr lang="fr-FR" dirty="0"/>
              <a:t> </a:t>
            </a:r>
            <a:r>
              <a:rPr lang="fr-FR" dirty="0" smtClean="0"/>
              <a:t>(EC) op </a:t>
            </a:r>
            <a:r>
              <a:rPr lang="fr-FR" dirty="0" err="1"/>
              <a:t>aangedrongen</a:t>
            </a:r>
            <a:r>
              <a:rPr lang="fr-FR" dirty="0"/>
              <a:t> om </a:t>
            </a:r>
            <a:r>
              <a:rPr lang="fr-FR" dirty="0" err="1"/>
              <a:t>ook</a:t>
            </a:r>
            <a:r>
              <a:rPr lang="fr-FR" dirty="0"/>
              <a:t> </a:t>
            </a:r>
            <a:r>
              <a:rPr lang="fr-FR" dirty="0" err="1"/>
              <a:t>een</a:t>
            </a:r>
            <a:r>
              <a:rPr lang="fr-FR" dirty="0"/>
              <a:t> digitale </a:t>
            </a:r>
            <a:r>
              <a:rPr lang="fr-FR" dirty="0" err="1"/>
              <a:t>versie</a:t>
            </a:r>
            <a:r>
              <a:rPr lang="fr-FR" dirty="0"/>
              <a:t> ter </a:t>
            </a:r>
            <a:r>
              <a:rPr lang="fr-FR" dirty="0" err="1"/>
              <a:t>beschikking</a:t>
            </a:r>
            <a:r>
              <a:rPr lang="fr-FR" dirty="0"/>
              <a:t> te </a:t>
            </a:r>
            <a:r>
              <a:rPr lang="fr-FR" dirty="0" err="1"/>
              <a:t>kunnen</a:t>
            </a:r>
            <a:r>
              <a:rPr lang="fr-FR" dirty="0"/>
              <a:t> </a:t>
            </a:r>
            <a:r>
              <a:rPr lang="fr-FR" dirty="0" err="1"/>
              <a:t>stellen</a:t>
            </a:r>
            <a:r>
              <a:rPr lang="fr-FR" dirty="0"/>
              <a:t> </a:t>
            </a:r>
          </a:p>
          <a:p>
            <a:r>
              <a:rPr lang="fr-FR" dirty="0" err="1"/>
              <a:t>oprichting</a:t>
            </a:r>
            <a:r>
              <a:rPr lang="fr-FR" dirty="0"/>
              <a:t> van </a:t>
            </a:r>
            <a:r>
              <a:rPr lang="fr-FR" dirty="0" err="1"/>
              <a:t>een</a:t>
            </a:r>
            <a:r>
              <a:rPr lang="fr-FR" dirty="0"/>
              <a:t> </a:t>
            </a:r>
            <a:r>
              <a:rPr lang="fr-FR" dirty="0" smtClean="0"/>
              <a:t>ad hoc </a:t>
            </a:r>
            <a:r>
              <a:rPr lang="fr-FR" dirty="0" err="1" smtClean="0"/>
              <a:t>werkgroep</a:t>
            </a:r>
            <a:r>
              <a:rPr lang="fr-FR" dirty="0" smtClean="0"/>
              <a:t> </a:t>
            </a:r>
            <a:r>
              <a:rPr lang="fr-FR" dirty="0" err="1"/>
              <a:t>binnen</a:t>
            </a:r>
            <a:r>
              <a:rPr lang="fr-FR" dirty="0"/>
              <a:t> de </a:t>
            </a:r>
            <a:r>
              <a:rPr lang="fr-FR" dirty="0" smtClean="0"/>
              <a:t>EC </a:t>
            </a:r>
            <a:r>
              <a:rPr lang="fr-FR" dirty="0" err="1"/>
              <a:t>tot</a:t>
            </a:r>
            <a:r>
              <a:rPr lang="fr-FR" dirty="0"/>
              <a:t> </a:t>
            </a:r>
            <a:r>
              <a:rPr lang="fr-FR" dirty="0" err="1"/>
              <a:t>bespreken</a:t>
            </a:r>
            <a:r>
              <a:rPr lang="fr-FR" dirty="0"/>
              <a:t> van de </a:t>
            </a:r>
            <a:r>
              <a:rPr lang="fr-FR" dirty="0" err="1"/>
              <a:t>modaliteiten</a:t>
            </a:r>
            <a:r>
              <a:rPr lang="fr-FR" dirty="0"/>
              <a:t> </a:t>
            </a:r>
            <a:r>
              <a:rPr lang="fr-FR" dirty="0" err="1"/>
              <a:t>bij</a:t>
            </a:r>
            <a:r>
              <a:rPr lang="fr-FR" dirty="0"/>
              <a:t> het </a:t>
            </a:r>
            <a:r>
              <a:rPr lang="fr-FR" dirty="0" err="1"/>
              <a:t>digitaliseren</a:t>
            </a:r>
            <a:r>
              <a:rPr lang="fr-FR" dirty="0"/>
              <a:t> van de </a:t>
            </a:r>
            <a:r>
              <a:rPr lang="fr-FR" dirty="0" err="1"/>
              <a:t>Europese</a:t>
            </a:r>
            <a:r>
              <a:rPr lang="fr-FR" dirty="0"/>
              <a:t> </a:t>
            </a:r>
            <a:r>
              <a:rPr lang="fr-FR" dirty="0" err="1"/>
              <a:t>Ziekteverzekeringskaart</a:t>
            </a:r>
            <a:r>
              <a:rPr lang="fr-FR" dirty="0"/>
              <a:t> – KSZ </a:t>
            </a:r>
            <a:r>
              <a:rPr lang="fr-FR" dirty="0" err="1"/>
              <a:t>is</a:t>
            </a:r>
            <a:r>
              <a:rPr lang="fr-FR" dirty="0"/>
              <a:t> </a:t>
            </a:r>
            <a:r>
              <a:rPr lang="fr-FR" dirty="0" err="1" smtClean="0"/>
              <a:t>co</a:t>
            </a:r>
            <a:r>
              <a:rPr lang="fr-FR" dirty="0" smtClean="0"/>
              <a:t>-rapporteur</a:t>
            </a:r>
            <a:endParaRPr lang="fr-FR" dirty="0"/>
          </a:p>
          <a:p>
            <a:r>
              <a:rPr lang="fr-FR" dirty="0" err="1"/>
              <a:t>voorstel</a:t>
            </a:r>
            <a:r>
              <a:rPr lang="fr-FR" dirty="0"/>
              <a:t> KSZ: </a:t>
            </a:r>
            <a:r>
              <a:rPr lang="fr-FR" dirty="0" err="1"/>
              <a:t>verder</a:t>
            </a:r>
            <a:r>
              <a:rPr lang="fr-FR" dirty="0"/>
              <a:t> </a:t>
            </a:r>
            <a:r>
              <a:rPr lang="fr-FR" dirty="0" err="1"/>
              <a:t>bouwen</a:t>
            </a:r>
            <a:r>
              <a:rPr lang="fr-FR" dirty="0"/>
              <a:t> op de </a:t>
            </a:r>
            <a:r>
              <a:rPr lang="fr-FR" dirty="0" err="1"/>
              <a:t>onderliggende</a:t>
            </a:r>
            <a:r>
              <a:rPr lang="fr-FR" dirty="0"/>
              <a:t> </a:t>
            </a:r>
            <a:r>
              <a:rPr lang="fr-FR" dirty="0" err="1"/>
              <a:t>architectuur</a:t>
            </a:r>
            <a:r>
              <a:rPr lang="fr-FR" dirty="0"/>
              <a:t> van het Trust Framework </a:t>
            </a:r>
            <a:r>
              <a:rPr lang="fr-FR" dirty="0" err="1"/>
              <a:t>dat</a:t>
            </a:r>
            <a:r>
              <a:rPr lang="fr-FR" dirty="0"/>
              <a:t> </a:t>
            </a:r>
            <a:r>
              <a:rPr lang="fr-FR" dirty="0" err="1"/>
              <a:t>is</a:t>
            </a:r>
            <a:r>
              <a:rPr lang="fr-FR" dirty="0"/>
              <a:t> </a:t>
            </a:r>
            <a:r>
              <a:rPr lang="fr-FR" dirty="0" err="1"/>
              <a:t>opgezet</a:t>
            </a:r>
            <a:r>
              <a:rPr lang="fr-FR" dirty="0"/>
              <a:t> </a:t>
            </a:r>
            <a:r>
              <a:rPr lang="fr-FR" dirty="0" err="1"/>
              <a:t>voor</a:t>
            </a:r>
            <a:r>
              <a:rPr lang="fr-FR" dirty="0"/>
              <a:t> het </a:t>
            </a:r>
            <a:r>
              <a:rPr lang="fr-FR" dirty="0" err="1"/>
              <a:t>het</a:t>
            </a:r>
            <a:r>
              <a:rPr lang="fr-FR" dirty="0"/>
              <a:t> </a:t>
            </a:r>
            <a:r>
              <a:rPr lang="fr-FR" dirty="0" err="1"/>
              <a:t>European</a:t>
            </a:r>
            <a:r>
              <a:rPr lang="fr-FR" dirty="0"/>
              <a:t> Digital </a:t>
            </a:r>
            <a:r>
              <a:rPr lang="fr-FR" dirty="0" smtClean="0"/>
              <a:t>COVID-19 </a:t>
            </a:r>
            <a:r>
              <a:rPr lang="fr-FR" dirty="0" err="1"/>
              <a:t>Certificate</a:t>
            </a:r>
            <a:endParaRPr lang="fr-FR" dirty="0"/>
          </a:p>
          <a:p>
            <a:endParaRPr lang="en-US" dirty="0"/>
          </a:p>
        </p:txBody>
      </p:sp>
      <p:grpSp>
        <p:nvGrpSpPr>
          <p:cNvPr id="5" name="Group 4"/>
          <p:cNvGrpSpPr>
            <a:grpSpLocks noChangeAspect="1"/>
          </p:cNvGrpSpPr>
          <p:nvPr/>
        </p:nvGrpSpPr>
        <p:grpSpPr>
          <a:xfrm>
            <a:off x="3486419" y="4978897"/>
            <a:ext cx="5219163" cy="1590857"/>
            <a:chOff x="1211166" y="3861048"/>
            <a:chExt cx="6313162" cy="1924319"/>
          </a:xfrm>
        </p:grpSpPr>
        <p:pic>
          <p:nvPicPr>
            <p:cNvPr id="6" name="Picture 5"/>
            <p:cNvPicPr>
              <a:picLocks noChangeAspect="1"/>
            </p:cNvPicPr>
            <p:nvPr/>
          </p:nvPicPr>
          <p:blipFill>
            <a:blip r:embed="rId2"/>
            <a:stretch>
              <a:fillRect/>
            </a:stretch>
          </p:blipFill>
          <p:spPr>
            <a:xfrm>
              <a:off x="1211166" y="3861048"/>
              <a:ext cx="3000794" cy="1924319"/>
            </a:xfrm>
            <a:prstGeom prst="rect">
              <a:avLst/>
            </a:prstGeom>
          </p:spPr>
        </p:pic>
        <p:pic>
          <p:nvPicPr>
            <p:cNvPr id="7" name="Picture 6"/>
            <p:cNvPicPr>
              <a:picLocks noChangeAspect="1"/>
            </p:cNvPicPr>
            <p:nvPr/>
          </p:nvPicPr>
          <p:blipFill>
            <a:blip r:embed="rId3"/>
            <a:stretch>
              <a:fillRect/>
            </a:stretch>
          </p:blipFill>
          <p:spPr>
            <a:xfrm>
              <a:off x="4561640" y="3861048"/>
              <a:ext cx="2962688" cy="1914792"/>
            </a:xfrm>
            <a:prstGeom prst="rect">
              <a:avLst/>
            </a:prstGeom>
          </p:spPr>
        </p:pic>
      </p:gr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0358" y="257545"/>
            <a:ext cx="1666875" cy="1110139"/>
          </a:xfrm>
          <a:prstGeom prst="rect">
            <a:avLst/>
          </a:prstGeom>
        </p:spPr>
      </p:pic>
    </p:spTree>
    <p:extLst>
      <p:ext uri="{BB962C8B-B14F-4D97-AF65-F5344CB8AC3E}">
        <p14:creationId xmlns:p14="http://schemas.microsoft.com/office/powerpoint/2010/main" val="313402780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p:cNvSpPr txBox="1">
            <a:spLocks/>
          </p:cNvSpPr>
          <p:nvPr/>
        </p:nvSpPr>
        <p:spPr bwMode="auto">
          <a:xfrm>
            <a:off x="1994592" y="2324497"/>
            <a:ext cx="8219256" cy="1296144"/>
          </a:xfrm>
          <a:prstGeom prst="roundRect">
            <a:avLst/>
          </a:prstGeom>
          <a:noFill/>
          <a:ln w="19050">
            <a:solidFill>
              <a:srgbClr val="008CB2"/>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Font typeface="Arial" charset="0"/>
              <a:buNone/>
              <a:defRPr lang="en-US" altLang="en-US" sz="3200" kern="1200" dirty="0" smtClean="0">
                <a:solidFill>
                  <a:srgbClr val="0078B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fr-BE" altLang="en-US" sz="4000" dirty="0" err="1">
                <a:solidFill>
                  <a:srgbClr val="008CB2"/>
                </a:solidFill>
                <a:latin typeface="+mj-lt"/>
              </a:rPr>
              <a:t>Besluit</a:t>
            </a:r>
            <a:endParaRPr kumimoji="0" lang="fr-BE" altLang="en-US" sz="4000" i="0" u="none" strike="noStrike" kern="1200" cap="none" spc="0" normalizeH="0" baseline="0" noProof="0" dirty="0">
              <a:ln>
                <a:noFill/>
              </a:ln>
              <a:solidFill>
                <a:srgbClr val="008CB2"/>
              </a:solidFill>
              <a:effectLst/>
              <a:uLnTx/>
              <a:uFillTx/>
              <a:latin typeface="+mj-lt"/>
              <a:ea typeface="+mn-ea"/>
              <a:cs typeface="+mn-cs"/>
            </a:endParaRPr>
          </a:p>
        </p:txBody>
      </p:sp>
    </p:spTree>
    <p:extLst>
      <p:ext uri="{BB962C8B-B14F-4D97-AF65-F5344CB8AC3E}">
        <p14:creationId xmlns:p14="http://schemas.microsoft.com/office/powerpoint/2010/main" val="357083207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Bereikte</a:t>
            </a:r>
            <a:r>
              <a:rPr lang="en-US" dirty="0" smtClean="0"/>
              <a:t> </a:t>
            </a:r>
            <a:r>
              <a:rPr lang="en-US" dirty="0" err="1" smtClean="0"/>
              <a:t>voordelen</a:t>
            </a:r>
            <a:r>
              <a:rPr lang="en-US" dirty="0" smtClean="0"/>
              <a:t> </a:t>
            </a:r>
            <a:endParaRPr lang="en-US" dirty="0"/>
          </a:p>
        </p:txBody>
      </p:sp>
      <p:sp>
        <p:nvSpPr>
          <p:cNvPr id="3" name="Content Placeholder 2"/>
          <p:cNvSpPr>
            <a:spLocks noGrp="1"/>
          </p:cNvSpPr>
          <p:nvPr>
            <p:ph idx="1"/>
          </p:nvPr>
        </p:nvSpPr>
        <p:spPr>
          <a:xfrm>
            <a:off x="838200" y="1718044"/>
            <a:ext cx="10515600" cy="4568455"/>
          </a:xfrm>
        </p:spPr>
        <p:txBody>
          <a:bodyPr>
            <a:normAutofit/>
          </a:bodyPr>
          <a:lstStyle/>
          <a:p>
            <a:r>
              <a:rPr lang="en-US" dirty="0" err="1" smtClean="0"/>
              <a:t>grotere</a:t>
            </a:r>
            <a:r>
              <a:rPr lang="en-US" dirty="0" smtClean="0"/>
              <a:t> </a:t>
            </a:r>
            <a:r>
              <a:rPr lang="en-US" dirty="0" err="1" smtClean="0"/>
              <a:t>efficiëntie</a:t>
            </a:r>
            <a:r>
              <a:rPr lang="en-US" dirty="0" smtClean="0"/>
              <a:t> </a:t>
            </a:r>
          </a:p>
          <a:p>
            <a:pPr lvl="1"/>
            <a:r>
              <a:rPr lang="fr-FR" dirty="0" err="1"/>
              <a:t>l</a:t>
            </a:r>
            <a:r>
              <a:rPr lang="fr-FR" dirty="0" err="1" smtClean="0"/>
              <a:t>agere</a:t>
            </a:r>
            <a:r>
              <a:rPr lang="fr-FR" dirty="0" smtClean="0"/>
              <a:t> </a:t>
            </a:r>
            <a:r>
              <a:rPr lang="fr-FR" dirty="0" err="1" smtClean="0"/>
              <a:t>lasten</a:t>
            </a:r>
            <a:r>
              <a:rPr lang="fr-FR" dirty="0" smtClean="0"/>
              <a:t> en </a:t>
            </a:r>
            <a:r>
              <a:rPr lang="fr-FR" dirty="0" err="1" smtClean="0"/>
              <a:t>kosten</a:t>
            </a:r>
            <a:r>
              <a:rPr lang="fr-FR" dirty="0" smtClean="0"/>
              <a:t>, </a:t>
            </a:r>
            <a:r>
              <a:rPr lang="fr-FR" dirty="0" err="1" smtClean="0"/>
              <a:t>bv</a:t>
            </a:r>
            <a:endParaRPr lang="fr-FR" dirty="0" smtClean="0"/>
          </a:p>
          <a:p>
            <a:pPr lvl="2"/>
            <a:r>
              <a:rPr lang="fr-FR" dirty="0" err="1"/>
              <a:t>e</a:t>
            </a:r>
            <a:r>
              <a:rPr lang="fr-FR" dirty="0" err="1" smtClean="0"/>
              <a:t>enmalige</a:t>
            </a:r>
            <a:r>
              <a:rPr lang="fr-FR" dirty="0" smtClean="0"/>
              <a:t> </a:t>
            </a:r>
            <a:r>
              <a:rPr lang="fr-FR" dirty="0" err="1" smtClean="0"/>
              <a:t>inzameling</a:t>
            </a:r>
            <a:r>
              <a:rPr lang="fr-FR" dirty="0" smtClean="0"/>
              <a:t> van </a:t>
            </a:r>
            <a:r>
              <a:rPr lang="fr-FR" dirty="0" err="1" smtClean="0"/>
              <a:t>informatie</a:t>
            </a:r>
            <a:r>
              <a:rPr lang="fr-FR" dirty="0" smtClean="0"/>
              <a:t> </a:t>
            </a:r>
            <a:r>
              <a:rPr lang="fr-FR" dirty="0" err="1" smtClean="0"/>
              <a:t>aan</a:t>
            </a:r>
            <a:r>
              <a:rPr lang="fr-FR" dirty="0" smtClean="0"/>
              <a:t> de hand van </a:t>
            </a:r>
            <a:r>
              <a:rPr lang="fr-FR" dirty="0" err="1" smtClean="0"/>
              <a:t>geharmoniseerde</a:t>
            </a:r>
            <a:r>
              <a:rPr lang="fr-FR" dirty="0" smtClean="0"/>
              <a:t> </a:t>
            </a:r>
            <a:r>
              <a:rPr lang="fr-FR" dirty="0" err="1" smtClean="0"/>
              <a:t>begrippen</a:t>
            </a:r>
            <a:r>
              <a:rPr lang="fr-FR" dirty="0" smtClean="0"/>
              <a:t> en </a:t>
            </a:r>
            <a:r>
              <a:rPr lang="fr-FR" dirty="0" err="1" smtClean="0"/>
              <a:t>instructies</a:t>
            </a:r>
            <a:r>
              <a:rPr lang="fr-FR" dirty="0" smtClean="0"/>
              <a:t> </a:t>
            </a:r>
          </a:p>
          <a:p>
            <a:pPr lvl="2"/>
            <a:r>
              <a:rPr lang="fr-FR" dirty="0" err="1"/>
              <a:t>z</a:t>
            </a:r>
            <a:r>
              <a:rPr lang="fr-FR" dirty="0" err="1" smtClean="0"/>
              <a:t>oveel</a:t>
            </a:r>
            <a:r>
              <a:rPr lang="fr-FR" dirty="0" smtClean="0"/>
              <a:t> </a:t>
            </a:r>
            <a:r>
              <a:rPr lang="fr-FR" dirty="0" err="1" smtClean="0"/>
              <a:t>mogelijk</a:t>
            </a:r>
            <a:r>
              <a:rPr lang="fr-FR" dirty="0" smtClean="0"/>
              <a:t> </a:t>
            </a:r>
            <a:r>
              <a:rPr lang="fr-FR" dirty="0" err="1" smtClean="0"/>
              <a:t>elektronische</a:t>
            </a:r>
            <a:r>
              <a:rPr lang="fr-FR" dirty="0" smtClean="0"/>
              <a:t> </a:t>
            </a:r>
            <a:r>
              <a:rPr lang="fr-FR" dirty="0" err="1" smtClean="0"/>
              <a:t>ontwisseling</a:t>
            </a:r>
            <a:r>
              <a:rPr lang="fr-FR" dirty="0" smtClean="0"/>
              <a:t> van </a:t>
            </a:r>
            <a:r>
              <a:rPr lang="fr-FR" dirty="0" err="1" smtClean="0"/>
              <a:t>gegevens</a:t>
            </a:r>
            <a:r>
              <a:rPr lang="fr-FR" dirty="0" smtClean="0"/>
              <a:t> van </a:t>
            </a:r>
            <a:r>
              <a:rPr lang="fr-FR" dirty="0" err="1" smtClean="0"/>
              <a:t>toepassing</a:t>
            </a:r>
            <a:r>
              <a:rPr lang="fr-FR" dirty="0" smtClean="0"/>
              <a:t> </a:t>
            </a:r>
            <a:r>
              <a:rPr lang="fr-FR" dirty="0" err="1" smtClean="0"/>
              <a:t>tot</a:t>
            </a:r>
            <a:r>
              <a:rPr lang="fr-FR" dirty="0" smtClean="0"/>
              <a:t> </a:t>
            </a:r>
            <a:r>
              <a:rPr lang="fr-FR" dirty="0" err="1" smtClean="0"/>
              <a:t>toepassing</a:t>
            </a:r>
            <a:r>
              <a:rPr lang="fr-FR" dirty="0" smtClean="0"/>
              <a:t>, </a:t>
            </a:r>
            <a:r>
              <a:rPr lang="fr-FR" dirty="0" err="1" smtClean="0"/>
              <a:t>zonder</a:t>
            </a:r>
            <a:r>
              <a:rPr lang="fr-FR" dirty="0" smtClean="0"/>
              <a:t> </a:t>
            </a:r>
            <a:r>
              <a:rPr lang="fr-FR" dirty="0" err="1" smtClean="0"/>
              <a:t>manuele</a:t>
            </a:r>
            <a:r>
              <a:rPr lang="fr-FR" dirty="0" smtClean="0"/>
              <a:t> </a:t>
            </a:r>
            <a:r>
              <a:rPr lang="fr-FR" dirty="0" err="1" smtClean="0"/>
              <a:t>herinvoer</a:t>
            </a:r>
            <a:endParaRPr lang="fr-FR" dirty="0" smtClean="0"/>
          </a:p>
          <a:p>
            <a:pPr lvl="2"/>
            <a:r>
              <a:rPr lang="fr-FR" dirty="0" err="1"/>
              <a:t>t</a:t>
            </a:r>
            <a:r>
              <a:rPr lang="fr-FR" dirty="0" err="1" smtClean="0"/>
              <a:t>aakverdeling</a:t>
            </a:r>
            <a:r>
              <a:rPr lang="fr-FR" dirty="0" smtClean="0"/>
              <a:t> </a:t>
            </a:r>
            <a:r>
              <a:rPr lang="fr-FR" dirty="0" err="1" smtClean="0"/>
              <a:t>inzake</a:t>
            </a:r>
            <a:r>
              <a:rPr lang="fr-FR" dirty="0" smtClean="0"/>
              <a:t> </a:t>
            </a:r>
            <a:r>
              <a:rPr lang="fr-FR" dirty="0" err="1" smtClean="0"/>
              <a:t>validatie</a:t>
            </a:r>
            <a:r>
              <a:rPr lang="fr-FR" dirty="0" smtClean="0"/>
              <a:t> en </a:t>
            </a:r>
            <a:r>
              <a:rPr lang="fr-FR" dirty="0" err="1" smtClean="0"/>
              <a:t>beheer</a:t>
            </a:r>
            <a:r>
              <a:rPr lang="fr-FR" dirty="0" smtClean="0"/>
              <a:t> van </a:t>
            </a:r>
            <a:r>
              <a:rPr lang="fr-FR" dirty="0" err="1" smtClean="0"/>
              <a:t>informatie</a:t>
            </a:r>
            <a:endParaRPr lang="fr-FR" dirty="0" smtClean="0"/>
          </a:p>
          <a:p>
            <a:pPr lvl="2"/>
            <a:r>
              <a:rPr lang="fr-FR" dirty="0" err="1"/>
              <a:t>m</a:t>
            </a:r>
            <a:r>
              <a:rPr lang="fr-FR" dirty="0" err="1" smtClean="0"/>
              <a:t>inder</a:t>
            </a:r>
            <a:r>
              <a:rPr lang="fr-FR" dirty="0" smtClean="0"/>
              <a:t> </a:t>
            </a:r>
            <a:r>
              <a:rPr lang="fr-FR" dirty="0" err="1" smtClean="0"/>
              <a:t>onnodige</a:t>
            </a:r>
            <a:r>
              <a:rPr lang="fr-FR" dirty="0" smtClean="0"/>
              <a:t> </a:t>
            </a:r>
            <a:r>
              <a:rPr lang="fr-FR" dirty="0" err="1" smtClean="0"/>
              <a:t>contacten</a:t>
            </a:r>
            <a:r>
              <a:rPr lang="fr-FR" dirty="0" smtClean="0"/>
              <a:t> </a:t>
            </a:r>
            <a:r>
              <a:rPr lang="fr-FR" dirty="0" err="1" smtClean="0"/>
              <a:t>achteraf</a:t>
            </a:r>
            <a:r>
              <a:rPr lang="fr-FR" dirty="0" smtClean="0"/>
              <a:t> </a:t>
            </a:r>
          </a:p>
          <a:p>
            <a:pPr lvl="2"/>
            <a:r>
              <a:rPr lang="fr-FR" dirty="0" err="1" smtClean="0"/>
              <a:t>samenwerking</a:t>
            </a:r>
            <a:r>
              <a:rPr lang="fr-FR" dirty="0" smtClean="0"/>
              <a:t> </a:t>
            </a:r>
            <a:r>
              <a:rPr lang="fr-FR" dirty="0" err="1" smtClean="0"/>
              <a:t>inzake</a:t>
            </a:r>
            <a:r>
              <a:rPr lang="fr-FR" dirty="0" smtClean="0"/>
              <a:t> de </a:t>
            </a:r>
            <a:r>
              <a:rPr lang="fr-FR" dirty="0" err="1" smtClean="0"/>
              <a:t>ontwikkeling</a:t>
            </a:r>
            <a:r>
              <a:rPr lang="fr-FR" dirty="0" smtClean="0"/>
              <a:t> van </a:t>
            </a:r>
            <a:r>
              <a:rPr lang="fr-FR" dirty="0" err="1" smtClean="0"/>
              <a:t>toepassingen</a:t>
            </a:r>
            <a:r>
              <a:rPr lang="fr-FR" dirty="0" smtClean="0"/>
              <a:t> (assemblage-</a:t>
            </a:r>
            <a:r>
              <a:rPr lang="fr-FR" dirty="0" err="1" smtClean="0"/>
              <a:t>techniek</a:t>
            </a:r>
            <a:r>
              <a:rPr lang="fr-FR" dirty="0" smtClean="0"/>
              <a:t>) </a:t>
            </a:r>
            <a:r>
              <a:rPr lang="fr-FR" dirty="0" err="1" smtClean="0"/>
              <a:t>d.m.v</a:t>
            </a:r>
            <a:r>
              <a:rPr lang="fr-FR" dirty="0" smtClean="0"/>
              <a:t>. de </a:t>
            </a:r>
            <a:r>
              <a:rPr lang="fr-FR" dirty="0" err="1" smtClean="0"/>
              <a:t>beschikbaarheid</a:t>
            </a:r>
            <a:r>
              <a:rPr lang="fr-FR" dirty="0" smtClean="0"/>
              <a:t> van </a:t>
            </a:r>
            <a:r>
              <a:rPr lang="fr-FR" dirty="0" err="1" smtClean="0"/>
              <a:t>herbruikbare</a:t>
            </a:r>
            <a:r>
              <a:rPr lang="fr-FR" dirty="0" smtClean="0"/>
              <a:t> </a:t>
            </a:r>
            <a:r>
              <a:rPr lang="fr-FR" dirty="0" err="1" smtClean="0"/>
              <a:t>diensten</a:t>
            </a:r>
            <a:r>
              <a:rPr lang="fr-FR" dirty="0" smtClean="0"/>
              <a:t> en </a:t>
            </a:r>
            <a:r>
              <a:rPr lang="fr-FR" dirty="0" err="1" smtClean="0"/>
              <a:t>componenten</a:t>
            </a:r>
            <a:endParaRPr lang="fr-FR" dirty="0" smtClean="0"/>
          </a:p>
          <a:p>
            <a:pPr lvl="1"/>
            <a:r>
              <a:rPr lang="fr-FR" dirty="0" err="1"/>
              <a:t>m</a:t>
            </a:r>
            <a:r>
              <a:rPr lang="fr-FR" dirty="0" err="1" smtClean="0"/>
              <a:t>eer</a:t>
            </a:r>
            <a:r>
              <a:rPr lang="fr-FR" dirty="0" smtClean="0"/>
              <a:t> </a:t>
            </a:r>
            <a:r>
              <a:rPr lang="fr-FR" dirty="0" err="1" smtClean="0"/>
              <a:t>diensten</a:t>
            </a:r>
            <a:r>
              <a:rPr lang="fr-FR" dirty="0" smtClean="0"/>
              <a:t> </a:t>
            </a:r>
            <a:r>
              <a:rPr lang="fr-FR" dirty="0" err="1" smtClean="0"/>
              <a:t>voor</a:t>
            </a:r>
            <a:r>
              <a:rPr lang="fr-FR" dirty="0" smtClean="0"/>
              <a:t> </a:t>
            </a:r>
            <a:r>
              <a:rPr lang="fr-FR" dirty="0" err="1" smtClean="0"/>
              <a:t>dezelfde</a:t>
            </a:r>
            <a:r>
              <a:rPr lang="fr-FR" dirty="0" smtClean="0"/>
              <a:t> totale </a:t>
            </a:r>
            <a:r>
              <a:rPr lang="fr-FR" dirty="0" err="1" smtClean="0"/>
              <a:t>kost</a:t>
            </a:r>
            <a:r>
              <a:rPr lang="fr-FR" dirty="0" smtClean="0"/>
              <a:t>, </a:t>
            </a:r>
            <a:r>
              <a:rPr lang="fr-FR" dirty="0" err="1" smtClean="0"/>
              <a:t>bv</a:t>
            </a:r>
            <a:r>
              <a:rPr lang="fr-FR" dirty="0" smtClean="0"/>
              <a:t>.</a:t>
            </a:r>
          </a:p>
          <a:p>
            <a:pPr lvl="2"/>
            <a:r>
              <a:rPr lang="fr-FR" dirty="0" err="1" smtClean="0"/>
              <a:t>alle</a:t>
            </a:r>
            <a:r>
              <a:rPr lang="fr-FR" dirty="0" smtClean="0"/>
              <a:t> </a:t>
            </a:r>
            <a:r>
              <a:rPr lang="fr-FR" dirty="0" err="1" smtClean="0"/>
              <a:t>diensten</a:t>
            </a:r>
            <a:r>
              <a:rPr lang="fr-FR" dirty="0" smtClean="0"/>
              <a:t> </a:t>
            </a:r>
            <a:r>
              <a:rPr lang="fr-FR" dirty="0" err="1" smtClean="0"/>
              <a:t>zijn</a:t>
            </a:r>
            <a:r>
              <a:rPr lang="fr-FR" dirty="0" smtClean="0"/>
              <a:t> op </a:t>
            </a:r>
            <a:r>
              <a:rPr lang="fr-FR" dirty="0" err="1" smtClean="0"/>
              <a:t>elk</a:t>
            </a:r>
            <a:r>
              <a:rPr lang="fr-FR" dirty="0" smtClean="0"/>
              <a:t> </a:t>
            </a:r>
            <a:r>
              <a:rPr lang="fr-FR" dirty="0" err="1" smtClean="0"/>
              <a:t>ogenblik</a:t>
            </a:r>
            <a:r>
              <a:rPr lang="fr-FR" dirty="0" smtClean="0"/>
              <a:t> </a:t>
            </a:r>
            <a:r>
              <a:rPr lang="fr-FR" dirty="0" err="1" smtClean="0"/>
              <a:t>beschikbaar</a:t>
            </a:r>
            <a:r>
              <a:rPr lang="fr-FR" dirty="0" smtClean="0"/>
              <a:t>, van om het </a:t>
            </a:r>
            <a:r>
              <a:rPr lang="fr-FR" dirty="0" err="1" smtClean="0"/>
              <a:t>even</a:t>
            </a:r>
            <a:r>
              <a:rPr lang="fr-FR" dirty="0" smtClean="0"/>
              <a:t> </a:t>
            </a:r>
            <a:r>
              <a:rPr lang="fr-FR" dirty="0" err="1" smtClean="0"/>
              <a:t>waar</a:t>
            </a:r>
            <a:r>
              <a:rPr lang="fr-FR" dirty="0" smtClean="0"/>
              <a:t> en  via om het </a:t>
            </a:r>
            <a:r>
              <a:rPr lang="fr-FR" dirty="0" err="1" smtClean="0"/>
              <a:t>even</a:t>
            </a:r>
            <a:r>
              <a:rPr lang="fr-FR" dirty="0" smtClean="0"/>
              <a:t> </a:t>
            </a:r>
            <a:r>
              <a:rPr lang="fr-FR" dirty="0" err="1" smtClean="0"/>
              <a:t>welk</a:t>
            </a:r>
            <a:r>
              <a:rPr lang="fr-FR" dirty="0" smtClean="0"/>
              <a:t> </a:t>
            </a:r>
            <a:r>
              <a:rPr lang="fr-FR" dirty="0" err="1" smtClean="0"/>
              <a:t>device</a:t>
            </a:r>
            <a:endParaRPr lang="fr-FR" dirty="0" smtClean="0"/>
          </a:p>
          <a:p>
            <a:pPr lvl="2"/>
            <a:r>
              <a:rPr lang="fr-FR" dirty="0" err="1"/>
              <a:t>g</a:t>
            </a:r>
            <a:r>
              <a:rPr lang="fr-FR" dirty="0" err="1" smtClean="0"/>
              <a:t>eïntegreerde</a:t>
            </a:r>
            <a:r>
              <a:rPr lang="fr-FR" dirty="0" smtClean="0"/>
              <a:t> </a:t>
            </a:r>
            <a:r>
              <a:rPr lang="fr-FR" dirty="0" err="1" smtClean="0"/>
              <a:t>diensten</a:t>
            </a:r>
            <a:endParaRPr lang="fr-FR" dirty="0" smtClean="0"/>
          </a:p>
          <a:p>
            <a:pPr lvl="1"/>
            <a:r>
              <a:rPr lang="fr-FR" dirty="0" err="1"/>
              <a:t>s</a:t>
            </a:r>
            <a:r>
              <a:rPr lang="fr-FR" dirty="0" err="1" smtClean="0"/>
              <a:t>nellere</a:t>
            </a:r>
            <a:r>
              <a:rPr lang="fr-FR" dirty="0" smtClean="0"/>
              <a:t> </a:t>
            </a:r>
            <a:r>
              <a:rPr lang="fr-FR" dirty="0" err="1" smtClean="0"/>
              <a:t>dienstenverlening</a:t>
            </a:r>
            <a:endParaRPr lang="fr-FR" dirty="0" smtClean="0"/>
          </a:p>
          <a:p>
            <a:pPr lvl="2"/>
            <a:r>
              <a:rPr lang="fr-FR" dirty="0" err="1"/>
              <a:t>v</a:t>
            </a:r>
            <a:r>
              <a:rPr lang="fr-FR" dirty="0" err="1" smtClean="0"/>
              <a:t>ermindering</a:t>
            </a:r>
            <a:r>
              <a:rPr lang="fr-FR" dirty="0" smtClean="0"/>
              <a:t> van reis- en </a:t>
            </a:r>
            <a:r>
              <a:rPr lang="fr-FR" dirty="0" err="1" smtClean="0"/>
              <a:t>wachttijd</a:t>
            </a:r>
            <a:r>
              <a:rPr lang="fr-FR" dirty="0" smtClean="0"/>
              <a:t> </a:t>
            </a:r>
          </a:p>
          <a:p>
            <a:pPr lvl="2"/>
            <a:r>
              <a:rPr lang="fr-FR" dirty="0" err="1"/>
              <a:t>r</a:t>
            </a:r>
            <a:r>
              <a:rPr lang="fr-FR" dirty="0" err="1" smtClean="0"/>
              <a:t>echtstreekse</a:t>
            </a:r>
            <a:r>
              <a:rPr lang="fr-FR" dirty="0" smtClean="0"/>
              <a:t> </a:t>
            </a:r>
            <a:r>
              <a:rPr lang="fr-FR" dirty="0" err="1" smtClean="0"/>
              <a:t>interactie</a:t>
            </a:r>
            <a:r>
              <a:rPr lang="fr-FR" dirty="0" smtClean="0"/>
              <a:t> met de </a:t>
            </a:r>
            <a:r>
              <a:rPr lang="fr-FR" dirty="0" err="1" smtClean="0"/>
              <a:t>bevoegde</a:t>
            </a:r>
            <a:r>
              <a:rPr lang="fr-FR" dirty="0" smtClean="0"/>
              <a:t> </a:t>
            </a:r>
            <a:r>
              <a:rPr lang="fr-FR" dirty="0" err="1" smtClean="0"/>
              <a:t>dienst</a:t>
            </a:r>
            <a:endParaRPr lang="fr-FR" dirty="0" smtClean="0"/>
          </a:p>
          <a:p>
            <a:pPr lvl="2"/>
            <a:r>
              <a:rPr lang="fr-FR" dirty="0"/>
              <a:t>r</a:t>
            </a:r>
            <a:r>
              <a:rPr lang="fr-FR" dirty="0" smtClean="0"/>
              <a:t>eal time feedback </a:t>
            </a:r>
            <a:r>
              <a:rPr lang="fr-FR" dirty="0" err="1" smtClean="0"/>
              <a:t>voor</a:t>
            </a:r>
            <a:r>
              <a:rPr lang="fr-FR" dirty="0" smtClean="0"/>
              <a:t> de </a:t>
            </a:r>
            <a:r>
              <a:rPr lang="fr-FR" dirty="0" err="1" smtClean="0"/>
              <a:t>gebruiker</a:t>
            </a:r>
            <a:r>
              <a:rPr lang="fr-FR" dirty="0" smtClean="0"/>
              <a:t> </a:t>
            </a:r>
          </a:p>
          <a:p>
            <a:pPr lvl="1"/>
            <a:endParaRPr lang="en-US" dirty="0"/>
          </a:p>
        </p:txBody>
      </p:sp>
    </p:spTree>
    <p:extLst>
      <p:ext uri="{BB962C8B-B14F-4D97-AF65-F5344CB8AC3E}">
        <p14:creationId xmlns:p14="http://schemas.microsoft.com/office/powerpoint/2010/main" val="40245787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Bereikte</a:t>
            </a:r>
            <a:r>
              <a:rPr lang="en-US" dirty="0" smtClean="0"/>
              <a:t> </a:t>
            </a:r>
            <a:r>
              <a:rPr lang="en-US" dirty="0" err="1" smtClean="0"/>
              <a:t>voordelen</a:t>
            </a:r>
            <a:endParaRPr lang="en-US" dirty="0"/>
          </a:p>
        </p:txBody>
      </p:sp>
      <p:sp>
        <p:nvSpPr>
          <p:cNvPr id="3" name="Content Placeholder 2"/>
          <p:cNvSpPr>
            <a:spLocks noGrp="1"/>
          </p:cNvSpPr>
          <p:nvPr>
            <p:ph idx="1"/>
          </p:nvPr>
        </p:nvSpPr>
        <p:spPr/>
        <p:txBody>
          <a:bodyPr>
            <a:normAutofit/>
          </a:bodyPr>
          <a:lstStyle/>
          <a:p>
            <a:r>
              <a:rPr lang="en-US" dirty="0" err="1" smtClean="0"/>
              <a:t>grotere</a:t>
            </a:r>
            <a:r>
              <a:rPr lang="en-US" dirty="0" smtClean="0"/>
              <a:t> </a:t>
            </a:r>
            <a:r>
              <a:rPr lang="en-US" dirty="0" err="1" smtClean="0"/>
              <a:t>effectiviteit</a:t>
            </a:r>
            <a:endParaRPr lang="en-US" dirty="0" smtClean="0"/>
          </a:p>
          <a:p>
            <a:pPr lvl="1"/>
            <a:r>
              <a:rPr lang="fr-FR" dirty="0" err="1"/>
              <a:t>b</a:t>
            </a:r>
            <a:r>
              <a:rPr lang="fr-FR" dirty="0" err="1" smtClean="0"/>
              <a:t>etere</a:t>
            </a:r>
            <a:r>
              <a:rPr lang="fr-FR" dirty="0" smtClean="0"/>
              <a:t> </a:t>
            </a:r>
            <a:r>
              <a:rPr lang="fr-FR" dirty="0" err="1" smtClean="0"/>
              <a:t>kwaliteit</a:t>
            </a:r>
            <a:r>
              <a:rPr lang="fr-FR" dirty="0" smtClean="0"/>
              <a:t> van de </a:t>
            </a:r>
            <a:r>
              <a:rPr lang="fr-FR" dirty="0" err="1" smtClean="0"/>
              <a:t>dienstverlening</a:t>
            </a:r>
            <a:r>
              <a:rPr lang="fr-FR" dirty="0" smtClean="0"/>
              <a:t>, </a:t>
            </a:r>
            <a:r>
              <a:rPr lang="fr-FR" dirty="0" err="1" smtClean="0"/>
              <a:t>bv</a:t>
            </a:r>
            <a:r>
              <a:rPr lang="fr-FR" dirty="0" smtClean="0"/>
              <a:t>. </a:t>
            </a:r>
          </a:p>
          <a:p>
            <a:pPr lvl="2"/>
            <a:r>
              <a:rPr lang="fr-FR" dirty="0" err="1"/>
              <a:t>m</a:t>
            </a:r>
            <a:r>
              <a:rPr lang="fr-FR" dirty="0" err="1" smtClean="0"/>
              <a:t>eer</a:t>
            </a:r>
            <a:r>
              <a:rPr lang="fr-FR" dirty="0" smtClean="0"/>
              <a:t> correcte </a:t>
            </a:r>
            <a:r>
              <a:rPr lang="fr-FR" dirty="0" err="1" smtClean="0"/>
              <a:t>diensten</a:t>
            </a:r>
            <a:r>
              <a:rPr lang="fr-FR" dirty="0" smtClean="0"/>
              <a:t> </a:t>
            </a:r>
          </a:p>
          <a:p>
            <a:pPr lvl="2"/>
            <a:r>
              <a:rPr lang="fr-FR" dirty="0" err="1" smtClean="0"/>
              <a:t>meer</a:t>
            </a:r>
            <a:r>
              <a:rPr lang="fr-FR" dirty="0" smtClean="0"/>
              <a:t> </a:t>
            </a:r>
            <a:r>
              <a:rPr lang="fr-FR" dirty="0" err="1" smtClean="0"/>
              <a:t>gepersonaliseerde</a:t>
            </a:r>
            <a:r>
              <a:rPr lang="fr-FR" dirty="0" smtClean="0"/>
              <a:t> </a:t>
            </a:r>
            <a:r>
              <a:rPr lang="fr-FR" dirty="0" err="1" smtClean="0"/>
              <a:t>dienstverlening</a:t>
            </a:r>
            <a:r>
              <a:rPr lang="fr-FR" dirty="0" smtClean="0"/>
              <a:t> </a:t>
            </a:r>
          </a:p>
          <a:p>
            <a:pPr lvl="2"/>
            <a:r>
              <a:rPr lang="fr-FR" dirty="0" err="1" smtClean="0"/>
              <a:t>meer</a:t>
            </a:r>
            <a:r>
              <a:rPr lang="fr-FR" dirty="0" smtClean="0"/>
              <a:t> </a:t>
            </a:r>
            <a:r>
              <a:rPr lang="fr-FR" dirty="0" err="1" smtClean="0"/>
              <a:t>transparante</a:t>
            </a:r>
            <a:r>
              <a:rPr lang="fr-FR" dirty="0" smtClean="0"/>
              <a:t> </a:t>
            </a:r>
            <a:r>
              <a:rPr lang="fr-FR" dirty="0" err="1" smtClean="0"/>
              <a:t>dienstverlening</a:t>
            </a:r>
            <a:endParaRPr lang="fr-FR" dirty="0" smtClean="0"/>
          </a:p>
          <a:p>
            <a:pPr lvl="2"/>
            <a:r>
              <a:rPr lang="fr-FR" dirty="0" err="1" smtClean="0"/>
              <a:t>veilligere</a:t>
            </a:r>
            <a:r>
              <a:rPr lang="fr-FR" dirty="0" smtClean="0"/>
              <a:t> </a:t>
            </a:r>
            <a:r>
              <a:rPr lang="fr-FR" dirty="0" err="1" smtClean="0"/>
              <a:t>dienstverlening</a:t>
            </a:r>
            <a:r>
              <a:rPr lang="fr-FR" dirty="0" smtClean="0"/>
              <a:t> met </a:t>
            </a:r>
            <a:r>
              <a:rPr lang="fr-FR" dirty="0" err="1" smtClean="0"/>
              <a:t>betere</a:t>
            </a:r>
            <a:r>
              <a:rPr lang="fr-FR" dirty="0" smtClean="0"/>
              <a:t> </a:t>
            </a:r>
            <a:r>
              <a:rPr lang="fr-FR" dirty="0" err="1" smtClean="0"/>
              <a:t>bescherming</a:t>
            </a:r>
            <a:r>
              <a:rPr lang="fr-FR" dirty="0" smtClean="0"/>
              <a:t> van de </a:t>
            </a:r>
            <a:r>
              <a:rPr lang="fr-FR" dirty="0" err="1" smtClean="0"/>
              <a:t>persoonlijke</a:t>
            </a:r>
            <a:r>
              <a:rPr lang="fr-FR" dirty="0" smtClean="0"/>
              <a:t> </a:t>
            </a:r>
            <a:r>
              <a:rPr lang="fr-FR" dirty="0" err="1" smtClean="0"/>
              <a:t>levensfeer</a:t>
            </a:r>
            <a:endParaRPr lang="fr-FR" dirty="0" smtClean="0"/>
          </a:p>
          <a:p>
            <a:pPr lvl="2"/>
            <a:r>
              <a:rPr lang="fr-FR" dirty="0" err="1"/>
              <a:t>m</a:t>
            </a:r>
            <a:r>
              <a:rPr lang="fr-FR" dirty="0" err="1" smtClean="0"/>
              <a:t>ogelijkheid</a:t>
            </a:r>
            <a:r>
              <a:rPr lang="fr-FR" dirty="0" smtClean="0"/>
              <a:t> </a:t>
            </a:r>
            <a:r>
              <a:rPr lang="fr-FR" dirty="0" err="1" smtClean="0"/>
              <a:t>voor</a:t>
            </a:r>
            <a:r>
              <a:rPr lang="fr-FR" dirty="0" smtClean="0"/>
              <a:t> de </a:t>
            </a:r>
            <a:r>
              <a:rPr lang="fr-FR" dirty="0" err="1" smtClean="0"/>
              <a:t>gebruiker</a:t>
            </a:r>
            <a:r>
              <a:rPr lang="fr-FR" dirty="0" smtClean="0"/>
              <a:t> om </a:t>
            </a:r>
            <a:r>
              <a:rPr lang="fr-FR" dirty="0" err="1" smtClean="0"/>
              <a:t>een</a:t>
            </a:r>
            <a:r>
              <a:rPr lang="fr-FR" dirty="0" smtClean="0"/>
              <a:t> </a:t>
            </a:r>
            <a:r>
              <a:rPr lang="fr-FR" dirty="0" err="1" smtClean="0"/>
              <a:t>kwaliteitscontrole</a:t>
            </a:r>
            <a:r>
              <a:rPr lang="fr-FR" dirty="0" smtClean="0"/>
              <a:t> te </a:t>
            </a:r>
            <a:r>
              <a:rPr lang="fr-FR" dirty="0" err="1" smtClean="0"/>
              <a:t>verrichten</a:t>
            </a:r>
            <a:r>
              <a:rPr lang="fr-FR" dirty="0" smtClean="0"/>
              <a:t> op het </a:t>
            </a:r>
            <a:r>
              <a:rPr lang="fr-FR" dirty="0" err="1" smtClean="0"/>
              <a:t>dienstverleningsproces</a:t>
            </a:r>
            <a:r>
              <a:rPr lang="fr-FR" dirty="0" smtClean="0"/>
              <a:t>, </a:t>
            </a:r>
            <a:r>
              <a:rPr lang="fr-FR" dirty="0" err="1" smtClean="0"/>
              <a:t>o.a</a:t>
            </a:r>
            <a:r>
              <a:rPr lang="fr-FR" dirty="0" smtClean="0"/>
              <a:t>. </a:t>
            </a:r>
            <a:r>
              <a:rPr lang="fr-FR" dirty="0" err="1" smtClean="0"/>
              <a:t>door</a:t>
            </a:r>
            <a:r>
              <a:rPr lang="fr-FR" dirty="0" smtClean="0"/>
              <a:t> de </a:t>
            </a:r>
            <a:r>
              <a:rPr lang="fr-FR" dirty="0" err="1" smtClean="0"/>
              <a:t>mogelijkheid</a:t>
            </a:r>
            <a:r>
              <a:rPr lang="fr-FR" dirty="0" smtClean="0"/>
              <a:t> </a:t>
            </a:r>
            <a:r>
              <a:rPr lang="fr-FR" dirty="0" err="1" smtClean="0"/>
              <a:t>tot</a:t>
            </a:r>
            <a:r>
              <a:rPr lang="fr-FR" dirty="0" smtClean="0"/>
              <a:t> </a:t>
            </a:r>
            <a:r>
              <a:rPr lang="fr-FR" dirty="0" err="1" smtClean="0"/>
              <a:t>elektronische</a:t>
            </a:r>
            <a:r>
              <a:rPr lang="fr-FR" dirty="0" smtClean="0"/>
              <a:t> </a:t>
            </a:r>
            <a:r>
              <a:rPr lang="fr-FR" dirty="0" err="1" smtClean="0"/>
              <a:t>raadpleging</a:t>
            </a:r>
            <a:r>
              <a:rPr lang="fr-FR" dirty="0" smtClean="0"/>
              <a:t> van de stand van </a:t>
            </a:r>
            <a:r>
              <a:rPr lang="fr-FR" dirty="0" err="1" smtClean="0"/>
              <a:t>zaken</a:t>
            </a:r>
            <a:r>
              <a:rPr lang="fr-FR" dirty="0" smtClean="0"/>
              <a:t> van het </a:t>
            </a:r>
            <a:r>
              <a:rPr lang="fr-FR" dirty="0" err="1" smtClean="0"/>
              <a:t>dienstverleringsproces</a:t>
            </a:r>
            <a:endParaRPr lang="fr-FR" dirty="0" smtClean="0"/>
          </a:p>
          <a:p>
            <a:pPr lvl="1"/>
            <a:r>
              <a:rPr lang="fr-FR" dirty="0" err="1" smtClean="0"/>
              <a:t>minder</a:t>
            </a:r>
            <a:r>
              <a:rPr lang="fr-FR" dirty="0" smtClean="0"/>
              <a:t> </a:t>
            </a:r>
            <a:r>
              <a:rPr lang="fr-FR" dirty="0" err="1" smtClean="0"/>
              <a:t>fraudemogelijkheden</a:t>
            </a:r>
            <a:r>
              <a:rPr lang="fr-FR" dirty="0" smtClean="0"/>
              <a:t> </a:t>
            </a:r>
          </a:p>
          <a:p>
            <a:pPr lvl="1"/>
            <a:r>
              <a:rPr lang="fr-FR" dirty="0" err="1"/>
              <a:t>n</a:t>
            </a:r>
            <a:r>
              <a:rPr lang="fr-FR" dirty="0" err="1" smtClean="0"/>
              <a:t>ieuwe</a:t>
            </a:r>
            <a:r>
              <a:rPr lang="fr-FR" dirty="0" smtClean="0"/>
              <a:t> </a:t>
            </a:r>
            <a:r>
              <a:rPr lang="fr-FR" dirty="0" err="1" smtClean="0"/>
              <a:t>soorten</a:t>
            </a:r>
            <a:r>
              <a:rPr lang="fr-FR" dirty="0" smtClean="0"/>
              <a:t> </a:t>
            </a:r>
            <a:r>
              <a:rPr lang="fr-FR" dirty="0" err="1" smtClean="0"/>
              <a:t>diensten</a:t>
            </a:r>
            <a:r>
              <a:rPr lang="fr-FR" dirty="0" smtClean="0"/>
              <a:t>, </a:t>
            </a:r>
            <a:r>
              <a:rPr lang="fr-FR" dirty="0" err="1" smtClean="0"/>
              <a:t>bv</a:t>
            </a:r>
            <a:r>
              <a:rPr lang="fr-FR" dirty="0" smtClean="0"/>
              <a:t>. </a:t>
            </a:r>
          </a:p>
          <a:p>
            <a:pPr lvl="2"/>
            <a:r>
              <a:rPr lang="fr-FR" dirty="0" err="1" smtClean="0"/>
              <a:t>zoveel</a:t>
            </a:r>
            <a:r>
              <a:rPr lang="fr-FR" dirty="0" smtClean="0"/>
              <a:t> </a:t>
            </a:r>
            <a:r>
              <a:rPr lang="fr-FR" dirty="0" err="1" smtClean="0"/>
              <a:t>mogelijk</a:t>
            </a:r>
            <a:r>
              <a:rPr lang="fr-FR" dirty="0" smtClean="0"/>
              <a:t> </a:t>
            </a:r>
            <a:r>
              <a:rPr lang="fr-FR" dirty="0" err="1" smtClean="0"/>
              <a:t>automatische</a:t>
            </a:r>
            <a:r>
              <a:rPr lang="fr-FR" dirty="0" smtClean="0"/>
              <a:t> </a:t>
            </a:r>
            <a:r>
              <a:rPr lang="fr-FR" dirty="0" err="1" smtClean="0"/>
              <a:t>toekenning</a:t>
            </a:r>
            <a:r>
              <a:rPr lang="fr-FR" dirty="0" smtClean="0"/>
              <a:t> van </a:t>
            </a:r>
            <a:r>
              <a:rPr lang="fr-FR" dirty="0" err="1" smtClean="0"/>
              <a:t>rechten</a:t>
            </a:r>
            <a:endParaRPr lang="fr-FR" dirty="0" smtClean="0"/>
          </a:p>
          <a:p>
            <a:pPr lvl="2"/>
            <a:r>
              <a:rPr lang="fr-FR" dirty="0" err="1" smtClean="0"/>
              <a:t>automatische</a:t>
            </a:r>
            <a:r>
              <a:rPr lang="fr-FR" dirty="0" smtClean="0"/>
              <a:t> </a:t>
            </a:r>
            <a:r>
              <a:rPr lang="fr-FR" dirty="0" err="1" smtClean="0"/>
              <a:t>informatie</a:t>
            </a:r>
            <a:r>
              <a:rPr lang="fr-FR" dirty="0" smtClean="0"/>
              <a:t> over </a:t>
            </a:r>
            <a:r>
              <a:rPr lang="fr-FR" dirty="0" err="1" smtClean="0"/>
              <a:t>mogelijke</a:t>
            </a:r>
            <a:r>
              <a:rPr lang="fr-FR" dirty="0" smtClean="0"/>
              <a:t> </a:t>
            </a:r>
            <a:r>
              <a:rPr lang="fr-FR" dirty="0" err="1" smtClean="0"/>
              <a:t>rechten</a:t>
            </a:r>
            <a:r>
              <a:rPr lang="fr-FR" dirty="0" smtClean="0"/>
              <a:t>, die niet </a:t>
            </a:r>
            <a:r>
              <a:rPr lang="fr-FR" dirty="0" err="1" smtClean="0"/>
              <a:t>autoomatisch</a:t>
            </a:r>
            <a:r>
              <a:rPr lang="fr-FR" dirty="0" smtClean="0"/>
              <a:t> </a:t>
            </a:r>
            <a:r>
              <a:rPr lang="fr-FR" dirty="0" err="1" smtClean="0"/>
              <a:t>kunnen</a:t>
            </a:r>
            <a:r>
              <a:rPr lang="fr-FR" dirty="0" smtClean="0"/>
              <a:t> </a:t>
            </a:r>
            <a:r>
              <a:rPr lang="fr-FR" dirty="0" err="1" smtClean="0"/>
              <a:t>worden</a:t>
            </a:r>
            <a:r>
              <a:rPr lang="fr-FR" dirty="0" smtClean="0"/>
              <a:t> </a:t>
            </a:r>
            <a:r>
              <a:rPr lang="fr-FR" dirty="0" err="1" smtClean="0"/>
              <a:t>toegekend</a:t>
            </a:r>
            <a:r>
              <a:rPr lang="fr-FR" dirty="0" smtClean="0"/>
              <a:t> </a:t>
            </a:r>
          </a:p>
          <a:p>
            <a:pPr lvl="2"/>
            <a:r>
              <a:rPr lang="fr-FR" dirty="0" err="1"/>
              <a:t>a</a:t>
            </a:r>
            <a:r>
              <a:rPr lang="fr-FR" dirty="0" err="1" smtClean="0"/>
              <a:t>ctief</a:t>
            </a:r>
            <a:r>
              <a:rPr lang="fr-FR" dirty="0" smtClean="0"/>
              <a:t> </a:t>
            </a:r>
            <a:r>
              <a:rPr lang="fr-FR" dirty="0" err="1" smtClean="0"/>
              <a:t>zoeken</a:t>
            </a:r>
            <a:r>
              <a:rPr lang="fr-FR" dirty="0" smtClean="0"/>
              <a:t> </a:t>
            </a:r>
            <a:r>
              <a:rPr lang="fr-FR" dirty="0" err="1" smtClean="0"/>
              <a:t>naar</a:t>
            </a:r>
            <a:r>
              <a:rPr lang="fr-FR" dirty="0" smtClean="0"/>
              <a:t> non-</a:t>
            </a:r>
            <a:r>
              <a:rPr lang="fr-FR" dirty="0" err="1" smtClean="0"/>
              <a:t>take</a:t>
            </a:r>
            <a:r>
              <a:rPr lang="fr-FR" dirty="0" smtClean="0"/>
              <a:t>-up van </a:t>
            </a:r>
            <a:r>
              <a:rPr lang="fr-FR" dirty="0" err="1" smtClean="0"/>
              <a:t>bepaalde</a:t>
            </a:r>
            <a:r>
              <a:rPr lang="fr-FR" dirty="0" smtClean="0"/>
              <a:t> </a:t>
            </a:r>
            <a:r>
              <a:rPr lang="fr-FR" dirty="0" err="1" smtClean="0"/>
              <a:t>rechten</a:t>
            </a:r>
            <a:r>
              <a:rPr lang="fr-FR" dirty="0" smtClean="0"/>
              <a:t> via </a:t>
            </a:r>
            <a:r>
              <a:rPr lang="fr-FR" dirty="0" err="1" smtClean="0"/>
              <a:t>datawarehousingtechnieken</a:t>
            </a:r>
            <a:endParaRPr lang="fr-FR" dirty="0" smtClean="0"/>
          </a:p>
          <a:p>
            <a:pPr lvl="2"/>
            <a:r>
              <a:rPr lang="fr-FR" dirty="0" err="1"/>
              <a:t>r</a:t>
            </a:r>
            <a:r>
              <a:rPr lang="fr-FR" dirty="0" err="1" smtClean="0"/>
              <a:t>echtstreekse</a:t>
            </a:r>
            <a:r>
              <a:rPr lang="fr-FR" dirty="0" smtClean="0"/>
              <a:t> contrôle over de </a:t>
            </a:r>
            <a:r>
              <a:rPr lang="fr-FR" dirty="0" err="1" smtClean="0"/>
              <a:t>eigen</a:t>
            </a:r>
            <a:r>
              <a:rPr lang="fr-FR" dirty="0" smtClean="0"/>
              <a:t> </a:t>
            </a:r>
            <a:r>
              <a:rPr lang="fr-FR" dirty="0" err="1" smtClean="0"/>
              <a:t>gegevens</a:t>
            </a:r>
            <a:endParaRPr lang="fr-FR" dirty="0" smtClean="0"/>
          </a:p>
          <a:p>
            <a:pPr lvl="2"/>
            <a:r>
              <a:rPr lang="fr-FR" dirty="0" err="1"/>
              <a:t>g</a:t>
            </a:r>
            <a:r>
              <a:rPr lang="fr-FR" dirty="0" err="1" smtClean="0"/>
              <a:t>epersonalisserde</a:t>
            </a:r>
            <a:r>
              <a:rPr lang="fr-FR" dirty="0" smtClean="0"/>
              <a:t> </a:t>
            </a:r>
            <a:r>
              <a:rPr lang="fr-FR" dirty="0" err="1" smtClean="0"/>
              <a:t>simulatie-omgevingen</a:t>
            </a:r>
            <a:endParaRPr lang="fr-FR" dirty="0" smtClean="0"/>
          </a:p>
          <a:p>
            <a:pPr lvl="1"/>
            <a:endParaRPr lang="en-US" dirty="0"/>
          </a:p>
        </p:txBody>
      </p:sp>
    </p:spTree>
    <p:extLst>
      <p:ext uri="{BB962C8B-B14F-4D97-AF65-F5344CB8AC3E}">
        <p14:creationId xmlns:p14="http://schemas.microsoft.com/office/powerpoint/2010/main" val="218739234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Kristische</a:t>
            </a:r>
            <a:r>
              <a:rPr lang="en-US" dirty="0" smtClean="0"/>
              <a:t> </a:t>
            </a:r>
            <a:r>
              <a:rPr lang="en-US" dirty="0" err="1" smtClean="0"/>
              <a:t>succesfactoren</a:t>
            </a:r>
            <a:endParaRPr lang="en-US" dirty="0"/>
          </a:p>
        </p:txBody>
      </p:sp>
      <p:sp>
        <p:nvSpPr>
          <p:cNvPr id="15" name="Hexagon 14"/>
          <p:cNvSpPr>
            <a:spLocks noChangeAspect="1"/>
          </p:cNvSpPr>
          <p:nvPr/>
        </p:nvSpPr>
        <p:spPr>
          <a:xfrm>
            <a:off x="2603777" y="2225441"/>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err="1" smtClean="0">
                <a:latin typeface="Calibri Light" panose="020F0302020204030204" pitchFamily="34" charset="0"/>
              </a:rPr>
              <a:t>Samen</a:t>
            </a:r>
            <a:r>
              <a:rPr lang="fr-BE" sz="1600" dirty="0" smtClean="0">
                <a:latin typeface="Calibri Light" panose="020F0302020204030204" pitchFamily="34" charset="0"/>
              </a:rPr>
              <a:t> </a:t>
            </a:r>
            <a:r>
              <a:rPr lang="fr-BE" sz="1600" dirty="0" err="1" smtClean="0">
                <a:latin typeface="Calibri Light" panose="020F0302020204030204" pitchFamily="34" charset="0"/>
              </a:rPr>
              <a:t>werken</a:t>
            </a:r>
            <a:r>
              <a:rPr lang="fr-BE" sz="1600" dirty="0" smtClean="0">
                <a:latin typeface="Calibri Light" panose="020F0302020204030204" pitchFamily="34" charset="0"/>
              </a:rPr>
              <a:t> in </a:t>
            </a:r>
            <a:r>
              <a:rPr lang="fr-BE" sz="1600" dirty="0" err="1" smtClean="0">
                <a:latin typeface="Calibri Light" panose="020F0302020204030204" pitchFamily="34" charset="0"/>
              </a:rPr>
              <a:t>vertrouwen</a:t>
            </a:r>
            <a:endParaRPr lang="fr-BE" sz="1600" dirty="0">
              <a:latin typeface="Calibri Light" panose="020F0302020204030204" pitchFamily="34" charset="0"/>
            </a:endParaRPr>
          </a:p>
        </p:txBody>
      </p:sp>
      <p:sp>
        <p:nvSpPr>
          <p:cNvPr id="16" name="Hexagon 15"/>
          <p:cNvSpPr>
            <a:spLocks noChangeAspect="1"/>
          </p:cNvSpPr>
          <p:nvPr/>
        </p:nvSpPr>
        <p:spPr>
          <a:xfrm>
            <a:off x="4114800" y="2998098"/>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err="1" smtClean="0">
                <a:latin typeface="Calibri Light" panose="020F0302020204030204" pitchFamily="34" charset="0"/>
              </a:rPr>
              <a:t>Actief</a:t>
            </a:r>
            <a:r>
              <a:rPr lang="fr-BE" sz="1600" dirty="0" smtClean="0">
                <a:latin typeface="Calibri Light" panose="020F0302020204030204" pitchFamily="34" charset="0"/>
              </a:rPr>
              <a:t> </a:t>
            </a:r>
            <a:r>
              <a:rPr lang="fr-BE" sz="1600" dirty="0" err="1" smtClean="0">
                <a:latin typeface="Calibri Light" panose="020F0302020204030204" pitchFamily="34" charset="0"/>
              </a:rPr>
              <a:t>zoeken</a:t>
            </a:r>
            <a:r>
              <a:rPr lang="fr-BE" sz="1600" dirty="0" smtClean="0">
                <a:latin typeface="Calibri Light" panose="020F0302020204030204" pitchFamily="34" charset="0"/>
              </a:rPr>
              <a:t> </a:t>
            </a:r>
            <a:r>
              <a:rPr lang="fr-BE" sz="1600" dirty="0" err="1" smtClean="0">
                <a:latin typeface="Calibri Light" panose="020F0302020204030204" pitchFamily="34" charset="0"/>
              </a:rPr>
              <a:t>naar</a:t>
            </a:r>
            <a:r>
              <a:rPr lang="fr-BE" sz="1600" dirty="0" smtClean="0">
                <a:latin typeface="Calibri Light" panose="020F0302020204030204" pitchFamily="34" charset="0"/>
              </a:rPr>
              <a:t> </a:t>
            </a:r>
            <a:r>
              <a:rPr lang="fr-BE" sz="1600" dirty="0" err="1" smtClean="0">
                <a:latin typeface="Calibri Light" panose="020F0302020204030204" pitchFamily="34" charset="0"/>
              </a:rPr>
              <a:t>synergiën</a:t>
            </a:r>
            <a:endParaRPr lang="fr-BE" sz="1600" dirty="0">
              <a:latin typeface="Calibri Light" panose="020F0302020204030204" pitchFamily="34" charset="0"/>
            </a:endParaRPr>
          </a:p>
        </p:txBody>
      </p:sp>
      <p:sp>
        <p:nvSpPr>
          <p:cNvPr id="17" name="Hexagon 16"/>
          <p:cNvSpPr>
            <a:spLocks noChangeAspect="1"/>
          </p:cNvSpPr>
          <p:nvPr/>
        </p:nvSpPr>
        <p:spPr>
          <a:xfrm>
            <a:off x="2592348" y="3734022"/>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err="1" smtClean="0">
                <a:latin typeface="Calibri Light" panose="020F0302020204030204" pitchFamily="34" charset="0"/>
              </a:rPr>
              <a:t>Naleving</a:t>
            </a:r>
            <a:r>
              <a:rPr lang="fr-BE" sz="1600" dirty="0">
                <a:latin typeface="Calibri Light" panose="020F0302020204030204" pitchFamily="34" charset="0"/>
              </a:rPr>
              <a:t> </a:t>
            </a:r>
            <a:r>
              <a:rPr lang="fr-BE" sz="1600" dirty="0" smtClean="0">
                <a:latin typeface="Calibri Light" panose="020F0302020204030204" pitchFamily="34" charset="0"/>
              </a:rPr>
              <a:t>basis- principes</a:t>
            </a:r>
            <a:endParaRPr lang="fr-BE" sz="1600" dirty="0">
              <a:latin typeface="Calibri Light" panose="020F0302020204030204" pitchFamily="34" charset="0"/>
            </a:endParaRPr>
          </a:p>
        </p:txBody>
      </p:sp>
      <p:sp>
        <p:nvSpPr>
          <p:cNvPr id="18" name="Hexagon 17"/>
          <p:cNvSpPr>
            <a:spLocks noChangeAspect="1"/>
          </p:cNvSpPr>
          <p:nvPr/>
        </p:nvSpPr>
        <p:spPr>
          <a:xfrm>
            <a:off x="4114800" y="4509120"/>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err="1" smtClean="0">
                <a:latin typeface="Calibri Light" panose="020F0302020204030204" pitchFamily="34" charset="0"/>
              </a:rPr>
              <a:t>Goede</a:t>
            </a:r>
            <a:r>
              <a:rPr lang="fr-BE" sz="1600" dirty="0" smtClean="0">
                <a:latin typeface="Calibri Light" panose="020F0302020204030204" pitchFamily="34" charset="0"/>
              </a:rPr>
              <a:t> ICT </a:t>
            </a:r>
            <a:r>
              <a:rPr lang="fr-BE" sz="1600" dirty="0" err="1" smtClean="0">
                <a:latin typeface="Calibri Light" panose="020F0302020204030204" pitchFamily="34" charset="0"/>
              </a:rPr>
              <a:t>architectuur</a:t>
            </a:r>
            <a:endParaRPr lang="fr-BE" sz="1600" dirty="0">
              <a:latin typeface="Calibri Light" panose="020F0302020204030204" pitchFamily="34" charset="0"/>
            </a:endParaRPr>
          </a:p>
        </p:txBody>
      </p:sp>
      <p:sp>
        <p:nvSpPr>
          <p:cNvPr id="19" name="Hexagon 18"/>
          <p:cNvSpPr>
            <a:spLocks noChangeAspect="1"/>
          </p:cNvSpPr>
          <p:nvPr/>
        </p:nvSpPr>
        <p:spPr>
          <a:xfrm>
            <a:off x="5637252" y="3745452"/>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err="1" smtClean="0">
                <a:latin typeface="Calibri Light" panose="020F0302020204030204" pitchFamily="34" charset="0"/>
              </a:rPr>
              <a:t>Concentratie</a:t>
            </a:r>
            <a:r>
              <a:rPr lang="fr-BE" sz="1600" dirty="0" smtClean="0">
                <a:latin typeface="Calibri Light" panose="020F0302020204030204" pitchFamily="34" charset="0"/>
              </a:rPr>
              <a:t> op </a:t>
            </a:r>
          </a:p>
          <a:p>
            <a:pPr algn="ctr"/>
            <a:r>
              <a:rPr lang="fr-BE" sz="1600" dirty="0" err="1" smtClean="0">
                <a:latin typeface="Calibri Light" panose="020F0302020204030204" pitchFamily="34" charset="0"/>
              </a:rPr>
              <a:t>kerntaken</a:t>
            </a:r>
            <a:endParaRPr lang="fr-BE" sz="1600" dirty="0">
              <a:latin typeface="Calibri Light" panose="020F0302020204030204" pitchFamily="34" charset="0"/>
            </a:endParaRPr>
          </a:p>
        </p:txBody>
      </p:sp>
      <p:sp>
        <p:nvSpPr>
          <p:cNvPr id="20" name="Hexagon 19"/>
          <p:cNvSpPr>
            <a:spLocks noChangeAspect="1"/>
          </p:cNvSpPr>
          <p:nvPr/>
        </p:nvSpPr>
        <p:spPr>
          <a:xfrm>
            <a:off x="5614392" y="2225442"/>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err="1" smtClean="0">
                <a:latin typeface="Calibri Light" panose="020F0302020204030204" pitchFamily="34" charset="0"/>
              </a:rPr>
              <a:t>Keten</a:t>
            </a:r>
            <a:r>
              <a:rPr lang="fr-BE" sz="1600" dirty="0" smtClean="0">
                <a:latin typeface="Calibri Light" panose="020F0302020204030204" pitchFamily="34" charset="0"/>
              </a:rPr>
              <a:t>-</a:t>
            </a:r>
          </a:p>
          <a:p>
            <a:pPr algn="ctr"/>
            <a:r>
              <a:rPr lang="fr-BE" sz="1600" dirty="0" err="1" smtClean="0">
                <a:latin typeface="Calibri Light" panose="020F0302020204030204" pitchFamily="34" charset="0"/>
              </a:rPr>
              <a:t>proces</a:t>
            </a:r>
            <a:r>
              <a:rPr lang="fr-BE" sz="1600" dirty="0" smtClean="0">
                <a:latin typeface="Calibri Light" panose="020F0302020204030204" pitchFamily="34" charset="0"/>
              </a:rPr>
              <a:t>-</a:t>
            </a:r>
          </a:p>
          <a:p>
            <a:pPr algn="ctr"/>
            <a:r>
              <a:rPr lang="fr-BE" sz="1600" dirty="0" err="1" smtClean="0">
                <a:latin typeface="Calibri Light" panose="020F0302020204030204" pitchFamily="34" charset="0"/>
              </a:rPr>
              <a:t>optimalisatie</a:t>
            </a:r>
            <a:r>
              <a:rPr lang="fr-BE" sz="1600" dirty="0" smtClean="0">
                <a:latin typeface="Calibri Light" panose="020F0302020204030204" pitchFamily="34" charset="0"/>
              </a:rPr>
              <a:t> </a:t>
            </a:r>
            <a:endParaRPr lang="fr-BE" sz="1600" dirty="0">
              <a:latin typeface="Calibri Light" panose="020F0302020204030204" pitchFamily="34" charset="0"/>
            </a:endParaRPr>
          </a:p>
        </p:txBody>
      </p:sp>
      <p:sp>
        <p:nvSpPr>
          <p:cNvPr id="21" name="Hexagon 20"/>
          <p:cNvSpPr>
            <a:spLocks noChangeAspect="1"/>
          </p:cNvSpPr>
          <p:nvPr/>
        </p:nvSpPr>
        <p:spPr>
          <a:xfrm>
            <a:off x="7130058" y="2975238"/>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smtClean="0">
                <a:latin typeface="Calibri Light" panose="020F0302020204030204" pitchFamily="34" charset="0"/>
              </a:rPr>
              <a:t>Agile </a:t>
            </a:r>
            <a:r>
              <a:rPr lang="fr-BE" sz="1600" dirty="0" err="1" smtClean="0">
                <a:latin typeface="Calibri Light" panose="020F0302020204030204" pitchFamily="34" charset="0"/>
              </a:rPr>
              <a:t>ontwikkeling</a:t>
            </a:r>
            <a:r>
              <a:rPr lang="fr-BE" sz="1600" dirty="0" smtClean="0">
                <a:latin typeface="Calibri Light" panose="020F0302020204030204" pitchFamily="34" charset="0"/>
              </a:rPr>
              <a:t> en </a:t>
            </a:r>
            <a:r>
              <a:rPr lang="fr-BE" sz="1600" dirty="0" err="1" smtClean="0">
                <a:latin typeface="Calibri Light" panose="020F0302020204030204" pitchFamily="34" charset="0"/>
              </a:rPr>
              <a:t>opleidingen</a:t>
            </a:r>
            <a:r>
              <a:rPr lang="fr-BE" sz="1600" dirty="0" smtClean="0">
                <a:latin typeface="Calibri Light" panose="020F0302020204030204" pitchFamily="34" charset="0"/>
              </a:rPr>
              <a:t>  </a:t>
            </a:r>
            <a:endParaRPr lang="fr-BE" sz="1600" dirty="0">
              <a:latin typeface="Calibri Light" panose="020F0302020204030204" pitchFamily="34" charset="0"/>
            </a:endParaRPr>
          </a:p>
        </p:txBody>
      </p:sp>
      <p:sp>
        <p:nvSpPr>
          <p:cNvPr id="22" name="Hexagon 21"/>
          <p:cNvSpPr>
            <a:spLocks noChangeAspect="1"/>
          </p:cNvSpPr>
          <p:nvPr/>
        </p:nvSpPr>
        <p:spPr>
          <a:xfrm>
            <a:off x="7130058" y="1459721"/>
            <a:ext cx="1829646"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err="1" smtClean="0">
                <a:latin typeface="Calibri Light" panose="020F0302020204030204" pitchFamily="34" charset="0"/>
              </a:rPr>
              <a:t>Evenwicht</a:t>
            </a:r>
            <a:r>
              <a:rPr lang="fr-BE" sz="1600" dirty="0" smtClean="0">
                <a:latin typeface="Calibri Light" panose="020F0302020204030204" pitchFamily="34" charset="0"/>
              </a:rPr>
              <a:t> </a:t>
            </a:r>
            <a:r>
              <a:rPr lang="fr-BE" sz="1600" dirty="0" err="1" smtClean="0">
                <a:latin typeface="Calibri Light" panose="020F0302020204030204" pitchFamily="34" charset="0"/>
              </a:rPr>
              <a:t>stabiliteit</a:t>
            </a:r>
            <a:r>
              <a:rPr lang="fr-BE" sz="1600" dirty="0" smtClean="0">
                <a:latin typeface="Calibri Light" panose="020F0302020204030204" pitchFamily="34" charset="0"/>
              </a:rPr>
              <a:t> – </a:t>
            </a:r>
            <a:r>
              <a:rPr lang="fr-BE" sz="1600" dirty="0" err="1" smtClean="0">
                <a:latin typeface="Calibri Light" panose="020F0302020204030204" pitchFamily="34" charset="0"/>
              </a:rPr>
              <a:t>verandering</a:t>
            </a:r>
            <a:r>
              <a:rPr lang="fr-BE" sz="1600" dirty="0" smtClean="0">
                <a:latin typeface="Calibri Light" panose="020F0302020204030204" pitchFamily="34" charset="0"/>
              </a:rPr>
              <a:t> </a:t>
            </a:r>
            <a:endParaRPr lang="fr-BE" sz="1600" dirty="0">
              <a:latin typeface="Calibri Light" panose="020F0302020204030204" pitchFamily="34" charset="0"/>
            </a:endParaRPr>
          </a:p>
        </p:txBody>
      </p:sp>
      <p:sp>
        <p:nvSpPr>
          <p:cNvPr id="23" name="Hexagon 22"/>
          <p:cNvSpPr>
            <a:spLocks noChangeAspect="1"/>
          </p:cNvSpPr>
          <p:nvPr/>
        </p:nvSpPr>
        <p:spPr>
          <a:xfrm>
            <a:off x="4106333" y="1493589"/>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err="1" smtClean="0">
                <a:latin typeface="Calibri Light" panose="020F0302020204030204" pitchFamily="34" charset="0"/>
              </a:rPr>
              <a:t>Denken</a:t>
            </a:r>
            <a:r>
              <a:rPr lang="fr-BE" sz="1600" dirty="0" smtClean="0">
                <a:latin typeface="Calibri Light" panose="020F0302020204030204" pitchFamily="34" charset="0"/>
              </a:rPr>
              <a:t> in </a:t>
            </a:r>
            <a:r>
              <a:rPr lang="fr-BE" sz="1600" dirty="0" err="1" smtClean="0">
                <a:latin typeface="Calibri Light" panose="020F0302020204030204" pitchFamily="34" charset="0"/>
              </a:rPr>
              <a:t>toegevoegde</a:t>
            </a:r>
            <a:r>
              <a:rPr lang="fr-BE" sz="1600" dirty="0" smtClean="0">
                <a:latin typeface="Calibri Light" panose="020F0302020204030204" pitchFamily="34" charset="0"/>
              </a:rPr>
              <a:t> </a:t>
            </a:r>
            <a:r>
              <a:rPr lang="fr-BE" sz="1600" dirty="0" err="1" smtClean="0">
                <a:latin typeface="Calibri Light" panose="020F0302020204030204" pitchFamily="34" charset="0"/>
              </a:rPr>
              <a:t>waarde</a:t>
            </a:r>
            <a:endParaRPr lang="fr-BE" sz="1600" dirty="0">
              <a:latin typeface="Calibri Light" panose="020F0302020204030204" pitchFamily="34" charset="0"/>
            </a:endParaRPr>
          </a:p>
        </p:txBody>
      </p:sp>
      <p:sp>
        <p:nvSpPr>
          <p:cNvPr id="24" name="Hexagon 23"/>
          <p:cNvSpPr>
            <a:spLocks noChangeAspect="1"/>
          </p:cNvSpPr>
          <p:nvPr/>
        </p:nvSpPr>
        <p:spPr>
          <a:xfrm>
            <a:off x="7159704" y="4490755"/>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smtClean="0">
                <a:latin typeface="Calibri Light" panose="020F0302020204030204" pitchFamily="34" charset="0"/>
              </a:rPr>
              <a:t>GDPR</a:t>
            </a:r>
            <a:endParaRPr lang="fr-BE" sz="1600" dirty="0">
              <a:latin typeface="Calibri Light" panose="020F0302020204030204" pitchFamily="34" charset="0"/>
            </a:endParaRPr>
          </a:p>
        </p:txBody>
      </p:sp>
    </p:spTree>
    <p:extLst>
      <p:ext uri="{BB962C8B-B14F-4D97-AF65-F5344CB8AC3E}">
        <p14:creationId xmlns:p14="http://schemas.microsoft.com/office/powerpoint/2010/main" val="411107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Meer </a:t>
            </a:r>
            <a:r>
              <a:rPr lang="en-US" dirty="0" err="1"/>
              <a:t>informatie</a:t>
            </a:r>
            <a:endParaRPr lang="en-US" dirty="0"/>
          </a:p>
        </p:txBody>
      </p:sp>
      <p:sp>
        <p:nvSpPr>
          <p:cNvPr id="3" name="Content Placeholder 2"/>
          <p:cNvSpPr>
            <a:spLocks noGrp="1"/>
          </p:cNvSpPr>
          <p:nvPr>
            <p:ph idx="1"/>
          </p:nvPr>
        </p:nvSpPr>
        <p:spPr/>
        <p:txBody>
          <a:bodyPr>
            <a:normAutofit lnSpcReduction="10000"/>
          </a:bodyPr>
          <a:lstStyle/>
          <a:p>
            <a:r>
              <a:rPr lang="en-US" dirty="0"/>
              <a:t>website KSZ</a:t>
            </a:r>
          </a:p>
          <a:p>
            <a:pPr>
              <a:buFont typeface="Wingdings" panose="05000000000000000000" pitchFamily="2" charset="2"/>
              <a:buChar char="à"/>
            </a:pPr>
            <a:r>
              <a:rPr lang="en-US" dirty="0">
                <a:sym typeface="Wingdings" panose="05000000000000000000" pitchFamily="2" charset="2"/>
              </a:rPr>
              <a:t> </a:t>
            </a:r>
            <a:r>
              <a:rPr lang="en-US" dirty="0">
                <a:sym typeface="Wingdings" panose="05000000000000000000" pitchFamily="2" charset="2"/>
                <a:hlinkClick r:id="rId2"/>
              </a:rPr>
              <a:t>https://www.ksz-bcss.fgov.be</a:t>
            </a:r>
            <a:endParaRPr lang="en-US" dirty="0">
              <a:sym typeface="Wingdings" panose="05000000000000000000" pitchFamily="2" charset="2"/>
            </a:endParaRPr>
          </a:p>
          <a:p>
            <a:pPr marL="0" indent="0">
              <a:buNone/>
            </a:pPr>
            <a:endParaRPr lang="en-US" dirty="0"/>
          </a:p>
          <a:p>
            <a:r>
              <a:rPr lang="en-US" dirty="0"/>
              <a:t>website </a:t>
            </a:r>
            <a:r>
              <a:rPr lang="en-US" dirty="0" err="1"/>
              <a:t>MyBEnefits</a:t>
            </a:r>
            <a:endParaRPr lang="en-US" dirty="0"/>
          </a:p>
          <a:p>
            <a:pPr marL="0" indent="0">
              <a:buNone/>
            </a:pPr>
            <a:r>
              <a:rPr lang="en-US" dirty="0">
                <a:sym typeface="Wingdings" panose="05000000000000000000" pitchFamily="2" charset="2"/>
              </a:rPr>
              <a:t> </a:t>
            </a:r>
            <a:r>
              <a:rPr lang="en-US" dirty="0">
                <a:sym typeface="Wingdings" panose="05000000000000000000" pitchFamily="2" charset="2"/>
                <a:hlinkClick r:id="rId3"/>
              </a:rPr>
              <a:t>https://mybenefits.fgov.be</a:t>
            </a:r>
            <a:endParaRPr lang="en-US" dirty="0"/>
          </a:p>
          <a:p>
            <a:endParaRPr lang="en-US" dirty="0"/>
          </a:p>
          <a:p>
            <a:r>
              <a:rPr lang="en-US" dirty="0"/>
              <a:t>website </a:t>
            </a:r>
            <a:r>
              <a:rPr lang="nl-NL" dirty="0"/>
              <a:t>Datawarehouse arbeidsmarkt en sociale bescherming</a:t>
            </a:r>
            <a:r>
              <a:rPr lang="en-US" dirty="0"/>
              <a:t> </a:t>
            </a:r>
          </a:p>
          <a:p>
            <a:pPr marL="0" indent="0">
              <a:buNone/>
            </a:pPr>
            <a:r>
              <a:rPr lang="en-US" dirty="0">
                <a:sym typeface="Wingdings" panose="05000000000000000000" pitchFamily="2" charset="2"/>
              </a:rPr>
              <a:t> </a:t>
            </a:r>
            <a:r>
              <a:rPr lang="en-US" dirty="0">
                <a:sym typeface="Wingdings" panose="05000000000000000000" pitchFamily="2" charset="2"/>
                <a:hlinkClick r:id="rId4"/>
              </a:rPr>
              <a:t>https://www.ksz-bcss.fgov.be/fr/dwh/homepage</a:t>
            </a:r>
            <a:endParaRPr lang="en-US" dirty="0"/>
          </a:p>
          <a:p>
            <a:endParaRPr lang="en-US" dirty="0"/>
          </a:p>
          <a:p>
            <a:r>
              <a:rPr lang="en-US" dirty="0" err="1"/>
              <a:t>portaal</a:t>
            </a:r>
            <a:r>
              <a:rPr lang="en-US" dirty="0"/>
              <a:t> van de </a:t>
            </a:r>
            <a:r>
              <a:rPr lang="en-US" dirty="0" err="1"/>
              <a:t>sociale</a:t>
            </a:r>
            <a:r>
              <a:rPr lang="en-US" dirty="0"/>
              <a:t> </a:t>
            </a:r>
            <a:r>
              <a:rPr lang="en-US" dirty="0" err="1"/>
              <a:t>zekerheid</a:t>
            </a:r>
            <a:endParaRPr lang="en-US" dirty="0"/>
          </a:p>
          <a:p>
            <a:pPr marL="0" indent="0">
              <a:buNone/>
            </a:pPr>
            <a:r>
              <a:rPr lang="en-US" dirty="0">
                <a:sym typeface="Wingdings" panose="05000000000000000000" pitchFamily="2" charset="2"/>
              </a:rPr>
              <a:t> </a:t>
            </a:r>
            <a:r>
              <a:rPr lang="en-US" dirty="0">
                <a:sym typeface="Wingdings" panose="05000000000000000000" pitchFamily="2" charset="2"/>
                <a:hlinkClick r:id="rId5"/>
              </a:rPr>
              <a:t>https://www.socialsecurity.be</a:t>
            </a:r>
            <a:endParaRPr lang="en-US" dirty="0">
              <a:sym typeface="Wingdings" panose="05000000000000000000" pitchFamily="2" charset="2"/>
            </a:endParaRPr>
          </a:p>
          <a:p>
            <a:endParaRPr lang="en-US" dirty="0" smtClean="0">
              <a:sym typeface="Wingdings" panose="05000000000000000000" pitchFamily="2" charset="2"/>
            </a:endParaRPr>
          </a:p>
          <a:p>
            <a:endParaRPr lang="en-US" dirty="0" smtClean="0"/>
          </a:p>
          <a:p>
            <a:endParaRPr lang="en-US" dirty="0"/>
          </a:p>
        </p:txBody>
      </p:sp>
    </p:spTree>
    <p:extLst>
      <p:ext uri="{BB962C8B-B14F-4D97-AF65-F5344CB8AC3E}">
        <p14:creationId xmlns:p14="http://schemas.microsoft.com/office/powerpoint/2010/main" val="220253102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Afkortingen</a:t>
            </a:r>
            <a:endParaRPr lang="en-US" dirty="0"/>
          </a:p>
        </p:txBody>
      </p:sp>
      <p:sp>
        <p:nvSpPr>
          <p:cNvPr id="3" name="Content Placeholder 2"/>
          <p:cNvSpPr>
            <a:spLocks noGrp="1"/>
          </p:cNvSpPr>
          <p:nvPr>
            <p:ph idx="1"/>
          </p:nvPr>
        </p:nvSpPr>
        <p:spPr>
          <a:xfrm>
            <a:off x="838200" y="1523485"/>
            <a:ext cx="10515600" cy="4351338"/>
          </a:xfrm>
        </p:spPr>
        <p:txBody>
          <a:bodyPr>
            <a:noAutofit/>
          </a:bodyPr>
          <a:lstStyle/>
          <a:p>
            <a:pPr>
              <a:lnSpc>
                <a:spcPct val="100000"/>
              </a:lnSpc>
              <a:spcBef>
                <a:spcPts val="0"/>
              </a:spcBef>
              <a:spcAft>
                <a:spcPts val="0"/>
              </a:spcAft>
            </a:pPr>
            <a:r>
              <a:rPr lang="nl-NL" sz="1600" dirty="0">
                <a:ea typeface="Calibri" panose="020F0502020204030204" pitchFamily="34" charset="0"/>
              </a:rPr>
              <a:t>AVG - Algemene Verordening Gegevensbescherming </a:t>
            </a:r>
          </a:p>
          <a:p>
            <a:pPr>
              <a:lnSpc>
                <a:spcPct val="100000"/>
              </a:lnSpc>
              <a:spcBef>
                <a:spcPts val="0"/>
              </a:spcBef>
              <a:spcAft>
                <a:spcPts val="0"/>
              </a:spcAft>
            </a:pPr>
            <a:r>
              <a:rPr lang="nl-NL" sz="1600" dirty="0" smtClean="0">
                <a:ea typeface="Calibri" panose="020F0502020204030204" pitchFamily="34" charset="0"/>
              </a:rPr>
              <a:t>DUNIA </a:t>
            </a:r>
            <a:r>
              <a:rPr lang="nl-NL" sz="1600" dirty="0">
                <a:ea typeface="Calibri" panose="020F0502020204030204" pitchFamily="34" charset="0"/>
              </a:rPr>
              <a:t>- </a:t>
            </a:r>
            <a:r>
              <a:rPr lang="nl-NL" sz="1600" dirty="0" err="1">
                <a:ea typeface="Calibri" panose="020F0502020204030204" pitchFamily="34" charset="0"/>
              </a:rPr>
              <a:t>déclaration</a:t>
            </a:r>
            <a:r>
              <a:rPr lang="nl-NL" sz="1600" dirty="0">
                <a:ea typeface="Calibri" panose="020F0502020204030204" pitchFamily="34" charset="0"/>
              </a:rPr>
              <a:t> uniforme – uniforme aangifte</a:t>
            </a:r>
          </a:p>
          <a:p>
            <a:pPr>
              <a:lnSpc>
                <a:spcPct val="100000"/>
              </a:lnSpc>
              <a:spcBef>
                <a:spcPts val="0"/>
              </a:spcBef>
              <a:spcAft>
                <a:spcPts val="0"/>
              </a:spcAft>
            </a:pPr>
            <a:r>
              <a:rPr lang="nl-NL" sz="1600" dirty="0">
                <a:ea typeface="Calibri" panose="020F0502020204030204" pitchFamily="34" charset="0"/>
              </a:rPr>
              <a:t>GEB - </a:t>
            </a:r>
            <a:r>
              <a:rPr lang="nl-NL" sz="1600" dirty="0" err="1">
                <a:ea typeface="Calibri" panose="020F0502020204030204" pitchFamily="34" charset="0"/>
              </a:rPr>
              <a:t>gegevensbeschermingseffectbeoordeling</a:t>
            </a:r>
            <a:r>
              <a:rPr lang="nl-NL" sz="1600" dirty="0">
                <a:ea typeface="Calibri" panose="020F0502020204030204" pitchFamily="34" charset="0"/>
              </a:rPr>
              <a:t> </a:t>
            </a:r>
          </a:p>
          <a:p>
            <a:pPr>
              <a:lnSpc>
                <a:spcPct val="100000"/>
              </a:lnSpc>
              <a:spcBef>
                <a:spcPts val="0"/>
              </a:spcBef>
              <a:spcAft>
                <a:spcPts val="0"/>
              </a:spcAft>
            </a:pPr>
            <a:r>
              <a:rPr lang="nl-NL" sz="1600" dirty="0">
                <a:ea typeface="Calibri" panose="020F0502020204030204" pitchFamily="34" charset="0"/>
              </a:rPr>
              <a:t>GGC - Gemeenschappelijke Gemeenschapscommissie  </a:t>
            </a:r>
          </a:p>
          <a:p>
            <a:pPr>
              <a:lnSpc>
                <a:spcPct val="100000"/>
              </a:lnSpc>
              <a:spcBef>
                <a:spcPts val="0"/>
              </a:spcBef>
              <a:spcAft>
                <a:spcPts val="0"/>
              </a:spcAft>
            </a:pPr>
            <a:r>
              <a:rPr lang="nl-NL" sz="1600" dirty="0" err="1">
                <a:ea typeface="Calibri" panose="020F0502020204030204" pitchFamily="34" charset="0"/>
              </a:rPr>
              <a:t>isi</a:t>
            </a:r>
            <a:r>
              <a:rPr lang="nl-NL" sz="1600" dirty="0">
                <a:ea typeface="Calibri" panose="020F0502020204030204" pitchFamily="34" charset="0"/>
              </a:rPr>
              <a:t>+ - </a:t>
            </a:r>
            <a:r>
              <a:rPr lang="nl-NL" sz="1600" dirty="0" err="1">
                <a:ea typeface="Calibri" panose="020F0502020204030204" pitchFamily="34" charset="0"/>
              </a:rPr>
              <a:t>identification</a:t>
            </a:r>
            <a:r>
              <a:rPr lang="nl-NL" sz="1600" dirty="0">
                <a:ea typeface="Calibri" panose="020F0502020204030204" pitchFamily="34" charset="0"/>
              </a:rPr>
              <a:t> sociale / sociale identificatie </a:t>
            </a:r>
          </a:p>
          <a:p>
            <a:pPr>
              <a:lnSpc>
                <a:spcPct val="100000"/>
              </a:lnSpc>
              <a:spcBef>
                <a:spcPts val="0"/>
              </a:spcBef>
              <a:spcAft>
                <a:spcPts val="0"/>
              </a:spcAft>
            </a:pPr>
            <a:r>
              <a:rPr lang="nl-NL" sz="1600" dirty="0">
                <a:ea typeface="Calibri" panose="020F0502020204030204" pitchFamily="34" charset="0"/>
              </a:rPr>
              <a:t>IT - integratietegemoetkoming</a:t>
            </a:r>
          </a:p>
          <a:p>
            <a:pPr>
              <a:lnSpc>
                <a:spcPct val="100000"/>
              </a:lnSpc>
              <a:spcBef>
                <a:spcPts val="0"/>
              </a:spcBef>
              <a:spcAft>
                <a:spcPts val="0"/>
              </a:spcAft>
            </a:pPr>
            <a:r>
              <a:rPr lang="nl-NL" sz="1600" dirty="0">
                <a:ea typeface="Calibri" panose="020F0502020204030204" pitchFamily="34" charset="0"/>
              </a:rPr>
              <a:t>IVC - Informatieveiligheidscomité</a:t>
            </a:r>
          </a:p>
          <a:p>
            <a:pPr>
              <a:lnSpc>
                <a:spcPct val="100000"/>
              </a:lnSpc>
              <a:spcBef>
                <a:spcPts val="0"/>
              </a:spcBef>
              <a:spcAft>
                <a:spcPts val="0"/>
              </a:spcAft>
            </a:pPr>
            <a:r>
              <a:rPr lang="nl-NL" sz="1600" dirty="0">
                <a:ea typeface="Calibri" panose="020F0502020204030204" pitchFamily="34" charset="0"/>
              </a:rPr>
              <a:t>IVT - </a:t>
            </a:r>
            <a:r>
              <a:rPr lang="nl-NL" sz="1600" dirty="0" err="1">
                <a:ea typeface="Calibri" panose="020F0502020204030204" pitchFamily="34" charset="0"/>
              </a:rPr>
              <a:t>inkomensvervangende</a:t>
            </a:r>
            <a:r>
              <a:rPr lang="nl-NL" sz="1600" dirty="0">
                <a:ea typeface="Calibri" panose="020F0502020204030204" pitchFamily="34" charset="0"/>
              </a:rPr>
              <a:t> tegemoetkoming </a:t>
            </a:r>
          </a:p>
          <a:p>
            <a:pPr>
              <a:lnSpc>
                <a:spcPct val="100000"/>
              </a:lnSpc>
              <a:spcBef>
                <a:spcPts val="0"/>
              </a:spcBef>
              <a:spcAft>
                <a:spcPts val="0"/>
              </a:spcAft>
            </a:pPr>
            <a:r>
              <a:rPr lang="nl-NL" sz="1600" dirty="0">
                <a:ea typeface="Calibri" panose="020F0502020204030204" pitchFamily="34" charset="0"/>
              </a:rPr>
              <a:t>OISZ - openbare instellingen van sociale zekerheid</a:t>
            </a:r>
          </a:p>
          <a:p>
            <a:pPr>
              <a:lnSpc>
                <a:spcPct val="100000"/>
              </a:lnSpc>
              <a:spcBef>
                <a:spcPts val="0"/>
              </a:spcBef>
              <a:spcAft>
                <a:spcPts val="0"/>
              </a:spcAft>
            </a:pPr>
            <a:r>
              <a:rPr lang="nl-NL" sz="1600" dirty="0">
                <a:ea typeface="Calibri" panose="020F0502020204030204" pitchFamily="34" charset="0"/>
              </a:rPr>
              <a:t>ORINT - Interregionaal Orgaan voor de Gezinsbijslag</a:t>
            </a:r>
          </a:p>
          <a:p>
            <a:pPr>
              <a:lnSpc>
                <a:spcPct val="100000"/>
              </a:lnSpc>
              <a:spcBef>
                <a:spcPts val="0"/>
              </a:spcBef>
              <a:spcAft>
                <a:spcPts val="0"/>
              </a:spcAft>
            </a:pPr>
            <a:r>
              <a:rPr lang="nl-NL" sz="1600" dirty="0">
                <a:ea typeface="Calibri" panose="020F0502020204030204" pitchFamily="34" charset="0"/>
              </a:rPr>
              <a:t>THAB - tegemoetkoming voor hulp aan bejaarden</a:t>
            </a:r>
          </a:p>
          <a:p>
            <a:pPr>
              <a:lnSpc>
                <a:spcPct val="100000"/>
              </a:lnSpc>
              <a:spcBef>
                <a:spcPts val="0"/>
              </a:spcBef>
              <a:spcAft>
                <a:spcPts val="0"/>
              </a:spcAft>
            </a:pPr>
            <a:r>
              <a:rPr lang="nl-NL" sz="1600" dirty="0">
                <a:ea typeface="Calibri" panose="020F0502020204030204" pitchFamily="34" charset="0"/>
              </a:rPr>
              <a:t>VAZG - Vlaams agentschap Zorg en Gezondheid</a:t>
            </a:r>
          </a:p>
          <a:p>
            <a:pPr>
              <a:lnSpc>
                <a:spcPct val="100000"/>
              </a:lnSpc>
              <a:spcBef>
                <a:spcPts val="0"/>
              </a:spcBef>
              <a:spcAft>
                <a:spcPts val="0"/>
              </a:spcAft>
            </a:pPr>
            <a:r>
              <a:rPr lang="nl-NL" sz="1600" dirty="0">
                <a:ea typeface="Calibri" panose="020F0502020204030204" pitchFamily="34" charset="0"/>
              </a:rPr>
              <a:t>VGC - Vlaamse Gemeenschapscommissie</a:t>
            </a:r>
          </a:p>
          <a:p>
            <a:pPr>
              <a:lnSpc>
                <a:spcPct val="100000"/>
              </a:lnSpc>
              <a:spcBef>
                <a:spcPts val="0"/>
              </a:spcBef>
              <a:spcAft>
                <a:spcPts val="0"/>
              </a:spcAft>
            </a:pPr>
            <a:r>
              <a:rPr lang="nl-NL" sz="1600" dirty="0">
                <a:ea typeface="Calibri" panose="020F0502020204030204" pitchFamily="34" charset="0"/>
              </a:rPr>
              <a:t>VLABEL - Vlaamse Belastingdienst</a:t>
            </a:r>
          </a:p>
          <a:p>
            <a:pPr>
              <a:lnSpc>
                <a:spcPct val="100000"/>
              </a:lnSpc>
              <a:spcBef>
                <a:spcPts val="0"/>
              </a:spcBef>
              <a:spcAft>
                <a:spcPts val="0"/>
              </a:spcAft>
            </a:pPr>
            <a:r>
              <a:rPr lang="nl-NL" sz="1600" dirty="0">
                <a:ea typeface="Calibri" panose="020F0502020204030204" pitchFamily="34" charset="0"/>
              </a:rPr>
              <a:t>VLAIO - agentschap Innoveren &amp; Ondernemen</a:t>
            </a:r>
          </a:p>
          <a:p>
            <a:pPr>
              <a:lnSpc>
                <a:spcPct val="100000"/>
              </a:lnSpc>
              <a:spcBef>
                <a:spcPts val="0"/>
              </a:spcBef>
              <a:spcAft>
                <a:spcPts val="0"/>
              </a:spcAft>
            </a:pPr>
            <a:r>
              <a:rPr lang="nl-NL" sz="1600" dirty="0">
                <a:ea typeface="Calibri" panose="020F0502020204030204" pitchFamily="34" charset="0"/>
              </a:rPr>
              <a:t>VSB - Vlaamse sociale bescherming</a:t>
            </a:r>
          </a:p>
          <a:p>
            <a:pPr>
              <a:lnSpc>
                <a:spcPct val="100000"/>
              </a:lnSpc>
              <a:spcBef>
                <a:spcPts val="0"/>
              </a:spcBef>
              <a:spcAft>
                <a:spcPts val="0"/>
              </a:spcAft>
            </a:pPr>
            <a:r>
              <a:rPr lang="nl-NL" sz="1600" dirty="0">
                <a:ea typeface="Calibri" panose="020F0502020204030204" pitchFamily="34" charset="0"/>
              </a:rPr>
              <a:t>VUTG - Vlaams agentschap Uitbetaling Groeipakket</a:t>
            </a:r>
          </a:p>
          <a:p>
            <a:pPr>
              <a:lnSpc>
                <a:spcPct val="100000"/>
              </a:lnSpc>
              <a:spcBef>
                <a:spcPts val="0"/>
              </a:spcBef>
              <a:spcAft>
                <a:spcPts val="0"/>
              </a:spcAft>
            </a:pPr>
            <a:r>
              <a:rPr lang="nl-NL" sz="1600" dirty="0">
                <a:ea typeface="Calibri" panose="020F0502020204030204" pitchFamily="34" charset="0"/>
              </a:rPr>
              <a:t>ZBO - zorgbudget voor ouderen met zorgnood</a:t>
            </a:r>
          </a:p>
        </p:txBody>
      </p:sp>
    </p:spTree>
    <p:extLst>
      <p:ext uri="{BB962C8B-B14F-4D97-AF65-F5344CB8AC3E}">
        <p14:creationId xmlns:p14="http://schemas.microsoft.com/office/powerpoint/2010/main" val="2266339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nl-BE" dirty="0"/>
              <a:t>Kruispuntbankmodel</a:t>
            </a:r>
            <a:endParaRPr lang="en-US" dirty="0"/>
          </a:p>
        </p:txBody>
      </p:sp>
      <p:sp>
        <p:nvSpPr>
          <p:cNvPr id="3" name="Content Placeholder 2"/>
          <p:cNvSpPr>
            <a:spLocks noGrp="1"/>
          </p:cNvSpPr>
          <p:nvPr>
            <p:ph idx="1"/>
          </p:nvPr>
        </p:nvSpPr>
        <p:spPr/>
        <p:txBody>
          <a:bodyPr>
            <a:normAutofit/>
          </a:bodyPr>
          <a:lstStyle/>
          <a:p>
            <a:r>
              <a:rPr lang="nl-BE" b="1" dirty="0" smtClean="0"/>
              <a:t>modellering </a:t>
            </a:r>
            <a:r>
              <a:rPr lang="nl-BE" b="1" dirty="0"/>
              <a:t>van de informatie </a:t>
            </a:r>
            <a:r>
              <a:rPr lang="nl-BE" dirty="0"/>
              <a:t>(‘legoblokjesfilosofie’)</a:t>
            </a:r>
          </a:p>
          <a:p>
            <a:pPr lvl="1"/>
            <a:r>
              <a:rPr lang="nl-BE" dirty="0"/>
              <a:t>op een wijze die zo nauw mogelijk aansluit bij de realiteit</a:t>
            </a:r>
          </a:p>
          <a:p>
            <a:pPr lvl="1"/>
            <a:r>
              <a:rPr lang="nl-BE" dirty="0"/>
              <a:t>zodat die multifunctioneel kan worden </a:t>
            </a:r>
            <a:r>
              <a:rPr lang="nl-BE" dirty="0" smtClean="0"/>
              <a:t>gebruikt</a:t>
            </a:r>
          </a:p>
          <a:p>
            <a:pPr lvl="1"/>
            <a:r>
              <a:rPr lang="nl-NL" dirty="0" smtClean="0"/>
              <a:t>kan </a:t>
            </a:r>
            <a:r>
              <a:rPr lang="nl-NL" dirty="0"/>
              <a:t>flexibel worden uitgebreid en aangepast indien de feitelijke realiteit of de gebruiksbehoeften wijzigen (verminderen of vermeerderen)</a:t>
            </a:r>
          </a:p>
          <a:p>
            <a:r>
              <a:rPr lang="nl-BE" b="1" dirty="0" smtClean="0"/>
              <a:t>eenmalige </a:t>
            </a:r>
            <a:r>
              <a:rPr lang="nl-BE" b="1" dirty="0"/>
              <a:t>inzameling van feitelijke informatie </a:t>
            </a:r>
            <a:r>
              <a:rPr lang="nl-BE" dirty="0"/>
              <a:t>bij burgers en ondernemingen in coördinatie tussen alle actoren</a:t>
            </a:r>
          </a:p>
          <a:p>
            <a:pPr lvl="1"/>
            <a:r>
              <a:rPr lang="nl-NL" dirty="0"/>
              <a:t>informatie wordt enkel ingezameld voor welbepaalde doeleinden en in de mate dat ze proportioneel is met deze doeleinden</a:t>
            </a:r>
          </a:p>
          <a:p>
            <a:pPr lvl="1"/>
            <a:r>
              <a:rPr lang="nl-NL" dirty="0"/>
              <a:t>informatie wordt slechts één keer ingezameld, zo dicht mogelijk bij de authentieke bron</a:t>
            </a:r>
          </a:p>
          <a:p>
            <a:pPr lvl="1"/>
            <a:r>
              <a:rPr lang="nl-BE" dirty="0" smtClean="0"/>
              <a:t>via </a:t>
            </a:r>
            <a:r>
              <a:rPr lang="nl-BE" dirty="0"/>
              <a:t>een kanaal gekozen door de burgers en ondernemingen</a:t>
            </a:r>
          </a:p>
          <a:p>
            <a:pPr lvl="1"/>
            <a:r>
              <a:rPr lang="nl-BE" dirty="0"/>
              <a:t>bij voorkeur van toepassing tot </a:t>
            </a:r>
            <a:r>
              <a:rPr lang="nl-BE" dirty="0" smtClean="0"/>
              <a:t>toepassing </a:t>
            </a:r>
            <a:r>
              <a:rPr lang="fr-FR" dirty="0"/>
              <a:t>en met uniforme </a:t>
            </a:r>
            <a:r>
              <a:rPr lang="fr-FR" dirty="0" err="1"/>
              <a:t>basisdiensten</a:t>
            </a:r>
            <a:r>
              <a:rPr lang="fr-FR" dirty="0"/>
              <a:t> </a:t>
            </a:r>
            <a:endParaRPr lang="nl-BE" dirty="0"/>
          </a:p>
          <a:p>
            <a:pPr lvl="1"/>
            <a:r>
              <a:rPr lang="nl-BE" dirty="0"/>
              <a:t>met de mogelijkheid tot kwaliteitscontrole door degene waarbij de informatie wordt ingezameld vóór de informatieoverdracht</a:t>
            </a:r>
          </a:p>
          <a:p>
            <a:endParaRPr lang="nl-BE" dirty="0"/>
          </a:p>
          <a:p>
            <a:endParaRPr lang="fr-FR" dirty="0">
              <a:latin typeface="Calibri" panose="020F0502020204030204" pitchFamily="34" charset="0"/>
            </a:endParaRPr>
          </a:p>
        </p:txBody>
      </p:sp>
    </p:spTree>
    <p:extLst>
      <p:ext uri="{BB962C8B-B14F-4D97-AF65-F5344CB8AC3E}">
        <p14:creationId xmlns:p14="http://schemas.microsoft.com/office/powerpoint/2010/main" val="4268742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nl-BE" dirty="0"/>
              <a:t>Kruispuntbankmodel</a:t>
            </a:r>
            <a:endParaRPr lang="en-US" dirty="0"/>
          </a:p>
        </p:txBody>
      </p:sp>
      <p:sp>
        <p:nvSpPr>
          <p:cNvPr id="3" name="Content Placeholder 2"/>
          <p:cNvSpPr>
            <a:spLocks noGrp="1"/>
          </p:cNvSpPr>
          <p:nvPr>
            <p:ph idx="1"/>
          </p:nvPr>
        </p:nvSpPr>
        <p:spPr/>
        <p:txBody>
          <a:bodyPr>
            <a:normAutofit/>
          </a:bodyPr>
          <a:lstStyle/>
          <a:p>
            <a:r>
              <a:rPr lang="nl-BE" b="1" dirty="0"/>
              <a:t>b</a:t>
            </a:r>
            <a:r>
              <a:rPr lang="nl-BE" b="1" dirty="0" smtClean="0"/>
              <a:t>eheer van informatie</a:t>
            </a:r>
          </a:p>
          <a:p>
            <a:pPr lvl="1"/>
            <a:r>
              <a:rPr lang="nl-BE" dirty="0" smtClean="0"/>
              <a:t>taakverdeling </a:t>
            </a:r>
            <a:r>
              <a:rPr lang="nl-BE" dirty="0"/>
              <a:t>tussen de actoren in de sociale sector </a:t>
            </a:r>
            <a:r>
              <a:rPr lang="nl-BE" dirty="0" smtClean="0"/>
              <a:t>inzake inzameling, validatie, beheer, opslag </a:t>
            </a:r>
            <a:r>
              <a:rPr lang="nl-BE" dirty="0"/>
              <a:t>van informatie in authentieke </a:t>
            </a:r>
            <a:r>
              <a:rPr lang="nl-BE" dirty="0" smtClean="0"/>
              <a:t>bronnen en initiatief </a:t>
            </a:r>
            <a:r>
              <a:rPr lang="nl-BE" dirty="0"/>
              <a:t>tot gegevensuitwisseling (pull en push</a:t>
            </a:r>
            <a:r>
              <a:rPr lang="nl-BE" dirty="0" smtClean="0"/>
              <a:t>)</a:t>
            </a:r>
            <a:endParaRPr lang="nl-BE" altLang="en-US" sz="400" dirty="0"/>
          </a:p>
          <a:p>
            <a:pPr lvl="1"/>
            <a:r>
              <a:rPr lang="nl-NL" dirty="0"/>
              <a:t>de informatie kan flexibel worden geaggregeerd in functie van de wijzigende behoeften</a:t>
            </a:r>
          </a:p>
          <a:p>
            <a:pPr lvl="1"/>
            <a:r>
              <a:rPr lang="nl-NL" dirty="0" smtClean="0"/>
              <a:t>verplichting </a:t>
            </a:r>
            <a:r>
              <a:rPr lang="nl-NL" dirty="0"/>
              <a:t>tot melding van vermoede onjuistheden van de informatie aan actor belast met de validatie ervan</a:t>
            </a:r>
          </a:p>
          <a:p>
            <a:pPr lvl="1"/>
            <a:r>
              <a:rPr lang="nl-NL" dirty="0"/>
              <a:t>elke instantie die informatie overeenkomstig de vastgelegde taakverdeling moet valideren, is verplicht om de gemelde vermoede onjuistheden te onderzoeken, zo nodig te verbeteren en de verbeterde informatie ter beschikking te stellen van de gekende belanghebbende instanties</a:t>
            </a:r>
          </a:p>
          <a:p>
            <a:pPr lvl="1"/>
            <a:r>
              <a:rPr lang="nl-NL" dirty="0" smtClean="0"/>
              <a:t>informatie </a:t>
            </a:r>
            <a:r>
              <a:rPr lang="nl-NL" dirty="0"/>
              <a:t>wordt enkel beheerd zolang dat nodig is in functie van de organisatiebehoeften, het beleid of de regelgeving, of nog, bij voorkeur geanonimiseerd of gecodeerd, zolang ze relevante historische of archiefwaarde </a:t>
            </a:r>
            <a:r>
              <a:rPr lang="nl-NL" dirty="0" smtClean="0"/>
              <a:t>heeft</a:t>
            </a:r>
            <a:endParaRPr lang="nl-NL" dirty="0"/>
          </a:p>
        </p:txBody>
      </p:sp>
    </p:spTree>
    <p:extLst>
      <p:ext uri="{BB962C8B-B14F-4D97-AF65-F5344CB8AC3E}">
        <p14:creationId xmlns:p14="http://schemas.microsoft.com/office/powerpoint/2010/main" val="159859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18044"/>
            <a:ext cx="10515600" cy="4887708"/>
          </a:xfrm>
        </p:spPr>
        <p:txBody>
          <a:bodyPr>
            <a:normAutofit/>
          </a:bodyPr>
          <a:lstStyle/>
          <a:p>
            <a:r>
              <a:rPr lang="fr-FR" b="1" dirty="0" err="1" smtClean="0"/>
              <a:t>elektronische</a:t>
            </a:r>
            <a:r>
              <a:rPr lang="fr-FR" b="1" dirty="0" smtClean="0"/>
              <a:t> </a:t>
            </a:r>
            <a:r>
              <a:rPr lang="fr-FR" b="1" dirty="0" err="1" smtClean="0"/>
              <a:t>uitwisseling</a:t>
            </a:r>
            <a:r>
              <a:rPr lang="fr-FR" b="1" dirty="0" smtClean="0"/>
              <a:t> </a:t>
            </a:r>
            <a:r>
              <a:rPr lang="fr-FR" b="1" dirty="0"/>
              <a:t>van </a:t>
            </a:r>
            <a:r>
              <a:rPr lang="fr-FR" b="1" dirty="0" err="1" smtClean="0"/>
              <a:t>informatie</a:t>
            </a:r>
            <a:endParaRPr lang="fr-FR" b="1" dirty="0" smtClean="0"/>
          </a:p>
          <a:p>
            <a:pPr lvl="1"/>
            <a:r>
              <a:rPr lang="nl-NL" dirty="0" smtClean="0"/>
              <a:t>eenmaal </a:t>
            </a:r>
            <a:r>
              <a:rPr lang="nl-NL" dirty="0"/>
              <a:t>ingezameld en gevalideerd wordt de informatie zoveel mogelijk elektronisch opgeslagen, beheerd en uitgewisseld, om manuele </a:t>
            </a:r>
            <a:r>
              <a:rPr lang="nl-NL" dirty="0" err="1"/>
              <a:t>heringave</a:t>
            </a:r>
            <a:r>
              <a:rPr lang="nl-NL" dirty="0"/>
              <a:t> te vermijden</a:t>
            </a:r>
          </a:p>
          <a:p>
            <a:pPr lvl="1"/>
            <a:r>
              <a:rPr lang="nl-NL" dirty="0"/>
              <a:t>informatie wordt enkel uitgewisseld met het akkoord van de betrokkene of wanneer dat nodig is in functie van de organisatiebehoeften, het beleid of de regelgeving</a:t>
            </a:r>
          </a:p>
          <a:p>
            <a:pPr lvl="1"/>
            <a:r>
              <a:rPr lang="nl-NL" dirty="0"/>
              <a:t>de elektronische uitwisseling van informatie geschiedt op initiatief van</a:t>
            </a:r>
          </a:p>
          <a:p>
            <a:pPr lvl="2"/>
            <a:r>
              <a:rPr lang="nl-NL" dirty="0"/>
              <a:t>de instantie die over de informatie beschikt of</a:t>
            </a:r>
          </a:p>
          <a:p>
            <a:pPr lvl="2"/>
            <a:r>
              <a:rPr lang="nl-NL" dirty="0"/>
              <a:t>de instantie die de informatie nodig heeft of</a:t>
            </a:r>
          </a:p>
          <a:p>
            <a:pPr lvl="2"/>
            <a:r>
              <a:rPr lang="nl-NL" dirty="0"/>
              <a:t>de dienstenintegrator </a:t>
            </a:r>
          </a:p>
          <a:p>
            <a:pPr lvl="1"/>
            <a:r>
              <a:rPr lang="nl-NL" dirty="0"/>
              <a:t>de elektronische uitwisseling van informatie geschiedt aan de hand van een functioneel en technisch </a:t>
            </a:r>
            <a:r>
              <a:rPr lang="nl-NL" dirty="0" err="1"/>
              <a:t>interoperabiliteitsframework</a:t>
            </a:r>
            <a:r>
              <a:rPr lang="nl-NL" dirty="0"/>
              <a:t>, dat geleidelijk, maar permanent mee-evolueert met open marktstandaarden, en onafhankelijk is van de gebruikte techniek van informatie-uitwisseling</a:t>
            </a:r>
          </a:p>
          <a:p>
            <a:pPr lvl="1"/>
            <a:r>
              <a:rPr lang="nl-BE" dirty="0" smtClean="0"/>
              <a:t>proactief </a:t>
            </a:r>
            <a:r>
              <a:rPr lang="nl-BE" dirty="0"/>
              <a:t>gebruik van informatie voor</a:t>
            </a:r>
          </a:p>
          <a:p>
            <a:pPr lvl="2"/>
            <a:r>
              <a:rPr lang="nl-BE" dirty="0"/>
              <a:t>de automatische toekenning van rechten</a:t>
            </a:r>
          </a:p>
          <a:p>
            <a:pPr lvl="2"/>
            <a:r>
              <a:rPr lang="nl-BE" dirty="0"/>
              <a:t>de voorinvulling bij de informatie-inzameling</a:t>
            </a:r>
          </a:p>
          <a:p>
            <a:pPr lvl="2"/>
            <a:r>
              <a:rPr lang="nl-BE" dirty="0"/>
              <a:t>een gerichte informatieverstrekking aan de betrokkenen</a:t>
            </a:r>
          </a:p>
        </p:txBody>
      </p:sp>
      <p:sp>
        <p:nvSpPr>
          <p:cNvPr id="5" name="Title 1"/>
          <p:cNvSpPr>
            <a:spLocks noGrp="1"/>
          </p:cNvSpPr>
          <p:nvPr>
            <p:ph type="title"/>
          </p:nvPr>
        </p:nvSpPr>
        <p:spPr>
          <a:xfrm>
            <a:off x="838200" y="257545"/>
            <a:ext cx="10515600" cy="1325563"/>
          </a:xfrm>
          <a:noFill/>
        </p:spPr>
        <p:txBody>
          <a:bodyPr/>
          <a:lstStyle/>
          <a:p>
            <a:r>
              <a:rPr lang="nl-BE" dirty="0"/>
              <a:t>Kruispuntbankmodel</a:t>
            </a:r>
            <a:endParaRPr lang="en-US" dirty="0"/>
          </a:p>
        </p:txBody>
      </p:sp>
    </p:spTree>
    <p:extLst>
      <p:ext uri="{BB962C8B-B14F-4D97-AF65-F5344CB8AC3E}">
        <p14:creationId xmlns:p14="http://schemas.microsoft.com/office/powerpoint/2010/main" val="3546677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Kruispuntbankmodel</a:t>
            </a:r>
            <a:endParaRPr lang="en-US" dirty="0"/>
          </a:p>
        </p:txBody>
      </p:sp>
      <p:sp>
        <p:nvSpPr>
          <p:cNvPr id="3" name="Content Placeholder 2"/>
          <p:cNvSpPr>
            <a:spLocks noGrp="1"/>
          </p:cNvSpPr>
          <p:nvPr>
            <p:ph idx="1"/>
          </p:nvPr>
        </p:nvSpPr>
        <p:spPr/>
        <p:txBody>
          <a:bodyPr>
            <a:normAutofit/>
          </a:bodyPr>
          <a:lstStyle/>
          <a:p>
            <a:r>
              <a:rPr lang="nl-BE" b="1" dirty="0"/>
              <a:t>beveiliging van informatie</a:t>
            </a:r>
          </a:p>
          <a:p>
            <a:pPr lvl="1"/>
            <a:r>
              <a:rPr lang="nl-BE" dirty="0"/>
              <a:t>de veiligheid, de integriteit en de vertrouwelijkheid van de verwerkte informatie wordt gewaarborgd door een geïntegreerd geheel van structurele, organisatorische, ICT-technische, fysieke, </a:t>
            </a:r>
            <a:r>
              <a:rPr lang="nl-BE" dirty="0" err="1"/>
              <a:t>personeelsgebonden</a:t>
            </a:r>
            <a:r>
              <a:rPr lang="nl-BE" dirty="0"/>
              <a:t> en andere veiligheidsmaatregelen </a:t>
            </a:r>
            <a:r>
              <a:rPr lang="nl-BE" strike="sngStrike" dirty="0"/>
              <a:t>in uitvoering van het informatieveiligheidsbeleid</a:t>
            </a:r>
          </a:p>
          <a:p>
            <a:pPr lvl="1"/>
            <a:r>
              <a:rPr lang="nl-BE" dirty="0"/>
              <a:t>persoonsgegevens worden enkel gebruikt voor doeleinden die verenigbaar zijn met de doeleinden waarvoor ze zijn </a:t>
            </a:r>
            <a:r>
              <a:rPr lang="nl-BE" dirty="0" smtClean="0"/>
              <a:t>ingezameld</a:t>
            </a:r>
            <a:endParaRPr lang="fr-FR" sz="500" dirty="0" smtClean="0"/>
          </a:p>
          <a:p>
            <a:pPr lvl="1"/>
            <a:r>
              <a:rPr lang="nl-BE" dirty="0" smtClean="0"/>
              <a:t>persoonsgegevens zijn slechts toegankelijk voor daartoe gemachtigde gebruikers in functie van de organisatiebehoeften, de toepassing van het beleid of de regelgeving</a:t>
            </a:r>
          </a:p>
          <a:p>
            <a:pPr lvl="1"/>
            <a:r>
              <a:rPr lang="nl-BE" dirty="0" smtClean="0"/>
              <a:t>behalve </a:t>
            </a:r>
            <a:r>
              <a:rPr lang="nl-BE" dirty="0"/>
              <a:t>in de gevallen waarin de toegang bij wet is voorzien, wordt de toegangsmachtiging tot de persoonsgegevens door het Informatieveiligheidscomité verleend</a:t>
            </a:r>
          </a:p>
          <a:p>
            <a:pPr marL="0" indent="0">
              <a:buNone/>
            </a:pPr>
            <a:endParaRPr lang="fr-FR" sz="2000" dirty="0"/>
          </a:p>
        </p:txBody>
      </p:sp>
    </p:spTree>
    <p:extLst>
      <p:ext uri="{BB962C8B-B14F-4D97-AF65-F5344CB8AC3E}">
        <p14:creationId xmlns:p14="http://schemas.microsoft.com/office/powerpoint/2010/main" val="2408006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nl-BE" dirty="0"/>
              <a:t>Kruispuntbankmodel</a:t>
            </a:r>
            <a:endParaRPr lang="en-US" dirty="0"/>
          </a:p>
        </p:txBody>
      </p:sp>
      <p:sp>
        <p:nvSpPr>
          <p:cNvPr id="3" name="Content Placeholder 2"/>
          <p:cNvSpPr>
            <a:spLocks noGrp="1"/>
          </p:cNvSpPr>
          <p:nvPr>
            <p:ph idx="1"/>
          </p:nvPr>
        </p:nvSpPr>
        <p:spPr/>
        <p:txBody>
          <a:bodyPr>
            <a:normAutofit fontScale="92500" lnSpcReduction="10000"/>
          </a:bodyPr>
          <a:lstStyle/>
          <a:p>
            <a:r>
              <a:rPr lang="nl-BE" b="1" dirty="0"/>
              <a:t>security &amp; privacy </a:t>
            </a:r>
            <a:r>
              <a:rPr lang="nl-BE" b="1" dirty="0" err="1"/>
              <a:t>by</a:t>
            </a:r>
            <a:r>
              <a:rPr lang="nl-BE" b="1" dirty="0"/>
              <a:t> design</a:t>
            </a:r>
          </a:p>
          <a:p>
            <a:pPr lvl="1"/>
            <a:r>
              <a:rPr lang="nl-BE" dirty="0"/>
              <a:t>elke mededeling van persoonsgegevens aan derden vereist een machtiging van Informatieveiligheidscomité</a:t>
            </a:r>
          </a:p>
          <a:p>
            <a:pPr lvl="1"/>
            <a:r>
              <a:rPr lang="nl-BE" dirty="0"/>
              <a:t>de machtigingen tot mededeling van persoonsgegevens zijn publiek</a:t>
            </a:r>
          </a:p>
          <a:p>
            <a:pPr lvl="1"/>
            <a:r>
              <a:rPr lang="nl-BE" dirty="0"/>
              <a:t>elke concrete elektronische uitwisseling van persoonsgegevens wordt preventief getoetst op conformiteit met de geldende </a:t>
            </a:r>
            <a:r>
              <a:rPr lang="nl-BE" dirty="0" smtClean="0"/>
              <a:t>machtigingen </a:t>
            </a:r>
            <a:r>
              <a:rPr lang="nl-NL" dirty="0"/>
              <a:t>door een andere instantie dan degene die de informatie ter beschikking stelt of de informatie nodig heeft, in </a:t>
            </a:r>
            <a:r>
              <a:rPr lang="nl-NL" dirty="0" err="1"/>
              <a:t>casu</a:t>
            </a:r>
            <a:r>
              <a:rPr lang="nl-NL" dirty="0"/>
              <a:t> de dienstenintegrator met </a:t>
            </a:r>
            <a:r>
              <a:rPr lang="nl-NL" dirty="0" smtClean="0"/>
              <a:t>kruispuntfunctie</a:t>
            </a:r>
            <a:endParaRPr lang="fr-FR" dirty="0" smtClean="0"/>
          </a:p>
          <a:p>
            <a:pPr lvl="1"/>
            <a:r>
              <a:rPr lang="nl-NL" dirty="0" smtClean="0"/>
              <a:t>elke elektronische uitwisseling van persoonsgegevens wordt gelogd om eventueel oneigenlijk gebruik ex post te kunnen traceren</a:t>
            </a:r>
          </a:p>
          <a:p>
            <a:pPr lvl="1"/>
            <a:r>
              <a:rPr lang="nl-BE" dirty="0" smtClean="0"/>
              <a:t>telkens </a:t>
            </a:r>
            <a:r>
              <a:rPr lang="nl-BE" dirty="0"/>
              <a:t>informatie wordt gebruikt voor een beslissing, wordt de gebruikte informatie meegedeeld bij de mededeling van de beslissing</a:t>
            </a:r>
          </a:p>
          <a:p>
            <a:pPr lvl="1"/>
            <a:r>
              <a:rPr lang="nl-BE" dirty="0"/>
              <a:t>elke persoon heeft recht op toegang en, in geval de gegevens onjuist zijn, op verbetering van zijn eigen persoonsgegevens</a:t>
            </a:r>
          </a:p>
          <a:p>
            <a:pPr lvl="1"/>
            <a:r>
              <a:rPr lang="nl-BE" dirty="0" smtClean="0"/>
              <a:t>informatieveiligheidsdienst </a:t>
            </a:r>
            <a:r>
              <a:rPr lang="nl-BE" dirty="0"/>
              <a:t>bij elke actor, met een adviserende, stimulerende, documenterende en controlerende taak</a:t>
            </a:r>
          </a:p>
          <a:p>
            <a:pPr lvl="1"/>
            <a:r>
              <a:rPr lang="nl-BE" dirty="0"/>
              <a:t>geheel van structurele, organisatorische, juridische en technische maatregelen, beschreven in </a:t>
            </a:r>
            <a:r>
              <a:rPr lang="nl-BE" dirty="0" err="1"/>
              <a:t>policies</a:t>
            </a:r>
            <a:r>
              <a:rPr lang="nl-BE" dirty="0"/>
              <a:t> op basis van ISO-standaard </a:t>
            </a:r>
            <a:r>
              <a:rPr lang="nl-BE" dirty="0" smtClean="0"/>
              <a:t>27xxx</a:t>
            </a:r>
            <a:endParaRPr lang="fr-FR" sz="2000" dirty="0"/>
          </a:p>
        </p:txBody>
      </p:sp>
    </p:spTree>
    <p:extLst>
      <p:ext uri="{BB962C8B-B14F-4D97-AF65-F5344CB8AC3E}">
        <p14:creationId xmlns:p14="http://schemas.microsoft.com/office/powerpoint/2010/main" val="1600599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err="1" smtClean="0"/>
              <a:t>Kruispuntbankmodel</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a:t>d</a:t>
            </a:r>
            <a:r>
              <a:rPr lang="en-US" dirty="0" err="1" smtClean="0"/>
              <a:t>ienstenintegrator</a:t>
            </a:r>
            <a:r>
              <a:rPr lang="en-US" dirty="0" smtClean="0"/>
              <a:t> met </a:t>
            </a:r>
            <a:r>
              <a:rPr lang="en-US" dirty="0" err="1" smtClean="0"/>
              <a:t>kruispuntfunctie</a:t>
            </a:r>
            <a:endParaRPr lang="en-US" dirty="0" smtClean="0"/>
          </a:p>
          <a:p>
            <a:r>
              <a:rPr lang="en-US" dirty="0" err="1"/>
              <a:t>b</a:t>
            </a:r>
            <a:r>
              <a:rPr lang="en-US" dirty="0" err="1" smtClean="0"/>
              <a:t>eheerd</a:t>
            </a:r>
            <a:r>
              <a:rPr lang="en-US" dirty="0" smtClean="0"/>
              <a:t> door de </a:t>
            </a:r>
            <a:r>
              <a:rPr lang="en-US" dirty="0" err="1" smtClean="0"/>
              <a:t>vertegenwoordigers</a:t>
            </a:r>
            <a:r>
              <a:rPr lang="en-US" dirty="0" smtClean="0"/>
              <a:t> van de </a:t>
            </a:r>
            <a:r>
              <a:rPr lang="en-US" dirty="0" err="1" smtClean="0"/>
              <a:t>actoren</a:t>
            </a:r>
            <a:r>
              <a:rPr lang="en-US" dirty="0" smtClean="0"/>
              <a:t> </a:t>
            </a:r>
            <a:r>
              <a:rPr lang="en-US" dirty="0" err="1" smtClean="0"/>
              <a:t>teneinde</a:t>
            </a:r>
            <a:r>
              <a:rPr lang="en-US" dirty="0" smtClean="0"/>
              <a:t> </a:t>
            </a:r>
          </a:p>
          <a:p>
            <a:pPr lvl="1"/>
            <a:r>
              <a:rPr lang="en-US" dirty="0" err="1"/>
              <a:t>h</a:t>
            </a:r>
            <a:r>
              <a:rPr lang="en-US" dirty="0" err="1" smtClean="0"/>
              <a:t>un</a:t>
            </a:r>
            <a:r>
              <a:rPr lang="en-US" dirty="0" smtClean="0"/>
              <a:t> </a:t>
            </a:r>
            <a:r>
              <a:rPr lang="en-US" dirty="0" err="1" smtClean="0"/>
              <a:t>vertrouwen</a:t>
            </a:r>
            <a:r>
              <a:rPr lang="en-US" dirty="0" smtClean="0"/>
              <a:t> </a:t>
            </a:r>
            <a:r>
              <a:rPr lang="en-US" dirty="0" err="1" smtClean="0"/>
              <a:t>te</a:t>
            </a:r>
            <a:r>
              <a:rPr lang="en-US" dirty="0" smtClean="0"/>
              <a:t> </a:t>
            </a:r>
            <a:r>
              <a:rPr lang="en-US" dirty="0" err="1" smtClean="0"/>
              <a:t>genieten</a:t>
            </a:r>
            <a:endParaRPr lang="en-US" dirty="0" smtClean="0"/>
          </a:p>
          <a:p>
            <a:pPr lvl="1"/>
            <a:r>
              <a:rPr lang="en-US" dirty="0" err="1"/>
              <a:t>e</a:t>
            </a:r>
            <a:r>
              <a:rPr lang="en-US" dirty="0" err="1" smtClean="0"/>
              <a:t>en</a:t>
            </a:r>
            <a:r>
              <a:rPr lang="en-US" dirty="0" smtClean="0"/>
              <a:t> </a:t>
            </a:r>
            <a:r>
              <a:rPr lang="en-US" dirty="0" err="1" smtClean="0"/>
              <a:t>klantgerichte</a:t>
            </a:r>
            <a:r>
              <a:rPr lang="en-US" dirty="0" smtClean="0"/>
              <a:t> </a:t>
            </a:r>
            <a:r>
              <a:rPr lang="en-US" dirty="0" err="1" smtClean="0"/>
              <a:t>werking</a:t>
            </a:r>
            <a:r>
              <a:rPr lang="en-US" dirty="0" smtClean="0"/>
              <a:t> </a:t>
            </a:r>
            <a:r>
              <a:rPr lang="en-US" dirty="0" err="1" smtClean="0"/>
              <a:t>te</a:t>
            </a:r>
            <a:r>
              <a:rPr lang="en-US" dirty="0" smtClean="0"/>
              <a:t> </a:t>
            </a:r>
            <a:r>
              <a:rPr lang="en-US" dirty="0" err="1" smtClean="0"/>
              <a:t>waarborgen</a:t>
            </a:r>
            <a:endParaRPr lang="en-US" dirty="0" smtClean="0"/>
          </a:p>
          <a:p>
            <a:r>
              <a:rPr lang="en-US" dirty="0" err="1" smtClean="0"/>
              <a:t>missie</a:t>
            </a:r>
            <a:endParaRPr lang="en-US" dirty="0" smtClean="0"/>
          </a:p>
          <a:p>
            <a:pPr lvl="1"/>
            <a:r>
              <a:rPr lang="en-US" dirty="0" err="1"/>
              <a:t>v</a:t>
            </a:r>
            <a:r>
              <a:rPr lang="en-US" dirty="0" err="1" smtClean="0"/>
              <a:t>astleggen</a:t>
            </a:r>
            <a:r>
              <a:rPr lang="en-US" dirty="0" smtClean="0"/>
              <a:t> van de </a:t>
            </a:r>
            <a:r>
              <a:rPr lang="en-US" dirty="0" err="1" smtClean="0"/>
              <a:t>visie</a:t>
            </a:r>
            <a:r>
              <a:rPr lang="en-US" dirty="0" smtClean="0"/>
              <a:t> </a:t>
            </a:r>
            <a:r>
              <a:rPr lang="en-US" dirty="0" err="1" smtClean="0"/>
              <a:t>inzake</a:t>
            </a:r>
            <a:r>
              <a:rPr lang="en-US" dirty="0" smtClean="0"/>
              <a:t> </a:t>
            </a:r>
            <a:r>
              <a:rPr lang="en-US" dirty="0" err="1" smtClean="0"/>
              <a:t>geïntegreerde</a:t>
            </a:r>
            <a:r>
              <a:rPr lang="en-US" dirty="0" smtClean="0"/>
              <a:t> </a:t>
            </a:r>
            <a:r>
              <a:rPr lang="en-US" dirty="0" err="1" smtClean="0"/>
              <a:t>elektronische</a:t>
            </a:r>
            <a:r>
              <a:rPr lang="en-US" dirty="0" smtClean="0"/>
              <a:t> </a:t>
            </a:r>
            <a:r>
              <a:rPr lang="en-US" dirty="0" err="1" smtClean="0"/>
              <a:t>dienstverlening</a:t>
            </a:r>
            <a:r>
              <a:rPr lang="en-US" dirty="0" smtClean="0"/>
              <a:t> </a:t>
            </a:r>
            <a:r>
              <a:rPr lang="en-US" dirty="0"/>
              <a:t>in de </a:t>
            </a:r>
            <a:r>
              <a:rPr lang="en-US" dirty="0" err="1"/>
              <a:t>betrokken</a:t>
            </a:r>
            <a:r>
              <a:rPr lang="en-US" dirty="0"/>
              <a:t> </a:t>
            </a:r>
            <a:r>
              <a:rPr lang="en-US" dirty="0" smtClean="0"/>
              <a:t>sector</a:t>
            </a:r>
          </a:p>
          <a:p>
            <a:pPr lvl="1"/>
            <a:r>
              <a:rPr lang="en-US" dirty="0" err="1"/>
              <a:t>v</a:t>
            </a:r>
            <a:r>
              <a:rPr lang="en-US" dirty="0" err="1" smtClean="0"/>
              <a:t>astleggen</a:t>
            </a:r>
            <a:r>
              <a:rPr lang="en-US" dirty="0" smtClean="0"/>
              <a:t> </a:t>
            </a:r>
            <a:r>
              <a:rPr lang="en-US" dirty="0" err="1" smtClean="0"/>
              <a:t>en</a:t>
            </a:r>
            <a:r>
              <a:rPr lang="en-US" dirty="0" smtClean="0"/>
              <a:t> </a:t>
            </a:r>
            <a:r>
              <a:rPr lang="en-US" dirty="0" err="1" smtClean="0"/>
              <a:t>promoten</a:t>
            </a:r>
            <a:r>
              <a:rPr lang="en-US" dirty="0" smtClean="0"/>
              <a:t> van de </a:t>
            </a:r>
            <a:r>
              <a:rPr lang="en-US" dirty="0" err="1" smtClean="0"/>
              <a:t>visie</a:t>
            </a:r>
            <a:r>
              <a:rPr lang="en-US" dirty="0" smtClean="0"/>
              <a:t> </a:t>
            </a:r>
            <a:r>
              <a:rPr lang="en-US" dirty="0" err="1" smtClean="0"/>
              <a:t>en</a:t>
            </a:r>
            <a:r>
              <a:rPr lang="en-US" dirty="0" smtClean="0"/>
              <a:t> de </a:t>
            </a:r>
            <a:r>
              <a:rPr lang="en-US" dirty="0" err="1" smtClean="0"/>
              <a:t>hoger</a:t>
            </a:r>
            <a:r>
              <a:rPr lang="en-US" dirty="0" smtClean="0"/>
              <a:t> </a:t>
            </a:r>
            <a:r>
              <a:rPr lang="en-US" dirty="0" err="1" smtClean="0"/>
              <a:t>vermelde</a:t>
            </a:r>
            <a:r>
              <a:rPr lang="en-US" dirty="0" smtClean="0"/>
              <a:t> </a:t>
            </a:r>
            <a:r>
              <a:rPr lang="en-US" dirty="0" err="1" smtClean="0"/>
              <a:t>gemeenschappelijke</a:t>
            </a:r>
            <a:r>
              <a:rPr lang="en-US" dirty="0" smtClean="0"/>
              <a:t> </a:t>
            </a:r>
            <a:r>
              <a:rPr lang="en-US" dirty="0" err="1" smtClean="0"/>
              <a:t>basisprincipes</a:t>
            </a:r>
            <a:r>
              <a:rPr lang="en-US" dirty="0" smtClean="0"/>
              <a:t> </a:t>
            </a:r>
            <a:r>
              <a:rPr lang="en-US" dirty="0"/>
              <a:t>in de </a:t>
            </a:r>
            <a:r>
              <a:rPr lang="en-US" dirty="0" err="1"/>
              <a:t>betrokken</a:t>
            </a:r>
            <a:r>
              <a:rPr lang="en-US" dirty="0"/>
              <a:t> sector</a:t>
            </a:r>
          </a:p>
          <a:p>
            <a:pPr lvl="1"/>
            <a:r>
              <a:rPr lang="en-US" dirty="0" err="1" smtClean="0"/>
              <a:t>coördineren</a:t>
            </a:r>
            <a:r>
              <a:rPr lang="en-US" dirty="0" smtClean="0"/>
              <a:t> van de </a:t>
            </a:r>
            <a:r>
              <a:rPr lang="en-US" dirty="0" err="1" smtClean="0"/>
              <a:t>procesoptimalisatie</a:t>
            </a:r>
            <a:endParaRPr lang="en-US" dirty="0" smtClean="0"/>
          </a:p>
          <a:p>
            <a:pPr lvl="1"/>
            <a:r>
              <a:rPr lang="en-US" dirty="0" err="1"/>
              <a:t>p</a:t>
            </a:r>
            <a:r>
              <a:rPr lang="en-US" dirty="0" err="1" smtClean="0"/>
              <a:t>rogramma</a:t>
            </a:r>
            <a:r>
              <a:rPr lang="en-US" dirty="0" smtClean="0"/>
              <a:t>- </a:t>
            </a:r>
            <a:r>
              <a:rPr lang="en-US" dirty="0" err="1" smtClean="0"/>
              <a:t>en</a:t>
            </a:r>
            <a:r>
              <a:rPr lang="en-US" dirty="0" smtClean="0"/>
              <a:t> </a:t>
            </a:r>
            <a:r>
              <a:rPr lang="en-US" dirty="0" err="1" smtClean="0"/>
              <a:t>projectbeheer</a:t>
            </a:r>
            <a:endParaRPr lang="en-US" dirty="0" smtClean="0"/>
          </a:p>
          <a:p>
            <a:pPr lvl="1"/>
            <a:r>
              <a:rPr lang="en-US" dirty="0" err="1"/>
              <a:t>v</a:t>
            </a:r>
            <a:r>
              <a:rPr lang="en-US" dirty="0" err="1" smtClean="0"/>
              <a:t>astleggen</a:t>
            </a:r>
            <a:r>
              <a:rPr lang="en-US" dirty="0" smtClean="0"/>
              <a:t>, </a:t>
            </a:r>
            <a:r>
              <a:rPr lang="en-US" dirty="0" err="1" smtClean="0"/>
              <a:t>implementeren</a:t>
            </a:r>
            <a:r>
              <a:rPr lang="en-US" dirty="0" smtClean="0"/>
              <a:t> </a:t>
            </a:r>
            <a:r>
              <a:rPr lang="en-US" dirty="0" err="1" smtClean="0"/>
              <a:t>en</a:t>
            </a:r>
            <a:r>
              <a:rPr lang="en-US" dirty="0" smtClean="0"/>
              <a:t> </a:t>
            </a:r>
            <a:r>
              <a:rPr lang="en-US" dirty="0" err="1" smtClean="0"/>
              <a:t>beheren</a:t>
            </a:r>
            <a:r>
              <a:rPr lang="en-US" dirty="0" smtClean="0"/>
              <a:t> van het </a:t>
            </a:r>
            <a:r>
              <a:rPr lang="en-US" dirty="0" err="1" smtClean="0"/>
              <a:t>samenwerkingsplatform</a:t>
            </a:r>
            <a:endParaRPr lang="en-US" dirty="0" smtClean="0"/>
          </a:p>
          <a:p>
            <a:pPr lvl="2"/>
            <a:r>
              <a:rPr lang="en-US" dirty="0" err="1"/>
              <a:t>t</a:t>
            </a:r>
            <a:r>
              <a:rPr lang="en-US" dirty="0" err="1" smtClean="0"/>
              <a:t>echnisch</a:t>
            </a:r>
            <a:r>
              <a:rPr lang="en-US" dirty="0" smtClean="0"/>
              <a:t>: </a:t>
            </a:r>
            <a:r>
              <a:rPr lang="en-US" dirty="0" err="1" smtClean="0"/>
              <a:t>architectuur</a:t>
            </a:r>
            <a:r>
              <a:rPr lang="en-US" dirty="0" smtClean="0"/>
              <a:t> </a:t>
            </a:r>
            <a:r>
              <a:rPr lang="en-US" dirty="0" err="1" smtClean="0"/>
              <a:t>en</a:t>
            </a:r>
            <a:r>
              <a:rPr lang="en-US" dirty="0" smtClean="0"/>
              <a:t> </a:t>
            </a:r>
            <a:r>
              <a:rPr lang="en-US" dirty="0" err="1" smtClean="0"/>
              <a:t>standaarden</a:t>
            </a:r>
            <a:r>
              <a:rPr lang="en-US" dirty="0" smtClean="0"/>
              <a:t> </a:t>
            </a:r>
            <a:r>
              <a:rPr lang="en-US" dirty="0" err="1" smtClean="0"/>
              <a:t>voor</a:t>
            </a:r>
            <a:r>
              <a:rPr lang="en-US" dirty="0" smtClean="0"/>
              <a:t> </a:t>
            </a:r>
            <a:r>
              <a:rPr lang="en-US" dirty="0" err="1" smtClean="0"/>
              <a:t>veilige</a:t>
            </a:r>
            <a:r>
              <a:rPr lang="en-US" dirty="0" smtClean="0"/>
              <a:t> </a:t>
            </a:r>
            <a:r>
              <a:rPr lang="en-US" dirty="0" err="1" smtClean="0"/>
              <a:t>uitwisseling</a:t>
            </a:r>
            <a:r>
              <a:rPr lang="en-US" dirty="0" smtClean="0"/>
              <a:t> van </a:t>
            </a:r>
            <a:r>
              <a:rPr lang="en-US" dirty="0" err="1" smtClean="0"/>
              <a:t>informatie</a:t>
            </a:r>
            <a:endParaRPr lang="en-US" dirty="0" smtClean="0"/>
          </a:p>
          <a:p>
            <a:pPr lvl="2"/>
            <a:r>
              <a:rPr lang="en-US" dirty="0" err="1"/>
              <a:t>s</a:t>
            </a:r>
            <a:r>
              <a:rPr lang="en-US" dirty="0" err="1" smtClean="0"/>
              <a:t>emantisch</a:t>
            </a:r>
            <a:r>
              <a:rPr lang="en-US" dirty="0" smtClean="0"/>
              <a:t>: </a:t>
            </a:r>
            <a:r>
              <a:rPr lang="en-US" dirty="0" err="1" smtClean="0"/>
              <a:t>begripsharmonisatie</a:t>
            </a:r>
            <a:r>
              <a:rPr lang="en-US" dirty="0" smtClean="0"/>
              <a:t> </a:t>
            </a:r>
            <a:r>
              <a:rPr lang="en-US" dirty="0" err="1" smtClean="0"/>
              <a:t>en</a:t>
            </a:r>
            <a:r>
              <a:rPr lang="en-US" dirty="0" smtClean="0"/>
              <a:t> </a:t>
            </a:r>
            <a:r>
              <a:rPr lang="en-US" dirty="0" err="1" smtClean="0"/>
              <a:t>coördinatie</a:t>
            </a:r>
            <a:r>
              <a:rPr lang="en-US" dirty="0" smtClean="0"/>
              <a:t> van de </a:t>
            </a:r>
            <a:r>
              <a:rPr lang="en-US" dirty="0" err="1" smtClean="0"/>
              <a:t>aanpassingen</a:t>
            </a:r>
            <a:r>
              <a:rPr lang="en-US" dirty="0" smtClean="0"/>
              <a:t> van de </a:t>
            </a:r>
            <a:r>
              <a:rPr lang="en-US" dirty="0" err="1" smtClean="0"/>
              <a:t>regelgeving</a:t>
            </a:r>
            <a:endParaRPr lang="en-US" dirty="0" smtClean="0"/>
          </a:p>
          <a:p>
            <a:pPr lvl="2"/>
            <a:r>
              <a:rPr lang="en-US" dirty="0"/>
              <a:t>b</a:t>
            </a:r>
            <a:r>
              <a:rPr lang="en-US" dirty="0" smtClean="0"/>
              <a:t>usiness </a:t>
            </a:r>
            <a:r>
              <a:rPr lang="en-US" dirty="0" err="1" smtClean="0"/>
              <a:t>logica</a:t>
            </a:r>
            <a:r>
              <a:rPr lang="en-US" dirty="0" smtClean="0"/>
              <a:t> </a:t>
            </a:r>
            <a:r>
              <a:rPr lang="en-US" dirty="0" err="1" smtClean="0"/>
              <a:t>en</a:t>
            </a:r>
            <a:r>
              <a:rPr lang="en-US" dirty="0" smtClean="0"/>
              <a:t> </a:t>
            </a:r>
            <a:r>
              <a:rPr lang="en-US" dirty="0" err="1" smtClean="0"/>
              <a:t>orchestratie</a:t>
            </a:r>
            <a:endParaRPr lang="en-US" dirty="0" smtClean="0"/>
          </a:p>
          <a:p>
            <a:pPr lvl="2"/>
            <a:r>
              <a:rPr lang="en-US" dirty="0" err="1"/>
              <a:t>b</a:t>
            </a:r>
            <a:r>
              <a:rPr lang="en-US" dirty="0" err="1" smtClean="0"/>
              <a:t>evorderen</a:t>
            </a:r>
            <a:r>
              <a:rPr lang="en-US" dirty="0" smtClean="0"/>
              <a:t> van </a:t>
            </a:r>
            <a:r>
              <a:rPr lang="en-US" dirty="0" err="1" smtClean="0"/>
              <a:t>dienstengeoriënteerde</a:t>
            </a:r>
            <a:r>
              <a:rPr lang="en-US" dirty="0" smtClean="0"/>
              <a:t> </a:t>
            </a:r>
            <a:r>
              <a:rPr lang="en-US" dirty="0" err="1" smtClean="0"/>
              <a:t>toepassingen</a:t>
            </a:r>
            <a:endParaRPr lang="en-US" dirty="0"/>
          </a:p>
        </p:txBody>
      </p:sp>
    </p:spTree>
    <p:extLst>
      <p:ext uri="{BB962C8B-B14F-4D97-AF65-F5344CB8AC3E}">
        <p14:creationId xmlns:p14="http://schemas.microsoft.com/office/powerpoint/2010/main" val="3857603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Kruispuntbankmodel</a:t>
            </a:r>
            <a:endParaRPr lang="en-US" dirty="0"/>
          </a:p>
        </p:txBody>
      </p:sp>
      <p:sp>
        <p:nvSpPr>
          <p:cNvPr id="3" name="Content Placeholder 2"/>
          <p:cNvSpPr>
            <a:spLocks noGrp="1"/>
          </p:cNvSpPr>
          <p:nvPr>
            <p:ph idx="1"/>
          </p:nvPr>
        </p:nvSpPr>
        <p:spPr/>
        <p:txBody>
          <a:bodyPr>
            <a:normAutofit/>
          </a:bodyPr>
          <a:lstStyle/>
          <a:p>
            <a:r>
              <a:rPr lang="en-US" dirty="0" err="1" smtClean="0"/>
              <a:t>missie</a:t>
            </a:r>
            <a:endParaRPr lang="en-US" dirty="0" smtClean="0"/>
          </a:p>
          <a:p>
            <a:pPr lvl="1"/>
            <a:r>
              <a:rPr lang="en-US" dirty="0" err="1"/>
              <a:t>b</a:t>
            </a:r>
            <a:r>
              <a:rPr lang="en-US" dirty="0" err="1" smtClean="0"/>
              <a:t>eheer</a:t>
            </a:r>
            <a:r>
              <a:rPr lang="en-US" dirty="0" smtClean="0"/>
              <a:t> van </a:t>
            </a:r>
            <a:r>
              <a:rPr lang="en-US" dirty="0" err="1" smtClean="0"/>
              <a:t>een</a:t>
            </a:r>
            <a:r>
              <a:rPr lang="en-US" dirty="0" smtClean="0"/>
              <a:t> </a:t>
            </a:r>
            <a:r>
              <a:rPr lang="en-US" dirty="0" err="1" smtClean="0"/>
              <a:t>verwijzingsrepertorium</a:t>
            </a:r>
            <a:r>
              <a:rPr lang="en-US" dirty="0" smtClean="0"/>
              <a:t> (= basis </a:t>
            </a:r>
            <a:r>
              <a:rPr lang="en-US" dirty="0" err="1" smtClean="0"/>
              <a:t>voor</a:t>
            </a:r>
            <a:r>
              <a:rPr lang="en-US" dirty="0" smtClean="0"/>
              <a:t> de </a:t>
            </a:r>
            <a:r>
              <a:rPr lang="en-US" dirty="0" err="1" smtClean="0"/>
              <a:t>organisatie</a:t>
            </a:r>
            <a:r>
              <a:rPr lang="en-US" dirty="0" smtClean="0"/>
              <a:t> van de </a:t>
            </a:r>
            <a:r>
              <a:rPr lang="en-US" dirty="0" err="1" smtClean="0"/>
              <a:t>elektronische</a:t>
            </a:r>
            <a:r>
              <a:rPr lang="en-US" dirty="0" smtClean="0"/>
              <a:t> </a:t>
            </a:r>
            <a:r>
              <a:rPr lang="en-US" dirty="0" err="1" smtClean="0"/>
              <a:t>gegevensuitwisseling</a:t>
            </a:r>
            <a:r>
              <a:rPr lang="en-US" dirty="0" smtClean="0"/>
              <a:t>)</a:t>
            </a:r>
          </a:p>
          <a:p>
            <a:pPr lvl="2"/>
            <a:r>
              <a:rPr lang="en-US" dirty="0" err="1" smtClean="0"/>
              <a:t>inhoud</a:t>
            </a:r>
            <a:endParaRPr lang="en-US" dirty="0" smtClean="0"/>
          </a:p>
          <a:p>
            <a:pPr lvl="3"/>
            <a:r>
              <a:rPr lang="en-US" dirty="0"/>
              <a:t>o</a:t>
            </a:r>
            <a:r>
              <a:rPr lang="en-US" dirty="0" smtClean="0"/>
              <a:t>ver </a:t>
            </a:r>
            <a:r>
              <a:rPr lang="en-US" dirty="0" err="1" smtClean="0"/>
              <a:t>welke</a:t>
            </a:r>
            <a:r>
              <a:rPr lang="en-US" dirty="0" smtClean="0"/>
              <a:t> </a:t>
            </a:r>
            <a:r>
              <a:rPr lang="en-US" dirty="0" err="1" smtClean="0"/>
              <a:t>personen</a:t>
            </a:r>
            <a:r>
              <a:rPr lang="en-US" dirty="0" smtClean="0"/>
              <a:t> is </a:t>
            </a:r>
            <a:r>
              <a:rPr lang="en-US" dirty="0" err="1" smtClean="0"/>
              <a:t>welke</a:t>
            </a:r>
            <a:r>
              <a:rPr lang="en-US" dirty="0" smtClean="0"/>
              <a:t> sort </a:t>
            </a:r>
            <a:r>
              <a:rPr lang="en-US" dirty="0" err="1" smtClean="0"/>
              <a:t>informatie</a:t>
            </a:r>
            <a:r>
              <a:rPr lang="en-US" dirty="0" smtClean="0"/>
              <a:t> </a:t>
            </a:r>
            <a:r>
              <a:rPr lang="en-US" dirty="0" err="1" smtClean="0"/>
              <a:t>waar</a:t>
            </a:r>
            <a:r>
              <a:rPr lang="en-US" dirty="0" smtClean="0"/>
              <a:t> </a:t>
            </a:r>
            <a:r>
              <a:rPr lang="en-US" dirty="0" err="1" smtClean="0"/>
              <a:t>beschikbaar</a:t>
            </a:r>
            <a:r>
              <a:rPr lang="en-US" dirty="0" smtClean="0"/>
              <a:t> m.b.t. </a:t>
            </a:r>
            <a:r>
              <a:rPr lang="en-US" dirty="0" err="1" smtClean="0"/>
              <a:t>welke</a:t>
            </a:r>
            <a:r>
              <a:rPr lang="en-US" dirty="0" smtClean="0"/>
              <a:t> </a:t>
            </a:r>
            <a:r>
              <a:rPr lang="en-US" dirty="0" err="1" smtClean="0"/>
              <a:t>periodes</a:t>
            </a:r>
            <a:endParaRPr lang="en-US" dirty="0" smtClean="0"/>
          </a:p>
          <a:p>
            <a:pPr lvl="3"/>
            <a:r>
              <a:rPr lang="en-US" dirty="0" err="1"/>
              <a:t>w</a:t>
            </a:r>
            <a:r>
              <a:rPr lang="en-US" dirty="0" err="1" smtClean="0"/>
              <a:t>elke</a:t>
            </a:r>
            <a:r>
              <a:rPr lang="en-US" dirty="0" smtClean="0"/>
              <a:t> </a:t>
            </a:r>
            <a:r>
              <a:rPr lang="en-US" dirty="0" err="1" smtClean="0"/>
              <a:t>actoren</a:t>
            </a:r>
            <a:r>
              <a:rPr lang="en-US" dirty="0" smtClean="0"/>
              <a:t> </a:t>
            </a:r>
            <a:r>
              <a:rPr lang="en-US" dirty="0" err="1" smtClean="0"/>
              <a:t>zijn</a:t>
            </a:r>
            <a:r>
              <a:rPr lang="en-US" dirty="0" smtClean="0"/>
              <a:t> </a:t>
            </a:r>
            <a:r>
              <a:rPr lang="en-US" dirty="0" err="1" smtClean="0"/>
              <a:t>gerechtigd</a:t>
            </a:r>
            <a:r>
              <a:rPr lang="en-US" dirty="0" smtClean="0"/>
              <a:t> om </a:t>
            </a:r>
            <a:r>
              <a:rPr lang="en-US" dirty="0" err="1" smtClean="0"/>
              <a:t>welke</a:t>
            </a:r>
            <a:r>
              <a:rPr lang="en-US" dirty="0" smtClean="0"/>
              <a:t> </a:t>
            </a:r>
            <a:r>
              <a:rPr lang="en-US" dirty="0" err="1" smtClean="0"/>
              <a:t>informatie</a:t>
            </a:r>
            <a:r>
              <a:rPr lang="en-US" dirty="0" smtClean="0"/>
              <a:t> over </a:t>
            </a:r>
            <a:r>
              <a:rPr lang="en-US" dirty="0" err="1" smtClean="0"/>
              <a:t>welke</a:t>
            </a:r>
            <a:r>
              <a:rPr lang="en-US" dirty="0" smtClean="0"/>
              <a:t> </a:t>
            </a:r>
            <a:r>
              <a:rPr lang="en-US" dirty="0" err="1" smtClean="0"/>
              <a:t>personen</a:t>
            </a:r>
            <a:r>
              <a:rPr lang="en-US" dirty="0" smtClean="0"/>
              <a:t> in </a:t>
            </a:r>
            <a:r>
              <a:rPr lang="en-US" dirty="0" err="1" smtClean="0"/>
              <a:t>welke</a:t>
            </a:r>
            <a:r>
              <a:rPr lang="en-US" dirty="0" smtClean="0"/>
              <a:t> </a:t>
            </a:r>
            <a:r>
              <a:rPr lang="en-US" dirty="0" err="1" smtClean="0"/>
              <a:t>omstandigheden</a:t>
            </a:r>
            <a:r>
              <a:rPr lang="en-US" dirty="0" smtClean="0"/>
              <a:t> </a:t>
            </a:r>
            <a:r>
              <a:rPr lang="en-US" dirty="0" err="1" smtClean="0"/>
              <a:t>te</a:t>
            </a:r>
            <a:r>
              <a:rPr lang="en-US" dirty="0" smtClean="0"/>
              <a:t> </a:t>
            </a:r>
            <a:r>
              <a:rPr lang="en-US" dirty="0" err="1" smtClean="0"/>
              <a:t>verkrijgen</a:t>
            </a:r>
            <a:r>
              <a:rPr lang="en-US" dirty="0" smtClean="0"/>
              <a:t> </a:t>
            </a:r>
          </a:p>
          <a:p>
            <a:pPr lvl="3"/>
            <a:r>
              <a:rPr lang="en-US" dirty="0" err="1"/>
              <a:t>w</a:t>
            </a:r>
            <a:r>
              <a:rPr lang="en-US" dirty="0" err="1" smtClean="0"/>
              <a:t>elke</a:t>
            </a:r>
            <a:r>
              <a:rPr lang="en-US" dirty="0" smtClean="0"/>
              <a:t> </a:t>
            </a:r>
            <a:r>
              <a:rPr lang="en-US" dirty="0" err="1" smtClean="0"/>
              <a:t>actoren</a:t>
            </a:r>
            <a:r>
              <a:rPr lang="en-US" dirty="0" smtClean="0"/>
              <a:t> </a:t>
            </a:r>
            <a:r>
              <a:rPr lang="en-US" dirty="0" err="1" smtClean="0"/>
              <a:t>wensen</a:t>
            </a:r>
            <a:r>
              <a:rPr lang="en-US" dirty="0" smtClean="0"/>
              <a:t> </a:t>
            </a:r>
            <a:r>
              <a:rPr lang="en-US" dirty="0" err="1" smtClean="0"/>
              <a:t>welke</a:t>
            </a:r>
            <a:r>
              <a:rPr lang="en-US" dirty="0" smtClean="0"/>
              <a:t> </a:t>
            </a:r>
            <a:r>
              <a:rPr lang="en-US" dirty="0" err="1" smtClean="0"/>
              <a:t>informatie</a:t>
            </a:r>
            <a:r>
              <a:rPr lang="en-US" dirty="0" smtClean="0"/>
              <a:t> over </a:t>
            </a:r>
            <a:r>
              <a:rPr lang="en-US" dirty="0" err="1" smtClean="0"/>
              <a:t>welke</a:t>
            </a:r>
            <a:r>
              <a:rPr lang="en-US" dirty="0" smtClean="0"/>
              <a:t> </a:t>
            </a:r>
            <a:r>
              <a:rPr lang="en-US" dirty="0" err="1" smtClean="0"/>
              <a:t>omstandigheden</a:t>
            </a:r>
            <a:r>
              <a:rPr lang="en-US" dirty="0" smtClean="0"/>
              <a:t> </a:t>
            </a:r>
            <a:r>
              <a:rPr lang="en-US" dirty="0" err="1" smtClean="0"/>
              <a:t>automatisch</a:t>
            </a:r>
            <a:r>
              <a:rPr lang="en-US" dirty="0" smtClean="0"/>
              <a:t> </a:t>
            </a:r>
            <a:r>
              <a:rPr lang="en-US" dirty="0" err="1" smtClean="0"/>
              <a:t>te</a:t>
            </a:r>
            <a:r>
              <a:rPr lang="en-US" dirty="0" smtClean="0"/>
              <a:t> </a:t>
            </a:r>
            <a:r>
              <a:rPr lang="en-US" dirty="0" err="1" smtClean="0"/>
              <a:t>verkrijgen</a:t>
            </a:r>
            <a:endParaRPr lang="en-US" dirty="0" smtClean="0"/>
          </a:p>
          <a:p>
            <a:pPr lvl="2"/>
            <a:r>
              <a:rPr lang="en-US" dirty="0" err="1" smtClean="0"/>
              <a:t>functies</a:t>
            </a:r>
            <a:endParaRPr lang="en-US" dirty="0" smtClean="0"/>
          </a:p>
          <a:p>
            <a:pPr lvl="3"/>
            <a:r>
              <a:rPr lang="en-US" dirty="0" err="1"/>
              <a:t>p</a:t>
            </a:r>
            <a:r>
              <a:rPr lang="en-US" dirty="0" err="1" smtClean="0"/>
              <a:t>reventieve</a:t>
            </a:r>
            <a:r>
              <a:rPr lang="en-US" dirty="0" smtClean="0"/>
              <a:t> </a:t>
            </a:r>
            <a:r>
              <a:rPr lang="en-US" dirty="0" err="1" smtClean="0"/>
              <a:t>toegangscontrole</a:t>
            </a:r>
            <a:endParaRPr lang="en-US" dirty="0" smtClean="0"/>
          </a:p>
          <a:p>
            <a:pPr lvl="3"/>
            <a:r>
              <a:rPr lang="en-US" dirty="0" err="1"/>
              <a:t>r</a:t>
            </a:r>
            <a:r>
              <a:rPr lang="en-US" dirty="0" err="1" smtClean="0"/>
              <a:t>outering</a:t>
            </a:r>
            <a:r>
              <a:rPr lang="en-US" dirty="0" smtClean="0"/>
              <a:t> van </a:t>
            </a:r>
            <a:r>
              <a:rPr lang="en-US" dirty="0" err="1" smtClean="0"/>
              <a:t>informatie</a:t>
            </a:r>
            <a:endParaRPr lang="en-US" dirty="0" smtClean="0"/>
          </a:p>
          <a:p>
            <a:pPr lvl="3"/>
            <a:r>
              <a:rPr lang="en-US" dirty="0" err="1"/>
              <a:t>a</a:t>
            </a:r>
            <a:r>
              <a:rPr lang="en-US" dirty="0" err="1" smtClean="0"/>
              <a:t>utomatische</a:t>
            </a:r>
            <a:r>
              <a:rPr lang="en-US" dirty="0" smtClean="0"/>
              <a:t> </a:t>
            </a:r>
            <a:r>
              <a:rPr lang="en-US" dirty="0" err="1" smtClean="0"/>
              <a:t>mededeling</a:t>
            </a:r>
            <a:r>
              <a:rPr lang="en-US" dirty="0" smtClean="0"/>
              <a:t> van </a:t>
            </a:r>
            <a:r>
              <a:rPr lang="en-US" dirty="0" err="1" smtClean="0"/>
              <a:t>gewijzigde</a:t>
            </a:r>
            <a:r>
              <a:rPr lang="en-US" dirty="0" smtClean="0"/>
              <a:t> </a:t>
            </a:r>
            <a:r>
              <a:rPr lang="en-US" dirty="0" err="1" smtClean="0"/>
              <a:t>gegevens</a:t>
            </a:r>
            <a:endParaRPr lang="en-US" dirty="0" smtClean="0"/>
          </a:p>
          <a:p>
            <a:pPr lvl="1"/>
            <a:r>
              <a:rPr lang="en-US" dirty="0" err="1"/>
              <a:t>v</a:t>
            </a:r>
            <a:r>
              <a:rPr lang="en-US" dirty="0" err="1" smtClean="0"/>
              <a:t>eranderingsbeheer</a:t>
            </a:r>
            <a:r>
              <a:rPr lang="en-US" dirty="0" smtClean="0"/>
              <a:t>, </a:t>
            </a:r>
            <a:r>
              <a:rPr lang="en-US" dirty="0" err="1" smtClean="0"/>
              <a:t>vorming</a:t>
            </a:r>
            <a:r>
              <a:rPr lang="en-US" dirty="0" smtClean="0"/>
              <a:t> </a:t>
            </a:r>
            <a:r>
              <a:rPr lang="en-US" dirty="0" err="1" smtClean="0"/>
              <a:t>en</a:t>
            </a:r>
            <a:r>
              <a:rPr lang="en-US" dirty="0" smtClean="0"/>
              <a:t> coaching</a:t>
            </a:r>
          </a:p>
          <a:p>
            <a:pPr lvl="1"/>
            <a:r>
              <a:rPr lang="en-US" dirty="0" err="1"/>
              <a:t>o</a:t>
            </a:r>
            <a:r>
              <a:rPr lang="en-US" dirty="0" err="1" smtClean="0"/>
              <a:t>ptreden</a:t>
            </a:r>
            <a:r>
              <a:rPr lang="en-US" dirty="0" smtClean="0"/>
              <a:t> </a:t>
            </a:r>
            <a:r>
              <a:rPr lang="en-US" dirty="0" err="1" smtClean="0"/>
              <a:t>als</a:t>
            </a:r>
            <a:r>
              <a:rPr lang="en-US" dirty="0" smtClean="0"/>
              <a:t> trusted third party </a:t>
            </a:r>
            <a:r>
              <a:rPr lang="en-US" dirty="0" err="1" smtClean="0"/>
              <a:t>voor</a:t>
            </a:r>
            <a:r>
              <a:rPr lang="en-US" dirty="0" smtClean="0"/>
              <a:t> de </a:t>
            </a:r>
            <a:r>
              <a:rPr lang="en-US" dirty="0" err="1" smtClean="0"/>
              <a:t>codering</a:t>
            </a:r>
            <a:r>
              <a:rPr lang="en-US" dirty="0" smtClean="0"/>
              <a:t> </a:t>
            </a:r>
            <a:r>
              <a:rPr lang="en-US" dirty="0" err="1" smtClean="0"/>
              <a:t>en</a:t>
            </a:r>
            <a:r>
              <a:rPr lang="en-US" dirty="0" smtClean="0"/>
              <a:t> </a:t>
            </a:r>
            <a:r>
              <a:rPr lang="en-US" dirty="0" err="1" smtClean="0"/>
              <a:t>anonimisering</a:t>
            </a:r>
            <a:r>
              <a:rPr lang="en-US" dirty="0" smtClean="0"/>
              <a:t> van </a:t>
            </a:r>
            <a:r>
              <a:rPr lang="en-US" dirty="0" err="1" smtClean="0"/>
              <a:t>gegevens</a:t>
            </a:r>
            <a:endParaRPr lang="en-US" dirty="0" smtClean="0"/>
          </a:p>
        </p:txBody>
      </p:sp>
    </p:spTree>
    <p:extLst>
      <p:ext uri="{BB962C8B-B14F-4D97-AF65-F5344CB8AC3E}">
        <p14:creationId xmlns:p14="http://schemas.microsoft.com/office/powerpoint/2010/main" val="21378657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nl-NL" dirty="0"/>
              <a:t>effectiviteit van beleid</a:t>
            </a:r>
          </a:p>
          <a:p>
            <a:pPr lvl="1"/>
            <a:r>
              <a:rPr lang="nl-NL" dirty="0"/>
              <a:t>informatiesystemen voor</a:t>
            </a:r>
          </a:p>
          <a:p>
            <a:pPr lvl="2"/>
            <a:r>
              <a:rPr lang="nl-NL" dirty="0"/>
              <a:t>beleidsondersteuning</a:t>
            </a:r>
          </a:p>
          <a:p>
            <a:pPr lvl="2"/>
            <a:r>
              <a:rPr lang="nl-NL" dirty="0"/>
              <a:t>onderzoek</a:t>
            </a:r>
          </a:p>
          <a:p>
            <a:pPr lvl="2"/>
            <a:r>
              <a:rPr lang="nl-NL" dirty="0" smtClean="0"/>
              <a:t>beleidsevaluatie</a:t>
            </a:r>
            <a:endParaRPr lang="nl-NL" dirty="0"/>
          </a:p>
          <a:p>
            <a:pPr lvl="1"/>
            <a:r>
              <a:rPr lang="nl-NL" dirty="0"/>
              <a:t>strategische inzet van informatiesystemen voor</a:t>
            </a:r>
          </a:p>
          <a:p>
            <a:pPr lvl="2"/>
            <a:r>
              <a:rPr lang="nl-NL" dirty="0"/>
              <a:t>vermijden van non-take up (automatische toekenning)</a:t>
            </a:r>
          </a:p>
          <a:p>
            <a:pPr lvl="2"/>
            <a:r>
              <a:rPr lang="nl-NL" dirty="0"/>
              <a:t>sociale inclusie</a:t>
            </a:r>
          </a:p>
          <a:p>
            <a:pPr lvl="2"/>
            <a:r>
              <a:rPr lang="nl-NL" dirty="0"/>
              <a:t>fraudevermijding en -bestrijding</a:t>
            </a:r>
          </a:p>
          <a:p>
            <a:pPr lvl="2"/>
            <a:r>
              <a:rPr lang="nl-NL" dirty="0"/>
              <a:t>continuïteit in rechtentoekenning</a:t>
            </a:r>
          </a:p>
          <a:p>
            <a:pPr lvl="2"/>
            <a:r>
              <a:rPr lang="nl-NL" dirty="0"/>
              <a:t>…</a:t>
            </a:r>
          </a:p>
          <a:p>
            <a:endParaRPr lang="fr-FR" dirty="0"/>
          </a:p>
          <a:p>
            <a:pPr lvl="2"/>
            <a:endParaRPr lang="en-US" dirty="0" smtClean="0"/>
          </a:p>
          <a:p>
            <a:pPr lvl="2"/>
            <a:endParaRPr lang="en-US" dirty="0"/>
          </a:p>
        </p:txBody>
      </p:sp>
      <p:sp>
        <p:nvSpPr>
          <p:cNvPr id="3" name="Title 2"/>
          <p:cNvSpPr>
            <a:spLocks noGrp="1"/>
          </p:cNvSpPr>
          <p:nvPr>
            <p:ph type="title"/>
          </p:nvPr>
        </p:nvSpPr>
        <p:spPr/>
        <p:txBody>
          <a:bodyPr/>
          <a:lstStyle/>
          <a:p>
            <a:r>
              <a:rPr lang="en-US" dirty="0" err="1" smtClean="0"/>
              <a:t>Kruispuntbankmodel</a:t>
            </a:r>
            <a:endParaRPr lang="en-US" dirty="0"/>
          </a:p>
        </p:txBody>
      </p:sp>
      <p:sp>
        <p:nvSpPr>
          <p:cNvPr id="4" name="Content Placeholder 3"/>
          <p:cNvSpPr>
            <a:spLocks noGrp="1"/>
          </p:cNvSpPr>
          <p:nvPr>
            <p:ph sz="half" idx="10"/>
          </p:nvPr>
        </p:nvSpPr>
        <p:spPr/>
        <p:txBody>
          <a:bodyPr>
            <a:normAutofit lnSpcReduction="10000"/>
          </a:bodyPr>
          <a:lstStyle/>
          <a:p>
            <a:r>
              <a:rPr lang="en-US" dirty="0" err="1"/>
              <a:t>e</a:t>
            </a:r>
            <a:r>
              <a:rPr lang="en-US" dirty="0" err="1" smtClean="0"/>
              <a:t>ffeciëntie</a:t>
            </a:r>
            <a:r>
              <a:rPr lang="en-US" dirty="0" smtClean="0"/>
              <a:t> </a:t>
            </a:r>
            <a:r>
              <a:rPr lang="en-US" dirty="0" err="1" smtClean="0"/>
              <a:t>beleidsuitvoering</a:t>
            </a:r>
            <a:endParaRPr lang="en-US" dirty="0" smtClean="0"/>
          </a:p>
          <a:p>
            <a:pPr lvl="1"/>
            <a:r>
              <a:rPr lang="fr-FR" dirty="0" err="1"/>
              <a:t>o</a:t>
            </a:r>
            <a:r>
              <a:rPr lang="fr-FR" dirty="0" err="1" smtClean="0"/>
              <a:t>perational</a:t>
            </a:r>
            <a:r>
              <a:rPr lang="fr-FR" dirty="0" smtClean="0"/>
              <a:t> excellence</a:t>
            </a:r>
          </a:p>
          <a:p>
            <a:pPr lvl="1"/>
            <a:r>
              <a:rPr lang="fr-FR" dirty="0" err="1"/>
              <a:t>g</a:t>
            </a:r>
            <a:r>
              <a:rPr lang="fr-FR" dirty="0" err="1" smtClean="0"/>
              <a:t>egevensbeheer</a:t>
            </a:r>
            <a:r>
              <a:rPr lang="fr-FR" dirty="0" smtClean="0"/>
              <a:t> en -</a:t>
            </a:r>
            <a:r>
              <a:rPr lang="fr-FR" dirty="0" err="1" smtClean="0"/>
              <a:t>beveiliging</a:t>
            </a:r>
            <a:endParaRPr lang="fr-FR" dirty="0"/>
          </a:p>
          <a:p>
            <a:pPr lvl="2"/>
            <a:r>
              <a:rPr lang="fr-FR" dirty="0" err="1"/>
              <a:t>e</a:t>
            </a:r>
            <a:r>
              <a:rPr lang="fr-FR" dirty="0" err="1" smtClean="0"/>
              <a:t>enmalig</a:t>
            </a:r>
            <a:r>
              <a:rPr lang="fr-FR" dirty="0" smtClean="0"/>
              <a:t> </a:t>
            </a:r>
            <a:r>
              <a:rPr lang="fr-FR" dirty="0" err="1" smtClean="0"/>
              <a:t>ingezameld</a:t>
            </a:r>
            <a:r>
              <a:rPr lang="fr-FR" dirty="0" smtClean="0"/>
              <a:t> en </a:t>
            </a:r>
            <a:r>
              <a:rPr lang="fr-FR" dirty="0" err="1" smtClean="0"/>
              <a:t>gevalideerd</a:t>
            </a:r>
            <a:endParaRPr lang="fr-FR" dirty="0"/>
          </a:p>
          <a:p>
            <a:pPr lvl="2"/>
            <a:r>
              <a:rPr lang="fr-FR" dirty="0" err="1"/>
              <a:t>j</a:t>
            </a:r>
            <a:r>
              <a:rPr lang="fr-FR" dirty="0" err="1" smtClean="0"/>
              <a:t>uist</a:t>
            </a:r>
            <a:r>
              <a:rPr lang="fr-FR" dirty="0" smtClean="0"/>
              <a:t> en </a:t>
            </a:r>
            <a:r>
              <a:rPr lang="fr-FR" dirty="0" err="1" smtClean="0"/>
              <a:t>tijdig</a:t>
            </a:r>
            <a:r>
              <a:rPr lang="fr-FR" dirty="0" smtClean="0"/>
              <a:t> </a:t>
            </a:r>
            <a:r>
              <a:rPr lang="fr-FR" dirty="0" err="1" smtClean="0"/>
              <a:t>beschikbaar</a:t>
            </a:r>
            <a:endParaRPr lang="fr-FR" dirty="0"/>
          </a:p>
          <a:p>
            <a:pPr lvl="2"/>
            <a:r>
              <a:rPr lang="fr-FR" dirty="0" err="1"/>
              <a:t>h</a:t>
            </a:r>
            <a:r>
              <a:rPr lang="fr-FR" dirty="0" err="1" smtClean="0"/>
              <a:t>erbruikbaar</a:t>
            </a:r>
            <a:r>
              <a:rPr lang="fr-FR" dirty="0" smtClean="0"/>
              <a:t> en </a:t>
            </a:r>
            <a:r>
              <a:rPr lang="fr-FR" dirty="0" err="1" smtClean="0"/>
              <a:t>gedeeld</a:t>
            </a:r>
            <a:r>
              <a:rPr lang="fr-FR" dirty="0" smtClean="0"/>
              <a:t> (‘</a:t>
            </a:r>
            <a:r>
              <a:rPr lang="fr-FR" dirty="0" err="1" smtClean="0"/>
              <a:t>legoblokjesfilosofie</a:t>
            </a:r>
            <a:r>
              <a:rPr lang="fr-FR" dirty="0" smtClean="0"/>
              <a:t>’)</a:t>
            </a:r>
          </a:p>
          <a:p>
            <a:pPr lvl="1"/>
            <a:r>
              <a:rPr lang="fr-FR" dirty="0" err="1" smtClean="0"/>
              <a:t>processen</a:t>
            </a:r>
            <a:endParaRPr lang="fr-FR" dirty="0"/>
          </a:p>
          <a:p>
            <a:pPr lvl="2"/>
            <a:r>
              <a:rPr lang="fr-FR" dirty="0" err="1"/>
              <a:t>e</a:t>
            </a:r>
            <a:r>
              <a:rPr lang="fr-FR" dirty="0" err="1" smtClean="0"/>
              <a:t>vent</a:t>
            </a:r>
            <a:r>
              <a:rPr lang="fr-FR" dirty="0" smtClean="0"/>
              <a:t> </a:t>
            </a:r>
            <a:r>
              <a:rPr lang="fr-FR" dirty="0" err="1" smtClean="0"/>
              <a:t>driven</a:t>
            </a:r>
            <a:endParaRPr lang="fr-FR" dirty="0"/>
          </a:p>
          <a:p>
            <a:pPr lvl="2"/>
            <a:r>
              <a:rPr lang="fr-FR" dirty="0" err="1" smtClean="0"/>
              <a:t>procesketen</a:t>
            </a:r>
            <a:endParaRPr lang="fr-FR" dirty="0"/>
          </a:p>
          <a:p>
            <a:pPr lvl="2"/>
            <a:r>
              <a:rPr lang="fr-FR" dirty="0" err="1"/>
              <a:t>t</a:t>
            </a:r>
            <a:r>
              <a:rPr lang="fr-FR" dirty="0" err="1" smtClean="0"/>
              <a:t>aakverdeling</a:t>
            </a:r>
            <a:r>
              <a:rPr lang="fr-FR" dirty="0" smtClean="0"/>
              <a:t> </a:t>
            </a:r>
            <a:r>
              <a:rPr lang="fr-FR" dirty="0" err="1" smtClean="0"/>
              <a:t>tussen</a:t>
            </a:r>
            <a:r>
              <a:rPr lang="fr-FR" dirty="0" smtClean="0"/>
              <a:t> </a:t>
            </a:r>
            <a:r>
              <a:rPr lang="fr-FR" dirty="0" err="1" smtClean="0"/>
              <a:t>actoren</a:t>
            </a:r>
            <a:r>
              <a:rPr lang="fr-FR" dirty="0" smtClean="0"/>
              <a:t> in </a:t>
            </a:r>
            <a:r>
              <a:rPr lang="fr-FR" dirty="0" err="1" smtClean="0"/>
              <a:t>functie</a:t>
            </a:r>
            <a:r>
              <a:rPr lang="fr-FR" dirty="0" smtClean="0"/>
              <a:t> van </a:t>
            </a:r>
            <a:r>
              <a:rPr lang="fr-FR" dirty="0" err="1" smtClean="0"/>
              <a:t>competentie</a:t>
            </a:r>
            <a:endParaRPr lang="fr-FR" dirty="0" smtClean="0"/>
          </a:p>
          <a:p>
            <a:pPr lvl="1"/>
            <a:r>
              <a:rPr lang="fr-FR" dirty="0" err="1" smtClean="0"/>
              <a:t>architectuur</a:t>
            </a:r>
            <a:endParaRPr lang="fr-FR" dirty="0"/>
          </a:p>
          <a:p>
            <a:pPr lvl="2"/>
            <a:r>
              <a:rPr lang="fr-FR" dirty="0"/>
              <a:t>s</a:t>
            </a:r>
            <a:r>
              <a:rPr lang="fr-FR" dirty="0" smtClean="0"/>
              <a:t>ervice </a:t>
            </a:r>
            <a:r>
              <a:rPr lang="fr-FR" dirty="0" err="1" smtClean="0"/>
              <a:t>Oriented</a:t>
            </a:r>
            <a:r>
              <a:rPr lang="fr-FR" dirty="0" smtClean="0"/>
              <a:t> Architecture</a:t>
            </a:r>
            <a:endParaRPr lang="fr-FR" dirty="0"/>
          </a:p>
          <a:p>
            <a:pPr lvl="2"/>
            <a:r>
              <a:rPr lang="fr-FR" dirty="0" err="1"/>
              <a:t>m</a:t>
            </a:r>
            <a:r>
              <a:rPr lang="fr-FR" dirty="0" err="1" smtClean="0"/>
              <a:t>odulariteit</a:t>
            </a:r>
            <a:r>
              <a:rPr lang="fr-FR" dirty="0" smtClean="0"/>
              <a:t> en </a:t>
            </a:r>
            <a:r>
              <a:rPr lang="fr-FR" dirty="0" err="1" smtClean="0"/>
              <a:t>encapsulatie</a:t>
            </a:r>
            <a:r>
              <a:rPr lang="fr-FR" dirty="0" smtClean="0"/>
              <a:t> </a:t>
            </a:r>
            <a:endParaRPr lang="fr-FR" dirty="0"/>
          </a:p>
          <a:p>
            <a:pPr lvl="2"/>
            <a:r>
              <a:rPr lang="fr-FR" dirty="0" err="1"/>
              <a:t>s</a:t>
            </a:r>
            <a:r>
              <a:rPr lang="fr-FR" dirty="0" err="1" smtClean="0"/>
              <a:t>ynergieën</a:t>
            </a:r>
            <a:r>
              <a:rPr lang="fr-FR" dirty="0" smtClean="0"/>
              <a:t> via cloud- en </a:t>
            </a:r>
            <a:r>
              <a:rPr lang="fr-FR" dirty="0" err="1" smtClean="0"/>
              <a:t>containertechnologie</a:t>
            </a:r>
            <a:r>
              <a:rPr lang="fr-FR" dirty="0" smtClean="0"/>
              <a:t> </a:t>
            </a:r>
            <a:endParaRPr lang="fr-FR" dirty="0"/>
          </a:p>
          <a:p>
            <a:pPr lvl="2"/>
            <a:endParaRPr lang="fr-FR" dirty="0"/>
          </a:p>
          <a:p>
            <a:pPr lvl="2"/>
            <a:endParaRPr lang="en-US" dirty="0"/>
          </a:p>
        </p:txBody>
      </p:sp>
    </p:spTree>
    <p:extLst>
      <p:ext uri="{BB962C8B-B14F-4D97-AF65-F5344CB8AC3E}">
        <p14:creationId xmlns:p14="http://schemas.microsoft.com/office/powerpoint/2010/main" val="234721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nvSpPr>
        <p:spPr bwMode="auto">
          <a:xfrm>
            <a:off x="1994592" y="2371775"/>
            <a:ext cx="8219256" cy="1296144"/>
          </a:xfrm>
          <a:prstGeom prst="roundRect">
            <a:avLst/>
          </a:prstGeom>
          <a:noFill/>
          <a:ln w="19050">
            <a:solidFill>
              <a:srgbClr val="008CB2"/>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Font typeface="Arial" charset="0"/>
              <a:buNone/>
              <a:defRPr lang="en-US" altLang="en-US" sz="3200" kern="1200" dirty="0" smtClean="0">
                <a:solidFill>
                  <a:srgbClr val="0078B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nl-NL" altLang="en-US" sz="4400" dirty="0" smtClean="0">
                <a:solidFill>
                  <a:srgbClr val="008CB2"/>
                </a:solidFill>
                <a:latin typeface="+mj-lt"/>
              </a:rPr>
              <a:t>Toepassing in </a:t>
            </a:r>
            <a:r>
              <a:rPr lang="nl-NL" altLang="en-US" sz="4400" dirty="0">
                <a:solidFill>
                  <a:srgbClr val="008CB2"/>
                </a:solidFill>
                <a:latin typeface="+mj-lt"/>
              </a:rPr>
              <a:t>de sociale sector</a:t>
            </a:r>
          </a:p>
        </p:txBody>
      </p:sp>
    </p:spTree>
    <p:extLst>
      <p:ext uri="{BB962C8B-B14F-4D97-AF65-F5344CB8AC3E}">
        <p14:creationId xmlns:p14="http://schemas.microsoft.com/office/powerpoint/2010/main" val="698911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Structuur</a:t>
            </a:r>
            <a:r>
              <a:rPr lang="en-US" dirty="0" smtClean="0"/>
              <a:t> van de </a:t>
            </a:r>
            <a:r>
              <a:rPr lang="en-US" dirty="0" err="1" smtClean="0"/>
              <a:t>uiteenzetting</a:t>
            </a:r>
            <a:endParaRPr lang="en-US" dirty="0"/>
          </a:p>
        </p:txBody>
      </p:sp>
      <p:sp>
        <p:nvSpPr>
          <p:cNvPr id="3" name="Content Placeholder 2"/>
          <p:cNvSpPr>
            <a:spLocks noGrp="1"/>
          </p:cNvSpPr>
          <p:nvPr>
            <p:ph idx="1"/>
          </p:nvPr>
        </p:nvSpPr>
        <p:spPr/>
        <p:txBody>
          <a:bodyPr/>
          <a:lstStyle/>
          <a:p>
            <a:r>
              <a:rPr lang="fr-FR" dirty="0"/>
              <a:t>s</a:t>
            </a:r>
            <a:r>
              <a:rPr lang="fr-FR" dirty="0" smtClean="0"/>
              <a:t>ociale </a:t>
            </a:r>
            <a:r>
              <a:rPr lang="fr-FR" dirty="0" err="1" smtClean="0"/>
              <a:t>sector</a:t>
            </a:r>
            <a:r>
              <a:rPr lang="fr-FR" dirty="0" smtClean="0"/>
              <a:t> : </a:t>
            </a:r>
            <a:r>
              <a:rPr lang="fr-FR" dirty="0" err="1" smtClean="0"/>
              <a:t>stakeholders</a:t>
            </a:r>
            <a:r>
              <a:rPr lang="fr-FR" dirty="0" smtClean="0"/>
              <a:t>, </a:t>
            </a:r>
            <a:r>
              <a:rPr lang="fr-FR" dirty="0" err="1" smtClean="0"/>
              <a:t>verwachtingen</a:t>
            </a:r>
            <a:endParaRPr lang="fr-FR" dirty="0" smtClean="0"/>
          </a:p>
          <a:p>
            <a:r>
              <a:rPr lang="fr-FR" dirty="0" err="1" smtClean="0"/>
              <a:t>kruispuntbankmodel</a:t>
            </a:r>
            <a:r>
              <a:rPr lang="fr-FR" dirty="0" smtClean="0"/>
              <a:t> : principes, </a:t>
            </a:r>
            <a:r>
              <a:rPr lang="fr-FR" dirty="0" err="1" smtClean="0"/>
              <a:t>dienstenintegrator</a:t>
            </a:r>
            <a:endParaRPr lang="fr-FR" dirty="0"/>
          </a:p>
          <a:p>
            <a:r>
              <a:rPr lang="fr-FR" dirty="0" err="1"/>
              <a:t>t</a:t>
            </a:r>
            <a:r>
              <a:rPr lang="fr-FR" dirty="0" err="1" smtClean="0"/>
              <a:t>oepassing</a:t>
            </a:r>
            <a:r>
              <a:rPr lang="fr-FR" dirty="0" smtClean="0"/>
              <a:t> in de sociale </a:t>
            </a:r>
            <a:r>
              <a:rPr lang="fr-FR" dirty="0" err="1" smtClean="0"/>
              <a:t>sector</a:t>
            </a:r>
            <a:r>
              <a:rPr lang="fr-FR" dirty="0" smtClean="0"/>
              <a:t> : KSZ</a:t>
            </a:r>
            <a:endParaRPr lang="fr-FR" dirty="0"/>
          </a:p>
          <a:p>
            <a:r>
              <a:rPr lang="fr-FR" dirty="0" err="1"/>
              <a:t>e</a:t>
            </a:r>
            <a:r>
              <a:rPr lang="fr-FR" dirty="0" err="1" smtClean="0"/>
              <a:t>en</a:t>
            </a:r>
            <a:r>
              <a:rPr lang="fr-FR" dirty="0" smtClean="0"/>
              <a:t> </a:t>
            </a:r>
            <a:r>
              <a:rPr lang="fr-FR" dirty="0" err="1" smtClean="0"/>
              <a:t>paar</a:t>
            </a:r>
            <a:r>
              <a:rPr lang="fr-FR" dirty="0" smtClean="0"/>
              <a:t> </a:t>
            </a:r>
            <a:r>
              <a:rPr lang="fr-FR" dirty="0" err="1" smtClean="0"/>
              <a:t>projecten</a:t>
            </a:r>
            <a:endParaRPr lang="fr-FR" dirty="0"/>
          </a:p>
          <a:p>
            <a:r>
              <a:rPr lang="fr-FR" dirty="0" err="1"/>
              <a:t>b</a:t>
            </a:r>
            <a:r>
              <a:rPr lang="fr-FR" dirty="0" err="1" smtClean="0"/>
              <a:t>esluit</a:t>
            </a:r>
            <a:r>
              <a:rPr lang="fr-FR" dirty="0" smtClean="0"/>
              <a:t> : </a:t>
            </a:r>
            <a:r>
              <a:rPr lang="fr-FR" dirty="0" err="1" smtClean="0"/>
              <a:t>bereikte</a:t>
            </a:r>
            <a:r>
              <a:rPr lang="fr-FR" dirty="0" smtClean="0"/>
              <a:t> </a:t>
            </a:r>
            <a:r>
              <a:rPr lang="fr-FR" dirty="0" err="1" smtClean="0"/>
              <a:t>voordelen</a:t>
            </a:r>
            <a:r>
              <a:rPr lang="fr-FR" dirty="0" smtClean="0"/>
              <a:t>, </a:t>
            </a:r>
            <a:r>
              <a:rPr lang="fr-FR" dirty="0" err="1" smtClean="0"/>
              <a:t>kritieke</a:t>
            </a:r>
            <a:r>
              <a:rPr lang="fr-FR" dirty="0" smtClean="0"/>
              <a:t> </a:t>
            </a:r>
            <a:r>
              <a:rPr lang="fr-FR" dirty="0" err="1" smtClean="0"/>
              <a:t>succesfactoren</a:t>
            </a:r>
            <a:r>
              <a:rPr lang="fr-FR" dirty="0" smtClean="0"/>
              <a:t> </a:t>
            </a:r>
            <a:endParaRPr lang="fr-FR" dirty="0"/>
          </a:p>
          <a:p>
            <a:pPr marL="0" indent="0">
              <a:buNone/>
            </a:pPr>
            <a:endParaRPr lang="en-US" dirty="0"/>
          </a:p>
        </p:txBody>
      </p:sp>
    </p:spTree>
    <p:extLst>
      <p:ext uri="{BB962C8B-B14F-4D97-AF65-F5344CB8AC3E}">
        <p14:creationId xmlns:p14="http://schemas.microsoft.com/office/powerpoint/2010/main" val="2627302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Kruispuntbank van de sociale zekerheid</a:t>
            </a:r>
            <a:endParaRPr lang="en-US" dirty="0"/>
          </a:p>
        </p:txBody>
      </p:sp>
      <p:sp>
        <p:nvSpPr>
          <p:cNvPr id="3" name="Content Placeholder 2"/>
          <p:cNvSpPr>
            <a:spLocks noGrp="1"/>
          </p:cNvSpPr>
          <p:nvPr>
            <p:ph idx="1"/>
          </p:nvPr>
        </p:nvSpPr>
        <p:spPr>
          <a:xfrm>
            <a:off x="838200" y="1718044"/>
            <a:ext cx="10515600" cy="4582171"/>
          </a:xfrm>
        </p:spPr>
        <p:txBody>
          <a:bodyPr>
            <a:normAutofit/>
          </a:bodyPr>
          <a:lstStyle/>
          <a:p>
            <a:pPr algn="just"/>
            <a:r>
              <a:rPr lang="nl-BE" dirty="0"/>
              <a:t>30 jaar geleden opgericht bij de FOD Sociale Zekerheid</a:t>
            </a:r>
          </a:p>
          <a:p>
            <a:pPr lvl="1" algn="just"/>
            <a:r>
              <a:rPr lang="nl-BE" dirty="0"/>
              <a:t>wet van 15 januari 1990</a:t>
            </a:r>
          </a:p>
          <a:p>
            <a:pPr algn="just"/>
            <a:r>
              <a:rPr lang="nl-BE" dirty="0"/>
              <a:t>paritair beheer</a:t>
            </a:r>
          </a:p>
          <a:p>
            <a:pPr lvl="1" algn="just"/>
            <a:r>
              <a:rPr lang="nl-BE" dirty="0"/>
              <a:t>wet van 25 april 1963 betreffende het beheer van de instellingen van openbaar nut voor sociale zekerheid en sociale voorzorg</a:t>
            </a:r>
          </a:p>
          <a:p>
            <a:pPr lvl="1" algn="just"/>
            <a:r>
              <a:rPr lang="nl-BE" dirty="0"/>
              <a:t>b</a:t>
            </a:r>
            <a:r>
              <a:rPr lang="nl-BE" dirty="0" smtClean="0"/>
              <a:t>eheerscomité</a:t>
            </a:r>
            <a:r>
              <a:rPr lang="nl-BE" dirty="0"/>
              <a:t>, onder meer samengesteld uit vertegenwoordigers van werknemers, werkgevers en zelfstandigen</a:t>
            </a:r>
          </a:p>
          <a:p>
            <a:pPr algn="just"/>
            <a:r>
              <a:rPr lang="nl-BE" dirty="0"/>
              <a:t>bepaalde autonomie</a:t>
            </a:r>
            <a:r>
              <a:rPr lang="nl-BE" sz="2200" dirty="0"/>
              <a:t> </a:t>
            </a:r>
          </a:p>
          <a:p>
            <a:pPr lvl="1" algn="just"/>
            <a:r>
              <a:rPr lang="nl-BE" dirty="0"/>
              <a:t>koninklijk besluit van 3 april 1997 houdende maatregelen met het oog op de responsabilisering van de openbare instellingen van sociale zekerheid</a:t>
            </a:r>
          </a:p>
          <a:p>
            <a:pPr lvl="1" algn="just"/>
            <a:r>
              <a:rPr lang="nl-BE" dirty="0"/>
              <a:t>techniek van de bestuursovereenkomst</a:t>
            </a:r>
          </a:p>
          <a:p>
            <a:pPr lvl="2" algn="just"/>
            <a:r>
              <a:rPr lang="nl-BE" dirty="0"/>
              <a:t>overeenkomst tussen de Staat en de KSZ</a:t>
            </a:r>
          </a:p>
          <a:p>
            <a:pPr lvl="2" algn="just"/>
            <a:r>
              <a:rPr lang="nl-BE" dirty="0"/>
              <a:t>bevat specifieke regels en voorwaarden waaronder de KSZ haar opdrachten vervult </a:t>
            </a:r>
          </a:p>
          <a:p>
            <a:pPr lvl="2" algn="just"/>
            <a:r>
              <a:rPr lang="nl-BE" dirty="0"/>
              <a:t>KSZ is “openbare instelling van sociale zekerheid</a:t>
            </a:r>
            <a:r>
              <a:rPr lang="nl-BE" dirty="0" smtClean="0"/>
              <a:t>” (OISZ)</a:t>
            </a:r>
            <a:endParaRPr lang="nl-BE" dirty="0"/>
          </a:p>
          <a:p>
            <a:pPr lvl="2" algn="just"/>
            <a:endParaRPr lang="fr-BE" altLang="en-US" sz="1800" dirty="0"/>
          </a:p>
          <a:p>
            <a:endParaRPr lang="en-US" dirty="0"/>
          </a:p>
        </p:txBody>
      </p:sp>
    </p:spTree>
    <p:extLst>
      <p:ext uri="{BB962C8B-B14F-4D97-AF65-F5344CB8AC3E}">
        <p14:creationId xmlns:p14="http://schemas.microsoft.com/office/powerpoint/2010/main" val="2355230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Kruispuntbank van de sociale zekerheid</a:t>
            </a:r>
            <a:endParaRPr lang="en-US" dirty="0"/>
          </a:p>
        </p:txBody>
      </p:sp>
      <p:sp>
        <p:nvSpPr>
          <p:cNvPr id="3" name="Content Placeholder 2"/>
          <p:cNvSpPr>
            <a:spLocks noGrp="1"/>
          </p:cNvSpPr>
          <p:nvPr>
            <p:ph idx="1"/>
          </p:nvPr>
        </p:nvSpPr>
        <p:spPr/>
        <p:txBody>
          <a:bodyPr/>
          <a:lstStyle/>
          <a:p>
            <a:r>
              <a:rPr lang="nl-BE" dirty="0"/>
              <a:t>doel</a:t>
            </a:r>
          </a:p>
          <a:p>
            <a:pPr lvl="1"/>
            <a:r>
              <a:rPr lang="nl-BE" dirty="0"/>
              <a:t>optreden als motor en coördinator van het e-</a:t>
            </a:r>
            <a:r>
              <a:rPr lang="nl-BE" dirty="0" err="1"/>
              <a:t>government</a:t>
            </a:r>
            <a:r>
              <a:rPr lang="nl-BE" dirty="0"/>
              <a:t> in de sociale sector</a:t>
            </a:r>
          </a:p>
          <a:p>
            <a:pPr lvl="1"/>
            <a:r>
              <a:rPr lang="nl-BE" dirty="0"/>
              <a:t>de actoren op het terrein samenbrengen en doen meewerken aan de verbetering van de kwaliteit, de doeltreffendheid, de efficiëntie en de </a:t>
            </a:r>
            <a:r>
              <a:rPr lang="nl-BE" dirty="0" err="1"/>
              <a:t>performantie</a:t>
            </a:r>
            <a:r>
              <a:rPr lang="nl-BE" dirty="0"/>
              <a:t> van de sociale sector</a:t>
            </a:r>
          </a:p>
          <a:p>
            <a:pPr lvl="1"/>
            <a:r>
              <a:rPr lang="nl-BE" dirty="0"/>
              <a:t>blijven ijveren voor een herziening van de processen en relaties tussen de 3.000 instanties die actief zijn in de sociale sector (federale instanties, gewestelijke en gemeenschapsinstanties, lokale instanties) en tussen deze instanties, middenveldorganisaties, de burgers en de ondernemingen</a:t>
            </a:r>
          </a:p>
          <a:p>
            <a:pPr lvl="1"/>
            <a:endParaRPr lang="fr-FR" dirty="0"/>
          </a:p>
          <a:p>
            <a:pPr marL="0" indent="0">
              <a:buNone/>
            </a:pPr>
            <a:endParaRPr lang="en-US" dirty="0"/>
          </a:p>
        </p:txBody>
      </p:sp>
    </p:spTree>
    <p:extLst>
      <p:ext uri="{BB962C8B-B14F-4D97-AF65-F5344CB8AC3E}">
        <p14:creationId xmlns:p14="http://schemas.microsoft.com/office/powerpoint/2010/main" val="29829999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Kruispuntbank van de sociale zekerheid</a:t>
            </a:r>
            <a:endParaRPr lang="en-US" dirty="0"/>
          </a:p>
        </p:txBody>
      </p:sp>
      <p:sp>
        <p:nvSpPr>
          <p:cNvPr id="3" name="Content Placeholder 2"/>
          <p:cNvSpPr>
            <a:spLocks noGrp="1"/>
          </p:cNvSpPr>
          <p:nvPr>
            <p:ph idx="1"/>
          </p:nvPr>
        </p:nvSpPr>
        <p:spPr/>
        <p:txBody>
          <a:bodyPr/>
          <a:lstStyle/>
          <a:p>
            <a:r>
              <a:rPr lang="nl-BE" dirty="0"/>
              <a:t>innovatie</a:t>
            </a:r>
          </a:p>
          <a:p>
            <a:pPr lvl="1"/>
            <a:r>
              <a:rPr lang="nl-BE" dirty="0"/>
              <a:t>vermogen om te anticiperen op belangrijke uitdagingen en om hier innovatieve antwoorden op te bieden</a:t>
            </a:r>
          </a:p>
          <a:p>
            <a:pPr lvl="1"/>
            <a:r>
              <a:rPr lang="nl-BE" dirty="0"/>
              <a:t>pionier inzake wetgeving op het vlak van nieuwe technologieën en inzake implementatie van nieuwe projecten die gebruik maken van deze technologieën</a:t>
            </a:r>
          </a:p>
          <a:p>
            <a:pPr lvl="1"/>
            <a:r>
              <a:rPr lang="nl-BE" dirty="0"/>
              <a:t>volledig </a:t>
            </a:r>
            <a:r>
              <a:rPr lang="nl-BE" dirty="0" err="1"/>
              <a:t>dienstgeoriënteerd</a:t>
            </a:r>
            <a:r>
              <a:rPr lang="nl-BE" dirty="0"/>
              <a:t> platform (SOA)</a:t>
            </a:r>
          </a:p>
          <a:p>
            <a:pPr lvl="1"/>
            <a:endParaRPr lang="fr-BE" altLang="en-US" sz="400" dirty="0"/>
          </a:p>
          <a:p>
            <a:pPr lvl="1"/>
            <a:r>
              <a:rPr lang="nl-BE" dirty="0"/>
              <a:t>G-</a:t>
            </a:r>
            <a:r>
              <a:rPr lang="nl-BE" dirty="0" err="1"/>
              <a:t>cloud</a:t>
            </a:r>
            <a:endParaRPr lang="nl-BE" dirty="0"/>
          </a:p>
          <a:p>
            <a:pPr lvl="1"/>
            <a:endParaRPr lang="fr-BE" altLang="en-US" dirty="0"/>
          </a:p>
          <a:p>
            <a:endParaRPr lang="en-US" dirty="0"/>
          </a:p>
        </p:txBody>
      </p:sp>
    </p:spTree>
    <p:extLst>
      <p:ext uri="{BB962C8B-B14F-4D97-AF65-F5344CB8AC3E}">
        <p14:creationId xmlns:p14="http://schemas.microsoft.com/office/powerpoint/2010/main" val="222293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nl-BE" dirty="0"/>
              <a:t>Kruispuntbank van de sociale zekerheid</a:t>
            </a:r>
            <a:endParaRPr lang="en-US" dirty="0"/>
          </a:p>
        </p:txBody>
      </p:sp>
      <p:sp>
        <p:nvSpPr>
          <p:cNvPr id="3" name="Content Placeholder 2"/>
          <p:cNvSpPr>
            <a:spLocks noGrp="1"/>
          </p:cNvSpPr>
          <p:nvPr>
            <p:ph idx="1"/>
          </p:nvPr>
        </p:nvSpPr>
        <p:spPr>
          <a:xfrm>
            <a:off x="838200" y="1718044"/>
            <a:ext cx="10515600" cy="4754473"/>
          </a:xfrm>
        </p:spPr>
        <p:txBody>
          <a:bodyPr>
            <a:normAutofit fontScale="92500" lnSpcReduction="20000"/>
          </a:bodyPr>
          <a:lstStyle/>
          <a:p>
            <a:r>
              <a:rPr lang="nl-BE" dirty="0"/>
              <a:t>resultaten</a:t>
            </a:r>
          </a:p>
          <a:p>
            <a:pPr lvl="1"/>
            <a:r>
              <a:rPr lang="nl-BE" dirty="0"/>
              <a:t>een netwerk met basisdiensten</a:t>
            </a:r>
          </a:p>
          <a:p>
            <a:pPr lvl="1"/>
            <a:r>
              <a:rPr lang="nl-BE" dirty="0"/>
              <a:t>&gt; </a:t>
            </a:r>
            <a:r>
              <a:rPr lang="nl-BE" dirty="0" smtClean="0"/>
              <a:t>1,9 </a:t>
            </a:r>
            <a:r>
              <a:rPr lang="nl-BE" dirty="0"/>
              <a:t>miljard berichten uitgewisseld tussen de actoren in de sector in </a:t>
            </a:r>
            <a:r>
              <a:rPr lang="nl-BE" dirty="0" smtClean="0"/>
              <a:t>2022</a:t>
            </a:r>
            <a:endParaRPr lang="nl-BE" dirty="0"/>
          </a:p>
          <a:p>
            <a:pPr lvl="1"/>
            <a:r>
              <a:rPr lang="nl-BE" dirty="0"/>
              <a:t>unieke identificatiesleutel voor elke burger</a:t>
            </a:r>
          </a:p>
          <a:p>
            <a:pPr lvl="1"/>
            <a:r>
              <a:rPr lang="nl-BE" dirty="0"/>
              <a:t>unieke identificatiesleutel voor elke onderneming</a:t>
            </a:r>
          </a:p>
          <a:p>
            <a:pPr lvl="1"/>
            <a:r>
              <a:rPr lang="nl-BE" dirty="0"/>
              <a:t>procesvereenvoudiging</a:t>
            </a:r>
          </a:p>
          <a:p>
            <a:pPr lvl="1"/>
            <a:r>
              <a:rPr lang="nl-BE" dirty="0"/>
              <a:t>rationalisering, unieke inzameling en hergebruik van de </a:t>
            </a:r>
            <a:r>
              <a:rPr lang="nl-BE" dirty="0" smtClean="0"/>
              <a:t>informatie</a:t>
            </a:r>
          </a:p>
          <a:p>
            <a:pPr lvl="1"/>
            <a:r>
              <a:rPr lang="nl-NL" dirty="0"/>
              <a:t>220 gestructureerde </a:t>
            </a:r>
            <a:r>
              <a:rPr lang="nl-NL" dirty="0" smtClean="0"/>
              <a:t>berichten en </a:t>
            </a:r>
            <a:r>
              <a:rPr lang="nl-NL" dirty="0"/>
              <a:t>een 120-tal </a:t>
            </a:r>
            <a:r>
              <a:rPr lang="nl-NL" dirty="0" err="1"/>
              <a:t>webservices</a:t>
            </a:r>
            <a:r>
              <a:rPr lang="nl-NL" dirty="0" smtClean="0"/>
              <a:t> </a:t>
            </a:r>
            <a:r>
              <a:rPr lang="nl-NL" dirty="0"/>
              <a:t>in productie na procesoptimalisering en machtigingen van het Informatieveiligheidscomité </a:t>
            </a:r>
            <a:r>
              <a:rPr lang="nl-NL" dirty="0" smtClean="0"/>
              <a:t>(IVC)</a:t>
            </a:r>
            <a:endParaRPr lang="nl-NL" dirty="0"/>
          </a:p>
          <a:p>
            <a:pPr lvl="1"/>
            <a:r>
              <a:rPr lang="nl-NL" dirty="0"/>
              <a:t>multifunctionele aangiften van de werkgevers aan de hele sociale zekerheid van toepassing tot toepassing met daarin gegevens </a:t>
            </a:r>
            <a:r>
              <a:rPr lang="nl-NL" dirty="0" smtClean="0"/>
              <a:t>over de arbeidsrelaties en het </a:t>
            </a:r>
            <a:r>
              <a:rPr lang="nl-NL" dirty="0"/>
              <a:t>loon en de arbeidstijd</a:t>
            </a:r>
          </a:p>
          <a:p>
            <a:pPr lvl="1"/>
            <a:r>
              <a:rPr lang="nl-NL" dirty="0"/>
              <a:t>afschaffing van bijna alle rechtstreekse en onrechtstreekse informatie-uitwisselingen op papier (via de burgers of de ondernemingen)</a:t>
            </a:r>
          </a:p>
          <a:p>
            <a:pPr lvl="1"/>
            <a:r>
              <a:rPr lang="nl-NL" dirty="0" smtClean="0"/>
              <a:t>op jaarlijkse basis, een </a:t>
            </a:r>
            <a:r>
              <a:rPr lang="nl-NL" dirty="0"/>
              <a:t>besparing van meer dan </a:t>
            </a:r>
            <a:r>
              <a:rPr lang="nl-NL" dirty="0" smtClean="0"/>
              <a:t>1 </a:t>
            </a:r>
            <a:r>
              <a:rPr lang="nl-NL" dirty="0"/>
              <a:t>miljard </a:t>
            </a:r>
            <a:r>
              <a:rPr lang="fr-FR" dirty="0" smtClean="0"/>
              <a:t>€</a:t>
            </a:r>
            <a:r>
              <a:rPr lang="nl-NL" dirty="0" smtClean="0"/>
              <a:t> </a:t>
            </a:r>
            <a:r>
              <a:rPr lang="nl-NL" dirty="0"/>
              <a:t>aan onnodige administratieve lasten voor de sociaal verzekerden en hun werkgevers </a:t>
            </a:r>
            <a:r>
              <a:rPr lang="nl-NL" dirty="0" smtClean="0"/>
              <a:t>(volgens </a:t>
            </a:r>
            <a:r>
              <a:rPr lang="nl-NL" dirty="0"/>
              <a:t>een analyse die het Planbureau in het verleden </a:t>
            </a:r>
            <a:r>
              <a:rPr lang="nl-NL" dirty="0" smtClean="0"/>
              <a:t>maakte)</a:t>
            </a:r>
            <a:endParaRPr lang="fr-FR" dirty="0"/>
          </a:p>
          <a:p>
            <a:pPr lvl="1"/>
            <a:r>
              <a:rPr lang="fr-FR" dirty="0" err="1"/>
              <a:t>doeltreffender</a:t>
            </a:r>
            <a:r>
              <a:rPr lang="fr-FR" dirty="0"/>
              <a:t> </a:t>
            </a:r>
            <a:r>
              <a:rPr lang="fr-FR" dirty="0" err="1" smtClean="0"/>
              <a:t>fraudebestrijding</a:t>
            </a:r>
            <a:endParaRPr lang="fr-FR" dirty="0" smtClean="0"/>
          </a:p>
          <a:p>
            <a:pPr lvl="1"/>
            <a:r>
              <a:rPr lang="nl-BE" dirty="0" smtClean="0"/>
              <a:t>automatische </a:t>
            </a:r>
            <a:r>
              <a:rPr lang="nl-BE" dirty="0"/>
              <a:t>toekenning van bijkomende rechten</a:t>
            </a:r>
          </a:p>
          <a:p>
            <a:pPr lvl="1"/>
            <a:r>
              <a:rPr lang="nl-BE" dirty="0"/>
              <a:t>gemeenschappelijke datacenter voor de OISZ, SOA-omgeving, gedeelde en geïntegreerde diensten, Cloud-omgeving</a:t>
            </a:r>
          </a:p>
          <a:p>
            <a:pPr lvl="1"/>
            <a:endParaRPr lang="fr-BE" altLang="en-US" dirty="0"/>
          </a:p>
          <a:p>
            <a:endParaRPr lang="en-US" dirty="0"/>
          </a:p>
        </p:txBody>
      </p:sp>
    </p:spTree>
    <p:extLst>
      <p:ext uri="{BB962C8B-B14F-4D97-AF65-F5344CB8AC3E}">
        <p14:creationId xmlns:p14="http://schemas.microsoft.com/office/powerpoint/2010/main" val="3471438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Netwerk met basisdiensten</a:t>
            </a:r>
            <a:endParaRPr lang="fr-FR" dirty="0"/>
          </a:p>
        </p:txBody>
      </p:sp>
      <p:sp>
        <p:nvSpPr>
          <p:cNvPr id="3" name="Content Placeholder 2"/>
          <p:cNvSpPr>
            <a:spLocks noGrp="1"/>
          </p:cNvSpPr>
          <p:nvPr>
            <p:ph idx="1"/>
          </p:nvPr>
        </p:nvSpPr>
        <p:spPr>
          <a:xfrm>
            <a:off x="881064" y="1705346"/>
            <a:ext cx="10515600" cy="4351338"/>
          </a:xfrm>
        </p:spPr>
        <p:txBody>
          <a:bodyPr>
            <a:normAutofit/>
          </a:bodyPr>
          <a:lstStyle/>
          <a:p>
            <a:r>
              <a:rPr lang="fr-BE" dirty="0" err="1"/>
              <a:t>t</a:t>
            </a:r>
            <a:r>
              <a:rPr lang="fr-BE" dirty="0" err="1" smtClean="0"/>
              <a:t>echnisch</a:t>
            </a:r>
            <a:r>
              <a:rPr lang="fr-BE" dirty="0" smtClean="0"/>
              <a:t> </a:t>
            </a:r>
            <a:r>
              <a:rPr lang="fr-BE" dirty="0" err="1" smtClean="0"/>
              <a:t>netwerk</a:t>
            </a:r>
            <a:endParaRPr lang="en-US" sz="2000" dirty="0"/>
          </a:p>
        </p:txBody>
      </p:sp>
      <p:grpSp>
        <p:nvGrpSpPr>
          <p:cNvPr id="93" name="Group 92"/>
          <p:cNvGrpSpPr/>
          <p:nvPr/>
        </p:nvGrpSpPr>
        <p:grpSpPr>
          <a:xfrm>
            <a:off x="2276565" y="1594105"/>
            <a:ext cx="7739063" cy="4926013"/>
            <a:chOff x="787400" y="1447800"/>
            <a:chExt cx="7739063" cy="4926013"/>
          </a:xfrm>
        </p:grpSpPr>
        <p:sp>
          <p:nvSpPr>
            <p:cNvPr id="94" name="Rectangle 110"/>
            <p:cNvSpPr>
              <a:spLocks noChangeArrowheads="1"/>
            </p:cNvSpPr>
            <p:nvPr/>
          </p:nvSpPr>
          <p:spPr bwMode="auto">
            <a:xfrm>
              <a:off x="7596188" y="3860800"/>
              <a:ext cx="65087" cy="1379538"/>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95" name="Rectangle 5"/>
            <p:cNvSpPr>
              <a:spLocks noChangeArrowheads="1"/>
            </p:cNvSpPr>
            <p:nvPr/>
          </p:nvSpPr>
          <p:spPr bwMode="auto">
            <a:xfrm>
              <a:off x="2493963" y="4092575"/>
              <a:ext cx="82550" cy="113506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96" name="Rectangle 6"/>
            <p:cNvSpPr>
              <a:spLocks noChangeArrowheads="1"/>
            </p:cNvSpPr>
            <p:nvPr/>
          </p:nvSpPr>
          <p:spPr bwMode="auto">
            <a:xfrm>
              <a:off x="2493963" y="3849688"/>
              <a:ext cx="82550" cy="1135062"/>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97" name="Rectangle 10"/>
            <p:cNvSpPr>
              <a:spLocks noChangeArrowheads="1"/>
            </p:cNvSpPr>
            <p:nvPr/>
          </p:nvSpPr>
          <p:spPr bwMode="auto">
            <a:xfrm>
              <a:off x="4614863" y="3849688"/>
              <a:ext cx="84137" cy="1701800"/>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98" name="Rectangle 11"/>
            <p:cNvSpPr>
              <a:spLocks noChangeArrowheads="1"/>
            </p:cNvSpPr>
            <p:nvPr/>
          </p:nvSpPr>
          <p:spPr bwMode="auto">
            <a:xfrm>
              <a:off x="6653213" y="2390775"/>
              <a:ext cx="1414462"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99" name="Rectangle 12"/>
            <p:cNvSpPr>
              <a:spLocks noChangeArrowheads="1"/>
            </p:cNvSpPr>
            <p:nvPr/>
          </p:nvSpPr>
          <p:spPr bwMode="auto">
            <a:xfrm>
              <a:off x="5238750" y="3119438"/>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00" name="Rectangle 14"/>
            <p:cNvSpPr>
              <a:spLocks noChangeArrowheads="1"/>
            </p:cNvSpPr>
            <p:nvPr/>
          </p:nvSpPr>
          <p:spPr bwMode="auto">
            <a:xfrm>
              <a:off x="5768975" y="3003079"/>
              <a:ext cx="312738" cy="303213"/>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01" name="Freeform 15"/>
            <p:cNvSpPr>
              <a:spLocks/>
            </p:cNvSpPr>
            <p:nvPr/>
          </p:nvSpPr>
          <p:spPr bwMode="auto">
            <a:xfrm>
              <a:off x="5768975" y="2880842"/>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2" name="Freeform 16"/>
            <p:cNvSpPr>
              <a:spLocks/>
            </p:cNvSpPr>
            <p:nvPr/>
          </p:nvSpPr>
          <p:spPr bwMode="auto">
            <a:xfrm>
              <a:off x="6081713" y="2880842"/>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3" name="Rectangle 18"/>
            <p:cNvSpPr>
              <a:spLocks noChangeArrowheads="1"/>
            </p:cNvSpPr>
            <p:nvPr/>
          </p:nvSpPr>
          <p:spPr bwMode="auto">
            <a:xfrm>
              <a:off x="4292600" y="4194175"/>
              <a:ext cx="623888" cy="303213"/>
            </a:xfrm>
            <a:prstGeom prst="rect">
              <a:avLst/>
            </a:prstGeom>
            <a:solidFill>
              <a:srgbClr val="FF330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04" name="Freeform 19"/>
            <p:cNvSpPr>
              <a:spLocks/>
            </p:cNvSpPr>
            <p:nvPr/>
          </p:nvSpPr>
          <p:spPr bwMode="auto">
            <a:xfrm>
              <a:off x="4292600"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5" name="Freeform 20"/>
            <p:cNvSpPr>
              <a:spLocks/>
            </p:cNvSpPr>
            <p:nvPr/>
          </p:nvSpPr>
          <p:spPr bwMode="auto">
            <a:xfrm>
              <a:off x="4916488"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6" name="Rectangle 22"/>
            <p:cNvSpPr>
              <a:spLocks noChangeArrowheads="1"/>
            </p:cNvSpPr>
            <p:nvPr/>
          </p:nvSpPr>
          <p:spPr bwMode="auto">
            <a:xfrm>
              <a:off x="4479925" y="4730750"/>
              <a:ext cx="312738" cy="303213"/>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07" name="Freeform 23"/>
            <p:cNvSpPr>
              <a:spLocks/>
            </p:cNvSpPr>
            <p:nvPr/>
          </p:nvSpPr>
          <p:spPr bwMode="auto">
            <a:xfrm>
              <a:off x="4479925"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8" name="Freeform 24"/>
            <p:cNvSpPr>
              <a:spLocks/>
            </p:cNvSpPr>
            <p:nvPr/>
          </p:nvSpPr>
          <p:spPr bwMode="auto">
            <a:xfrm>
              <a:off x="4792663" y="4608513"/>
              <a:ext cx="125412"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9" name="Oval 25"/>
            <p:cNvSpPr>
              <a:spLocks noChangeArrowheads="1"/>
            </p:cNvSpPr>
            <p:nvPr/>
          </p:nvSpPr>
          <p:spPr bwMode="auto">
            <a:xfrm>
              <a:off x="2203450" y="5146675"/>
              <a:ext cx="665163" cy="485775"/>
            </a:xfrm>
            <a:prstGeom prst="ellipse">
              <a:avLst/>
            </a:prstGeom>
            <a:solidFill>
              <a:srgbClr val="00ABDA"/>
            </a:solidFill>
            <a:ln>
              <a:noFill/>
            </a:ln>
            <a:effectLst/>
          </p:spPr>
          <p:txBody>
            <a:bodyPr wrap="none" anchor="ctr"/>
            <a:lstStyle/>
            <a:p>
              <a:pPr algn="ctr">
                <a:defRPr/>
              </a:pPr>
              <a:r>
                <a:rPr lang="fr-BE" altLang="en-US" sz="1600" b="1" dirty="0" smtClean="0">
                  <a:solidFill>
                    <a:schemeClr val="tx1">
                      <a:lumMod val="75000"/>
                      <a:lumOff val="25000"/>
                    </a:schemeClr>
                  </a:solidFill>
                  <a:sym typeface="Arial" charset="0"/>
                </a:rPr>
                <a:t>RVA</a:t>
              </a:r>
              <a:endParaRPr lang="fr-BE" altLang="en-US" sz="1600" b="1" dirty="0">
                <a:solidFill>
                  <a:schemeClr val="tx1">
                    <a:lumMod val="75000"/>
                    <a:lumOff val="25000"/>
                  </a:schemeClr>
                </a:solidFill>
                <a:sym typeface="Arial" charset="0"/>
              </a:endParaRPr>
            </a:p>
          </p:txBody>
        </p:sp>
        <p:sp>
          <p:nvSpPr>
            <p:cNvPr id="110" name="Line 26"/>
            <p:cNvSpPr>
              <a:spLocks noChangeShapeType="1"/>
            </p:cNvSpPr>
            <p:nvPr/>
          </p:nvSpPr>
          <p:spPr bwMode="auto">
            <a:xfrm flipV="1">
              <a:off x="2300288" y="1647825"/>
              <a:ext cx="1552575" cy="7556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1" name="Line 27"/>
            <p:cNvSpPr>
              <a:spLocks noChangeShapeType="1"/>
            </p:cNvSpPr>
            <p:nvPr/>
          </p:nvSpPr>
          <p:spPr bwMode="auto">
            <a:xfrm flipV="1">
              <a:off x="2300288" y="2055813"/>
              <a:ext cx="1552575" cy="428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2" name="Line 28"/>
            <p:cNvSpPr>
              <a:spLocks noChangeShapeType="1"/>
            </p:cNvSpPr>
            <p:nvPr/>
          </p:nvSpPr>
          <p:spPr bwMode="auto">
            <a:xfrm>
              <a:off x="2366963" y="2541588"/>
              <a:ext cx="1485900" cy="206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3" name="Line 29"/>
            <p:cNvSpPr>
              <a:spLocks noChangeShapeType="1"/>
            </p:cNvSpPr>
            <p:nvPr/>
          </p:nvSpPr>
          <p:spPr bwMode="auto">
            <a:xfrm>
              <a:off x="2300288" y="2646363"/>
              <a:ext cx="1552575" cy="3889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4" name="Oval 30"/>
            <p:cNvSpPr>
              <a:spLocks noChangeArrowheads="1"/>
            </p:cNvSpPr>
            <p:nvPr/>
          </p:nvSpPr>
          <p:spPr bwMode="auto">
            <a:xfrm>
              <a:off x="798513" y="2065338"/>
              <a:ext cx="1579562" cy="841375"/>
            </a:xfrm>
            <a:prstGeom prst="ellipse">
              <a:avLst/>
            </a:prstGeom>
            <a:solidFill>
              <a:srgbClr val="CECECE"/>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800" dirty="0" err="1" smtClean="0">
                  <a:solidFill>
                    <a:srgbClr val="000000"/>
                  </a:solidFill>
                  <a:latin typeface="+mn-lt"/>
                  <a:sym typeface="Arial" charset="0"/>
                </a:rPr>
                <a:t>Gebruikers</a:t>
              </a:r>
              <a:endParaRPr lang="fr-BE" altLang="en-US" sz="1800" dirty="0">
                <a:solidFill>
                  <a:srgbClr val="000000"/>
                </a:solidFill>
                <a:latin typeface="+mn-lt"/>
                <a:sym typeface="Arial" charset="0"/>
              </a:endParaRPr>
            </a:p>
          </p:txBody>
        </p:sp>
        <p:sp>
          <p:nvSpPr>
            <p:cNvPr id="115" name="Rectangle 32"/>
            <p:cNvSpPr>
              <a:spLocks noChangeArrowheads="1"/>
            </p:cNvSpPr>
            <p:nvPr/>
          </p:nvSpPr>
          <p:spPr bwMode="auto">
            <a:xfrm>
              <a:off x="2130425" y="4194175"/>
              <a:ext cx="623888" cy="303213"/>
            </a:xfrm>
            <a:prstGeom prst="rect">
              <a:avLst/>
            </a:prstGeom>
            <a:solidFill>
              <a:srgbClr val="FF330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16" name="Freeform 33"/>
            <p:cNvSpPr>
              <a:spLocks/>
            </p:cNvSpPr>
            <p:nvPr/>
          </p:nvSpPr>
          <p:spPr bwMode="auto">
            <a:xfrm>
              <a:off x="2130425"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17" name="Freeform 34"/>
            <p:cNvSpPr>
              <a:spLocks/>
            </p:cNvSpPr>
            <p:nvPr/>
          </p:nvSpPr>
          <p:spPr bwMode="auto">
            <a:xfrm>
              <a:off x="2754313"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18" name="Rectangle 35"/>
            <p:cNvSpPr>
              <a:spLocks noChangeArrowheads="1"/>
            </p:cNvSpPr>
            <p:nvPr/>
          </p:nvSpPr>
          <p:spPr bwMode="auto">
            <a:xfrm>
              <a:off x="7597864" y="2633663"/>
              <a:ext cx="53975" cy="12160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19" name="Rectangle 36"/>
            <p:cNvSpPr>
              <a:spLocks noChangeArrowheads="1"/>
            </p:cNvSpPr>
            <p:nvPr/>
          </p:nvSpPr>
          <p:spPr bwMode="auto">
            <a:xfrm>
              <a:off x="7288213" y="2328863"/>
              <a:ext cx="623887" cy="304800"/>
            </a:xfrm>
            <a:prstGeom prst="rect">
              <a:avLst/>
            </a:prstGeom>
            <a:solidFill>
              <a:srgbClr val="FF330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20" name="Freeform 37"/>
            <p:cNvSpPr>
              <a:spLocks/>
            </p:cNvSpPr>
            <p:nvPr/>
          </p:nvSpPr>
          <p:spPr bwMode="auto">
            <a:xfrm>
              <a:off x="7288213" y="2146300"/>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1" name="Freeform 38"/>
            <p:cNvSpPr>
              <a:spLocks/>
            </p:cNvSpPr>
            <p:nvPr/>
          </p:nvSpPr>
          <p:spPr bwMode="auto">
            <a:xfrm>
              <a:off x="7912100" y="2146300"/>
              <a:ext cx="188913"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2" name="Rectangle 43"/>
            <p:cNvSpPr>
              <a:spLocks noChangeArrowheads="1"/>
            </p:cNvSpPr>
            <p:nvPr/>
          </p:nvSpPr>
          <p:spPr bwMode="auto">
            <a:xfrm>
              <a:off x="7288213" y="4194175"/>
              <a:ext cx="623887" cy="303213"/>
            </a:xfrm>
            <a:prstGeom prst="rect">
              <a:avLst/>
            </a:prstGeom>
            <a:solidFill>
              <a:srgbClr val="FF330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23" name="Freeform 44"/>
            <p:cNvSpPr>
              <a:spLocks/>
            </p:cNvSpPr>
            <p:nvPr/>
          </p:nvSpPr>
          <p:spPr bwMode="auto">
            <a:xfrm>
              <a:off x="7288213"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4" name="Freeform 45"/>
            <p:cNvSpPr>
              <a:spLocks/>
            </p:cNvSpPr>
            <p:nvPr/>
          </p:nvSpPr>
          <p:spPr bwMode="auto">
            <a:xfrm>
              <a:off x="7912100"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5" name="Rectangle 47"/>
            <p:cNvSpPr>
              <a:spLocks noChangeArrowheads="1"/>
            </p:cNvSpPr>
            <p:nvPr/>
          </p:nvSpPr>
          <p:spPr bwMode="auto">
            <a:xfrm>
              <a:off x="7446963" y="4730750"/>
              <a:ext cx="312737" cy="303213"/>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26" name="Freeform 48"/>
            <p:cNvSpPr>
              <a:spLocks/>
            </p:cNvSpPr>
            <p:nvPr/>
          </p:nvSpPr>
          <p:spPr bwMode="auto">
            <a:xfrm>
              <a:off x="744696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7" name="Freeform 49"/>
            <p:cNvSpPr>
              <a:spLocks/>
            </p:cNvSpPr>
            <p:nvPr/>
          </p:nvSpPr>
          <p:spPr bwMode="auto">
            <a:xfrm>
              <a:off x="7759700" y="4608513"/>
              <a:ext cx="125413"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8" name="Rectangle 51"/>
            <p:cNvSpPr>
              <a:spLocks noChangeArrowheads="1"/>
            </p:cNvSpPr>
            <p:nvPr/>
          </p:nvSpPr>
          <p:spPr bwMode="auto">
            <a:xfrm>
              <a:off x="2317750" y="4730750"/>
              <a:ext cx="311150" cy="303213"/>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29" name="Freeform 52"/>
            <p:cNvSpPr>
              <a:spLocks/>
            </p:cNvSpPr>
            <p:nvPr/>
          </p:nvSpPr>
          <p:spPr bwMode="auto">
            <a:xfrm>
              <a:off x="2317750"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0" name="Freeform 53"/>
            <p:cNvSpPr>
              <a:spLocks/>
            </p:cNvSpPr>
            <p:nvPr/>
          </p:nvSpPr>
          <p:spPr bwMode="auto">
            <a:xfrm>
              <a:off x="2628900"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1" name="Rectangle 55"/>
            <p:cNvSpPr>
              <a:spLocks noChangeArrowheads="1"/>
            </p:cNvSpPr>
            <p:nvPr/>
          </p:nvSpPr>
          <p:spPr bwMode="auto">
            <a:xfrm>
              <a:off x="5238750" y="1660525"/>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32" name="Rectangle 57"/>
            <p:cNvSpPr>
              <a:spLocks noChangeArrowheads="1"/>
            </p:cNvSpPr>
            <p:nvPr/>
          </p:nvSpPr>
          <p:spPr bwMode="auto">
            <a:xfrm>
              <a:off x="5768975" y="1570038"/>
              <a:ext cx="312738" cy="303212"/>
            </a:xfrm>
            <a:prstGeom prst="rect">
              <a:avLst/>
            </a:prstGeom>
            <a:solidFill>
              <a:srgbClr val="FA7D00"/>
            </a:solidFill>
            <a:ln>
              <a:noFill/>
            </a:ln>
            <a:effec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500" b="1" dirty="0">
                  <a:solidFill>
                    <a:schemeClr val="tx1">
                      <a:lumMod val="75000"/>
                      <a:lumOff val="25000"/>
                    </a:schemeClr>
                  </a:solidFill>
                  <a:sym typeface="Arial" charset="0"/>
                </a:rPr>
                <a:t>R</a:t>
              </a:r>
            </a:p>
          </p:txBody>
        </p:sp>
        <p:sp>
          <p:nvSpPr>
            <p:cNvPr id="133" name="Freeform 58"/>
            <p:cNvSpPr>
              <a:spLocks/>
            </p:cNvSpPr>
            <p:nvPr/>
          </p:nvSpPr>
          <p:spPr bwMode="auto">
            <a:xfrm>
              <a:off x="5768975" y="1447800"/>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4" name="Freeform 59"/>
            <p:cNvSpPr>
              <a:spLocks/>
            </p:cNvSpPr>
            <p:nvPr/>
          </p:nvSpPr>
          <p:spPr bwMode="auto">
            <a:xfrm>
              <a:off x="6081713" y="14478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6" name="Rectangle 62"/>
            <p:cNvSpPr>
              <a:spLocks noChangeArrowheads="1"/>
            </p:cNvSpPr>
            <p:nvPr/>
          </p:nvSpPr>
          <p:spPr bwMode="auto">
            <a:xfrm>
              <a:off x="5238750" y="2146300"/>
              <a:ext cx="1414463" cy="3651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37" name="Rectangle 64"/>
            <p:cNvSpPr>
              <a:spLocks noChangeArrowheads="1"/>
            </p:cNvSpPr>
            <p:nvPr/>
          </p:nvSpPr>
          <p:spPr bwMode="auto">
            <a:xfrm>
              <a:off x="5768975" y="2055813"/>
              <a:ext cx="312738" cy="303212"/>
            </a:xfrm>
            <a:prstGeom prst="rect">
              <a:avLst/>
            </a:prstGeom>
            <a:solidFill>
              <a:srgbClr val="FA7D00"/>
            </a:solidFill>
            <a:ln>
              <a:noFill/>
            </a:ln>
            <a:effec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500" b="1" dirty="0">
                  <a:solidFill>
                    <a:schemeClr val="tx1">
                      <a:lumMod val="75000"/>
                      <a:lumOff val="25000"/>
                    </a:schemeClr>
                  </a:solidFill>
                  <a:sym typeface="Arial" charset="0"/>
                </a:rPr>
                <a:t>R</a:t>
              </a:r>
            </a:p>
          </p:txBody>
        </p:sp>
        <p:sp>
          <p:nvSpPr>
            <p:cNvPr id="138" name="Freeform 65"/>
            <p:cNvSpPr>
              <a:spLocks/>
            </p:cNvSpPr>
            <p:nvPr/>
          </p:nvSpPr>
          <p:spPr bwMode="auto">
            <a:xfrm>
              <a:off x="5768975" y="1933575"/>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9" name="Freeform 66"/>
            <p:cNvSpPr>
              <a:spLocks/>
            </p:cNvSpPr>
            <p:nvPr/>
          </p:nvSpPr>
          <p:spPr bwMode="auto">
            <a:xfrm>
              <a:off x="6081713" y="1933575"/>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1" name="Rectangle 69"/>
            <p:cNvSpPr>
              <a:spLocks noChangeArrowheads="1"/>
            </p:cNvSpPr>
            <p:nvPr/>
          </p:nvSpPr>
          <p:spPr bwMode="auto">
            <a:xfrm>
              <a:off x="5238750" y="2633663"/>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42" name="Rectangle 71"/>
            <p:cNvSpPr>
              <a:spLocks noChangeArrowheads="1"/>
            </p:cNvSpPr>
            <p:nvPr/>
          </p:nvSpPr>
          <p:spPr bwMode="auto">
            <a:xfrm>
              <a:off x="5768975" y="2541588"/>
              <a:ext cx="312738" cy="304800"/>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a:solidFill>
                    <a:schemeClr val="tx1">
                      <a:lumMod val="75000"/>
                      <a:lumOff val="25000"/>
                    </a:schemeClr>
                  </a:solidFill>
                  <a:sym typeface="Arial" charset="0"/>
                </a:rPr>
                <a:t>R</a:t>
              </a:r>
            </a:p>
          </p:txBody>
        </p:sp>
        <p:sp>
          <p:nvSpPr>
            <p:cNvPr id="143" name="Freeform 72"/>
            <p:cNvSpPr>
              <a:spLocks/>
            </p:cNvSpPr>
            <p:nvPr/>
          </p:nvSpPr>
          <p:spPr bwMode="auto">
            <a:xfrm>
              <a:off x="5768975" y="2420938"/>
              <a:ext cx="439738" cy="122237"/>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4" name="Freeform 73"/>
            <p:cNvSpPr>
              <a:spLocks/>
            </p:cNvSpPr>
            <p:nvPr/>
          </p:nvSpPr>
          <p:spPr bwMode="auto">
            <a:xfrm>
              <a:off x="6081713" y="2420938"/>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7" name="Rectangle 76"/>
            <p:cNvSpPr>
              <a:spLocks noChangeArrowheads="1"/>
            </p:cNvSpPr>
            <p:nvPr/>
          </p:nvSpPr>
          <p:spPr bwMode="auto">
            <a:xfrm>
              <a:off x="6611938" y="1498600"/>
              <a:ext cx="36512" cy="1943100"/>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148" name="Rectangle 77"/>
            <p:cNvSpPr>
              <a:spLocks noChangeArrowheads="1"/>
            </p:cNvSpPr>
            <p:nvPr/>
          </p:nvSpPr>
          <p:spPr bwMode="auto">
            <a:xfrm>
              <a:off x="1454150" y="4092575"/>
              <a:ext cx="82550" cy="113506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150" name="Rectangle 79"/>
            <p:cNvSpPr>
              <a:spLocks noChangeArrowheads="1"/>
            </p:cNvSpPr>
            <p:nvPr/>
          </p:nvSpPr>
          <p:spPr bwMode="auto">
            <a:xfrm>
              <a:off x="1454150" y="3849688"/>
              <a:ext cx="82550" cy="1135062"/>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151" name="Rectangle 81"/>
            <p:cNvSpPr>
              <a:spLocks noChangeArrowheads="1"/>
            </p:cNvSpPr>
            <p:nvPr/>
          </p:nvSpPr>
          <p:spPr bwMode="auto">
            <a:xfrm>
              <a:off x="1131888" y="4194175"/>
              <a:ext cx="623887" cy="303213"/>
            </a:xfrm>
            <a:prstGeom prst="rect">
              <a:avLst/>
            </a:prstGeom>
            <a:solidFill>
              <a:srgbClr val="FF330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dirty="0">
                  <a:solidFill>
                    <a:srgbClr val="000000"/>
                  </a:solidFill>
                  <a:sym typeface="Arial" charset="0"/>
                </a:rPr>
                <a:t>FW</a:t>
              </a:r>
            </a:p>
          </p:txBody>
        </p:sp>
        <p:sp>
          <p:nvSpPr>
            <p:cNvPr id="152" name="Freeform 82"/>
            <p:cNvSpPr>
              <a:spLocks/>
            </p:cNvSpPr>
            <p:nvPr/>
          </p:nvSpPr>
          <p:spPr bwMode="auto">
            <a:xfrm>
              <a:off x="1131888"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3" name="Freeform 83"/>
            <p:cNvSpPr>
              <a:spLocks/>
            </p:cNvSpPr>
            <p:nvPr/>
          </p:nvSpPr>
          <p:spPr bwMode="auto">
            <a:xfrm>
              <a:off x="1755775"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4" name="Rectangle 85"/>
            <p:cNvSpPr>
              <a:spLocks noChangeArrowheads="1"/>
            </p:cNvSpPr>
            <p:nvPr/>
          </p:nvSpPr>
          <p:spPr bwMode="auto">
            <a:xfrm>
              <a:off x="1319213" y="4730750"/>
              <a:ext cx="311150" cy="303213"/>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55" name="Freeform 86"/>
            <p:cNvSpPr>
              <a:spLocks/>
            </p:cNvSpPr>
            <p:nvPr/>
          </p:nvSpPr>
          <p:spPr bwMode="auto">
            <a:xfrm>
              <a:off x="131921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6" name="Freeform 87"/>
            <p:cNvSpPr>
              <a:spLocks/>
            </p:cNvSpPr>
            <p:nvPr/>
          </p:nvSpPr>
          <p:spPr bwMode="auto">
            <a:xfrm>
              <a:off x="1630363"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7" name="Rectangle 88"/>
            <p:cNvSpPr>
              <a:spLocks noChangeArrowheads="1"/>
            </p:cNvSpPr>
            <p:nvPr/>
          </p:nvSpPr>
          <p:spPr bwMode="auto">
            <a:xfrm>
              <a:off x="1638248" y="5065713"/>
              <a:ext cx="72000" cy="1133475"/>
            </a:xfrm>
            <a:prstGeom prst="rect">
              <a:avLst/>
            </a:prstGeom>
            <a:solidFill>
              <a:schemeClr val="tx1">
                <a:lumMod val="50000"/>
                <a:lumOff val="50000"/>
              </a:schemeClr>
            </a:solidFill>
            <a:ln w="9525">
              <a:noFill/>
              <a:miter lim="800000"/>
              <a:headEnd/>
              <a:tailEnd/>
            </a:ln>
            <a:extLst/>
          </p:spPr>
          <p:txBody>
            <a:bodyPr wrap="none" anchor="ctr"/>
            <a:lstStyle/>
            <a:p>
              <a:endParaRPr lang="fr-FR" altLang="en-US"/>
            </a:p>
          </p:txBody>
        </p:sp>
        <p:sp>
          <p:nvSpPr>
            <p:cNvPr id="158" name="AutoShape 89"/>
            <p:cNvSpPr>
              <a:spLocks noChangeArrowheads="1"/>
            </p:cNvSpPr>
            <p:nvPr/>
          </p:nvSpPr>
          <p:spPr bwMode="auto">
            <a:xfrm>
              <a:off x="1454150" y="5065713"/>
              <a:ext cx="249238" cy="161925"/>
            </a:xfrm>
            <a:prstGeom prst="parallelogram">
              <a:avLst>
                <a:gd name="adj" fmla="val 87486"/>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159" name="Rectangle 91"/>
            <p:cNvSpPr>
              <a:spLocks noChangeArrowheads="1"/>
            </p:cNvSpPr>
            <p:nvPr/>
          </p:nvSpPr>
          <p:spPr bwMode="auto">
            <a:xfrm>
              <a:off x="1319213" y="5429250"/>
              <a:ext cx="311150" cy="304800"/>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60" name="Freeform 92"/>
            <p:cNvSpPr>
              <a:spLocks/>
            </p:cNvSpPr>
            <p:nvPr/>
          </p:nvSpPr>
          <p:spPr bwMode="auto">
            <a:xfrm>
              <a:off x="1319213" y="5308600"/>
              <a:ext cx="438150" cy="122238"/>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1" name="Freeform 93"/>
            <p:cNvSpPr>
              <a:spLocks/>
            </p:cNvSpPr>
            <p:nvPr/>
          </p:nvSpPr>
          <p:spPr bwMode="auto">
            <a:xfrm>
              <a:off x="1630363" y="53086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2" name="Oval 94"/>
            <p:cNvSpPr>
              <a:spLocks noChangeArrowheads="1"/>
            </p:cNvSpPr>
            <p:nvPr/>
          </p:nvSpPr>
          <p:spPr bwMode="auto">
            <a:xfrm>
              <a:off x="1314550" y="5875338"/>
              <a:ext cx="665162" cy="487362"/>
            </a:xfrm>
            <a:prstGeom prst="ellipse">
              <a:avLst/>
            </a:prstGeom>
            <a:solidFill>
              <a:srgbClr val="00ABDA"/>
            </a:solidFill>
            <a:ln>
              <a:noFill/>
            </a:ln>
            <a:effectLst/>
          </p:spPr>
          <p:txBody>
            <a:bodyPr wrap="none" anchor="ctr"/>
            <a:lstStyle/>
            <a:p>
              <a:pPr algn="ctr">
                <a:defRPr/>
              </a:pPr>
              <a:r>
                <a:rPr lang="fr-BE" altLang="en-US" sz="1600" b="1" dirty="0" smtClean="0">
                  <a:solidFill>
                    <a:schemeClr val="tx1">
                      <a:lumMod val="75000"/>
                      <a:lumOff val="25000"/>
                    </a:schemeClr>
                  </a:solidFill>
                  <a:sym typeface="Arial" charset="0"/>
                </a:rPr>
                <a:t>NIC</a:t>
              </a:r>
              <a:endParaRPr lang="fr-BE" altLang="en-US" sz="1600" b="1" dirty="0">
                <a:solidFill>
                  <a:schemeClr val="tx1">
                    <a:lumMod val="75000"/>
                    <a:lumOff val="25000"/>
                  </a:schemeClr>
                </a:solidFill>
                <a:sym typeface="Arial" charset="0"/>
              </a:endParaRPr>
            </a:p>
          </p:txBody>
        </p:sp>
        <p:sp>
          <p:nvSpPr>
            <p:cNvPr id="163" name="Rectangle 97"/>
            <p:cNvSpPr>
              <a:spLocks noChangeArrowheads="1"/>
            </p:cNvSpPr>
            <p:nvPr/>
          </p:nvSpPr>
          <p:spPr bwMode="auto">
            <a:xfrm>
              <a:off x="787400" y="3787775"/>
              <a:ext cx="7739063" cy="6191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164" name="Rectangle 100"/>
            <p:cNvSpPr>
              <a:spLocks noChangeArrowheads="1"/>
            </p:cNvSpPr>
            <p:nvPr/>
          </p:nvSpPr>
          <p:spPr bwMode="auto">
            <a:xfrm>
              <a:off x="931863" y="3355975"/>
              <a:ext cx="1824037" cy="363538"/>
            </a:xfrm>
            <a:prstGeom prst="rect">
              <a:avLst/>
            </a:prstGeom>
            <a:noFill/>
            <a:ln>
              <a:noFill/>
            </a:ln>
            <a:effectLst/>
            <a:extLst/>
          </p:spPr>
          <p:txBody>
            <a:bodyPr lIns="90488" tIns="44450" rIns="90488" bIns="44450">
              <a:spAutoFit/>
            </a:bodyPr>
            <a:lstStyle/>
            <a:p>
              <a:pPr>
                <a:buSzPct val="100000"/>
                <a:defRPr/>
              </a:pPr>
              <a:r>
                <a:rPr lang="fr-BE" dirty="0">
                  <a:solidFill>
                    <a:srgbClr val="000000"/>
                  </a:solidFill>
                  <a:sym typeface="Arial" charset="0"/>
                </a:rPr>
                <a:t>Backbone</a:t>
              </a:r>
            </a:p>
          </p:txBody>
        </p:sp>
        <p:sp>
          <p:nvSpPr>
            <p:cNvPr id="165" name="Rectangle 101"/>
            <p:cNvSpPr>
              <a:spLocks noChangeArrowheads="1"/>
            </p:cNvSpPr>
            <p:nvPr/>
          </p:nvSpPr>
          <p:spPr bwMode="auto">
            <a:xfrm>
              <a:off x="7734300" y="5103813"/>
              <a:ext cx="84138" cy="1135062"/>
            </a:xfrm>
            <a:prstGeom prst="rect">
              <a:avLst/>
            </a:prstGeom>
            <a:solidFill>
              <a:schemeClr val="tx1">
                <a:lumMod val="50000"/>
                <a:lumOff val="50000"/>
              </a:schemeClr>
            </a:solidFill>
            <a:ln w="9525">
              <a:noFill/>
              <a:miter lim="800000"/>
              <a:headEnd/>
              <a:tailEnd/>
            </a:ln>
            <a:extLst/>
          </p:spPr>
          <p:txBody>
            <a:bodyPr wrap="none" anchor="ctr"/>
            <a:lstStyle/>
            <a:p>
              <a:endParaRPr lang="fr-FR" altLang="en-US"/>
            </a:p>
          </p:txBody>
        </p:sp>
        <p:sp>
          <p:nvSpPr>
            <p:cNvPr id="166" name="Rectangle 104"/>
            <p:cNvSpPr>
              <a:spLocks noChangeArrowheads="1"/>
            </p:cNvSpPr>
            <p:nvPr/>
          </p:nvSpPr>
          <p:spPr bwMode="auto">
            <a:xfrm>
              <a:off x="7419975" y="5441950"/>
              <a:ext cx="311150" cy="303213"/>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67" name="Freeform 105"/>
            <p:cNvSpPr>
              <a:spLocks/>
            </p:cNvSpPr>
            <p:nvPr/>
          </p:nvSpPr>
          <p:spPr bwMode="auto">
            <a:xfrm>
              <a:off x="7419975" y="53197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8" name="Freeform 106"/>
            <p:cNvSpPr>
              <a:spLocks/>
            </p:cNvSpPr>
            <p:nvPr/>
          </p:nvSpPr>
          <p:spPr bwMode="auto">
            <a:xfrm>
              <a:off x="7731125" y="53197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9" name="Oval 107"/>
            <p:cNvSpPr>
              <a:spLocks noChangeArrowheads="1"/>
            </p:cNvSpPr>
            <p:nvPr/>
          </p:nvSpPr>
          <p:spPr bwMode="auto">
            <a:xfrm>
              <a:off x="7435229" y="5888038"/>
              <a:ext cx="665163" cy="485775"/>
            </a:xfrm>
            <a:prstGeom prst="ellipse">
              <a:avLst/>
            </a:prstGeom>
            <a:solidFill>
              <a:srgbClr val="00ABDA"/>
            </a:solidFill>
            <a:ln>
              <a:noFill/>
            </a:ln>
            <a:effectLst/>
          </p:spPr>
          <p:txBody>
            <a:bodyPr wrap="none" anchor="ctr"/>
            <a:lstStyle/>
            <a:p>
              <a:pPr algn="ctr">
                <a:defRPr/>
              </a:pPr>
              <a:r>
                <a:rPr lang="fr-BE" altLang="en-US" sz="1600" b="1" dirty="0">
                  <a:solidFill>
                    <a:schemeClr val="tx1">
                      <a:lumMod val="75000"/>
                      <a:lumOff val="25000"/>
                    </a:schemeClr>
                  </a:solidFill>
                  <a:sym typeface="Arial" charset="0"/>
                </a:rPr>
                <a:t>…</a:t>
              </a:r>
            </a:p>
          </p:txBody>
        </p:sp>
        <p:sp>
          <p:nvSpPr>
            <p:cNvPr id="170" name="Rectangle 109"/>
            <p:cNvSpPr>
              <a:spLocks noChangeArrowheads="1"/>
            </p:cNvSpPr>
            <p:nvPr/>
          </p:nvSpPr>
          <p:spPr bwMode="auto">
            <a:xfrm>
              <a:off x="6583363" y="4105275"/>
              <a:ext cx="84137" cy="113506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171" name="Rectangle 110"/>
            <p:cNvSpPr>
              <a:spLocks noChangeArrowheads="1"/>
            </p:cNvSpPr>
            <p:nvPr/>
          </p:nvSpPr>
          <p:spPr bwMode="auto">
            <a:xfrm>
              <a:off x="6583363" y="3862388"/>
              <a:ext cx="73025" cy="1135062"/>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172" name="Oval 112"/>
            <p:cNvSpPr>
              <a:spLocks noChangeArrowheads="1"/>
            </p:cNvSpPr>
            <p:nvPr/>
          </p:nvSpPr>
          <p:spPr bwMode="auto">
            <a:xfrm>
              <a:off x="6292850" y="5159375"/>
              <a:ext cx="665163" cy="487363"/>
            </a:xfrm>
            <a:prstGeom prst="ellipse">
              <a:avLst/>
            </a:prstGeom>
            <a:solidFill>
              <a:srgbClr val="00ABDA"/>
            </a:solidFill>
            <a:ln>
              <a:noFill/>
            </a:ln>
            <a:effectLst/>
          </p:spPr>
          <p:txBody>
            <a:bodyPr wrap="none" anchor="ctr"/>
            <a:lstStyle/>
            <a:p>
              <a:pPr algn="ctr">
                <a:defRPr/>
              </a:pPr>
              <a:r>
                <a:rPr lang="fr-BE" altLang="en-US" sz="1600" b="1" dirty="0" smtClean="0">
                  <a:solidFill>
                    <a:schemeClr val="tx1">
                      <a:lumMod val="75000"/>
                      <a:lumOff val="25000"/>
                    </a:schemeClr>
                  </a:solidFill>
                  <a:sym typeface="Arial" charset="0"/>
                </a:rPr>
                <a:t>RSZ</a:t>
              </a:r>
              <a:endParaRPr lang="fr-BE" altLang="en-US" sz="1600" b="1" dirty="0">
                <a:solidFill>
                  <a:schemeClr val="tx1">
                    <a:lumMod val="75000"/>
                    <a:lumOff val="25000"/>
                  </a:schemeClr>
                </a:solidFill>
                <a:sym typeface="Arial" charset="0"/>
              </a:endParaRPr>
            </a:p>
          </p:txBody>
        </p:sp>
        <p:sp>
          <p:nvSpPr>
            <p:cNvPr id="173" name="Rectangle 114"/>
            <p:cNvSpPr>
              <a:spLocks noChangeArrowheads="1"/>
            </p:cNvSpPr>
            <p:nvPr/>
          </p:nvSpPr>
          <p:spPr bwMode="auto">
            <a:xfrm>
              <a:off x="6219825" y="4206875"/>
              <a:ext cx="623888" cy="304800"/>
            </a:xfrm>
            <a:prstGeom prst="rect">
              <a:avLst/>
            </a:prstGeom>
            <a:solidFill>
              <a:srgbClr val="FF330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74" name="Freeform 115"/>
            <p:cNvSpPr>
              <a:spLocks/>
            </p:cNvSpPr>
            <p:nvPr/>
          </p:nvSpPr>
          <p:spPr bwMode="auto">
            <a:xfrm>
              <a:off x="6219825" y="40243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5" name="Freeform 116"/>
            <p:cNvSpPr>
              <a:spLocks/>
            </p:cNvSpPr>
            <p:nvPr/>
          </p:nvSpPr>
          <p:spPr bwMode="auto">
            <a:xfrm>
              <a:off x="6843713" y="4024313"/>
              <a:ext cx="188912"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6" name="Rectangle 118"/>
            <p:cNvSpPr>
              <a:spLocks noChangeArrowheads="1"/>
            </p:cNvSpPr>
            <p:nvPr/>
          </p:nvSpPr>
          <p:spPr bwMode="auto">
            <a:xfrm>
              <a:off x="6407150" y="4743450"/>
              <a:ext cx="312738" cy="304800"/>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77" name="Freeform 119"/>
            <p:cNvSpPr>
              <a:spLocks/>
            </p:cNvSpPr>
            <p:nvPr/>
          </p:nvSpPr>
          <p:spPr bwMode="auto">
            <a:xfrm>
              <a:off x="6407150" y="4622800"/>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8" name="Freeform 120"/>
            <p:cNvSpPr>
              <a:spLocks/>
            </p:cNvSpPr>
            <p:nvPr/>
          </p:nvSpPr>
          <p:spPr bwMode="auto">
            <a:xfrm>
              <a:off x="6719888" y="4622800"/>
              <a:ext cx="125412"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9" name="Oval 121"/>
            <p:cNvSpPr>
              <a:spLocks noChangeArrowheads="1"/>
            </p:cNvSpPr>
            <p:nvPr/>
          </p:nvSpPr>
          <p:spPr bwMode="auto">
            <a:xfrm>
              <a:off x="3476625" y="5186363"/>
              <a:ext cx="2217738" cy="688975"/>
            </a:xfrm>
            <a:prstGeom prst="ellipse">
              <a:avLst/>
            </a:prstGeom>
            <a:solidFill>
              <a:srgbClr val="00ABDA"/>
            </a:solidFill>
            <a:ln>
              <a:noFill/>
            </a:ln>
            <a:effectLst/>
          </p:spPr>
          <p:txBody>
            <a:bodyPr wrap="none" anchor="ctr"/>
            <a:lstStyle/>
            <a:p>
              <a:pPr algn="ctr">
                <a:defRPr/>
              </a:pPr>
              <a:r>
                <a:rPr lang="fr-BE" altLang="en-US" sz="1600" b="1" dirty="0" smtClean="0">
                  <a:solidFill>
                    <a:schemeClr val="tx1">
                      <a:lumMod val="75000"/>
                      <a:lumOff val="25000"/>
                    </a:schemeClr>
                  </a:solidFill>
                  <a:sym typeface="Arial" charset="0"/>
                </a:rPr>
                <a:t>KSZ</a:t>
              </a:r>
              <a:endParaRPr lang="fr-BE" altLang="en-US" sz="1600" b="1" dirty="0">
                <a:solidFill>
                  <a:schemeClr val="tx1">
                    <a:lumMod val="75000"/>
                    <a:lumOff val="25000"/>
                  </a:schemeClr>
                </a:solidFill>
                <a:sym typeface="Arial" charset="0"/>
              </a:endParaRPr>
            </a:p>
          </p:txBody>
        </p:sp>
        <p:sp>
          <p:nvSpPr>
            <p:cNvPr id="180" name="AutoShape 89"/>
            <p:cNvSpPr>
              <a:spLocks noChangeArrowheads="1"/>
            </p:cNvSpPr>
            <p:nvPr/>
          </p:nvSpPr>
          <p:spPr bwMode="auto">
            <a:xfrm>
              <a:off x="7596188" y="5084763"/>
              <a:ext cx="215900" cy="161925"/>
            </a:xfrm>
            <a:prstGeom prst="parallelogram">
              <a:avLst>
                <a:gd name="adj" fmla="val 87556"/>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grpSp>
      <p:sp>
        <p:nvSpPr>
          <p:cNvPr id="181" name="Oval 74"/>
          <p:cNvSpPr>
            <a:spLocks noChangeArrowheads="1"/>
          </p:cNvSpPr>
          <p:nvPr/>
        </p:nvSpPr>
        <p:spPr bwMode="auto">
          <a:xfrm>
            <a:off x="5375921" y="2906714"/>
            <a:ext cx="1406525" cy="378271"/>
          </a:xfrm>
          <a:prstGeom prst="ellipse">
            <a:avLst/>
          </a:prstGeom>
          <a:solidFill>
            <a:srgbClr val="8CCA1C"/>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a:solidFill>
                  <a:srgbClr val="000000"/>
                </a:solidFill>
                <a:sym typeface="Arial" charset="0"/>
              </a:rPr>
              <a:t>…</a:t>
            </a:r>
          </a:p>
        </p:txBody>
      </p:sp>
      <p:sp>
        <p:nvSpPr>
          <p:cNvPr id="182" name="Oval 74"/>
          <p:cNvSpPr>
            <a:spLocks noChangeArrowheads="1"/>
          </p:cNvSpPr>
          <p:nvPr/>
        </p:nvSpPr>
        <p:spPr bwMode="auto">
          <a:xfrm>
            <a:off x="5375921" y="2402658"/>
            <a:ext cx="1406525" cy="378271"/>
          </a:xfrm>
          <a:prstGeom prst="ellipse">
            <a:avLst/>
          </a:prstGeom>
          <a:solidFill>
            <a:srgbClr val="8CCA1C"/>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a:solidFill>
                  <a:srgbClr val="000000"/>
                </a:solidFill>
                <a:sym typeface="Arial" charset="0"/>
              </a:rPr>
              <a:t>Isabel</a:t>
            </a:r>
          </a:p>
        </p:txBody>
      </p:sp>
      <p:sp>
        <p:nvSpPr>
          <p:cNvPr id="183" name="Oval 74"/>
          <p:cNvSpPr>
            <a:spLocks noChangeArrowheads="1"/>
          </p:cNvSpPr>
          <p:nvPr/>
        </p:nvSpPr>
        <p:spPr bwMode="auto">
          <a:xfrm>
            <a:off x="5375921" y="1898602"/>
            <a:ext cx="1406525" cy="378271"/>
          </a:xfrm>
          <a:prstGeom prst="ellipse">
            <a:avLst/>
          </a:prstGeom>
          <a:solidFill>
            <a:srgbClr val="8CCA1C"/>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err="1">
                <a:solidFill>
                  <a:srgbClr val="000000"/>
                </a:solidFill>
                <a:sym typeface="Arial" charset="0"/>
              </a:rPr>
              <a:t>FedMAN</a:t>
            </a:r>
            <a:endParaRPr lang="fr-BE" altLang="en-US" sz="1600" dirty="0">
              <a:solidFill>
                <a:srgbClr val="000000"/>
              </a:solidFill>
              <a:sym typeface="Arial" charset="0"/>
            </a:endParaRPr>
          </a:p>
        </p:txBody>
      </p:sp>
      <p:sp>
        <p:nvSpPr>
          <p:cNvPr id="184" name="Oval 74"/>
          <p:cNvSpPr>
            <a:spLocks noChangeArrowheads="1"/>
          </p:cNvSpPr>
          <p:nvPr/>
        </p:nvSpPr>
        <p:spPr bwMode="auto">
          <a:xfrm>
            <a:off x="5375921" y="1394546"/>
            <a:ext cx="1406525" cy="378271"/>
          </a:xfrm>
          <a:prstGeom prst="ellipse">
            <a:avLst/>
          </a:prstGeom>
          <a:solidFill>
            <a:srgbClr val="8CCA1C"/>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a:solidFill>
                  <a:srgbClr val="000000"/>
                </a:solidFill>
                <a:sym typeface="Arial" charset="0"/>
              </a:rPr>
              <a:t>Internet</a:t>
            </a:r>
          </a:p>
        </p:txBody>
      </p:sp>
    </p:spTree>
    <p:extLst>
      <p:ext uri="{BB962C8B-B14F-4D97-AF65-F5344CB8AC3E}">
        <p14:creationId xmlns:p14="http://schemas.microsoft.com/office/powerpoint/2010/main" val="7259576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Netwerk met basisdiensten</a:t>
            </a:r>
            <a:endParaRPr lang="fr-FR" dirty="0"/>
          </a:p>
        </p:txBody>
      </p:sp>
      <p:sp>
        <p:nvSpPr>
          <p:cNvPr id="3" name="Content Placeholder 2"/>
          <p:cNvSpPr>
            <a:spLocks noGrp="1"/>
          </p:cNvSpPr>
          <p:nvPr>
            <p:ph idx="1"/>
          </p:nvPr>
        </p:nvSpPr>
        <p:spPr/>
        <p:txBody>
          <a:bodyPr/>
          <a:lstStyle/>
          <a:p>
            <a:r>
              <a:rPr lang="fr-BE" dirty="0" err="1"/>
              <a:t>functioneel</a:t>
            </a:r>
            <a:r>
              <a:rPr lang="fr-BE" dirty="0"/>
              <a:t> </a:t>
            </a:r>
            <a:r>
              <a:rPr lang="fr-BE" dirty="0" err="1"/>
              <a:t>netwerk</a:t>
            </a:r>
            <a:endParaRPr lang="en-US" dirty="0"/>
          </a:p>
        </p:txBody>
      </p:sp>
      <p:pic>
        <p:nvPicPr>
          <p:cNvPr id="31"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1624" y="1322586"/>
            <a:ext cx="7632848" cy="5167115"/>
          </a:xfrm>
          <a:prstGeom prst="rect">
            <a:avLst/>
          </a:prstGeom>
        </p:spPr>
      </p:pic>
    </p:spTree>
    <p:extLst>
      <p:ext uri="{BB962C8B-B14F-4D97-AF65-F5344CB8AC3E}">
        <p14:creationId xmlns:p14="http://schemas.microsoft.com/office/powerpoint/2010/main" val="24613583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ksz-bcss.fgov.be/sites/default/files/assets/images/indicator_berichten_20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7135" y="785495"/>
            <a:ext cx="9601200" cy="593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1918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Procesvereenvoudiging</a:t>
            </a:r>
            <a:endParaRPr lang="en-US" dirty="0"/>
          </a:p>
        </p:txBody>
      </p:sp>
      <p:sp>
        <p:nvSpPr>
          <p:cNvPr id="3" name="Content Placeholder 2"/>
          <p:cNvSpPr>
            <a:spLocks noGrp="1"/>
          </p:cNvSpPr>
          <p:nvPr>
            <p:ph idx="1"/>
          </p:nvPr>
        </p:nvSpPr>
        <p:spPr>
          <a:xfrm>
            <a:off x="838200" y="1708519"/>
            <a:ext cx="10515600" cy="4719331"/>
          </a:xfrm>
        </p:spPr>
        <p:txBody>
          <a:bodyPr>
            <a:normAutofit lnSpcReduction="10000"/>
          </a:bodyPr>
          <a:lstStyle/>
          <a:p>
            <a:r>
              <a:rPr lang="nl-BE" dirty="0"/>
              <a:t>tussen 3.000 actoren betrokken bij sociale bescherming</a:t>
            </a:r>
          </a:p>
          <a:p>
            <a:endParaRPr lang="fr-BE" dirty="0" smtClean="0"/>
          </a:p>
          <a:p>
            <a:endParaRPr lang="fr-BE" dirty="0"/>
          </a:p>
          <a:p>
            <a:endParaRPr lang="fr-BE" dirty="0" smtClean="0"/>
          </a:p>
          <a:p>
            <a:endParaRPr lang="fr-BE" sz="800" dirty="0" smtClean="0"/>
          </a:p>
          <a:p>
            <a:pPr marL="266700" lvl="1" indent="-266700">
              <a:buFont typeface="Arial" panose="020B0604020202020204" pitchFamily="34" charset="0"/>
              <a:buChar char="•"/>
            </a:pPr>
            <a:r>
              <a:rPr lang="nl-BE" dirty="0"/>
              <a:t>tussen 3.000 actoren betrokken bij sociale bescherming enerzijds en </a:t>
            </a:r>
            <a:r>
              <a:rPr lang="nl-BE" dirty="0" smtClean="0"/>
              <a:t>225.000 </a:t>
            </a:r>
            <a:r>
              <a:rPr lang="nl-BE" dirty="0"/>
              <a:t>werkgevers anderzijds</a:t>
            </a:r>
          </a:p>
          <a:p>
            <a:pPr marL="87312" lvl="1" indent="0">
              <a:buNone/>
            </a:pPr>
            <a:endParaRPr lang="fr-BE" dirty="0" smtClean="0">
              <a:sym typeface="Arial" charset="0"/>
            </a:endParaRPr>
          </a:p>
          <a:p>
            <a:pPr marL="87312" lvl="1" indent="0">
              <a:buNone/>
            </a:pPr>
            <a:endParaRPr lang="fr-BE" dirty="0">
              <a:sym typeface="Arial" charset="0"/>
            </a:endParaRPr>
          </a:p>
          <a:p>
            <a:pPr marL="87312" lvl="1" indent="0">
              <a:buNone/>
            </a:pPr>
            <a:endParaRPr lang="fr-BE" sz="1900" dirty="0">
              <a:sym typeface="Arial" charset="0"/>
            </a:endParaRPr>
          </a:p>
          <a:p>
            <a:pPr marL="87312" lvl="1" indent="0">
              <a:buNone/>
            </a:pPr>
            <a:endParaRPr lang="fr-BE" sz="1900" dirty="0">
              <a:sym typeface="Wingdings" panose="05000000000000000000" pitchFamily="2" charset="2"/>
            </a:endParaRPr>
          </a:p>
          <a:p>
            <a:pPr marL="87312" lvl="1" indent="0">
              <a:buNone/>
            </a:pPr>
            <a:endParaRPr lang="fr-BE" sz="700" dirty="0">
              <a:sym typeface="Wingdings" panose="05000000000000000000" pitchFamily="2" charset="2"/>
            </a:endParaRPr>
          </a:p>
          <a:p>
            <a:pPr marL="363538" lvl="1" indent="0">
              <a:buNone/>
            </a:pPr>
            <a:endParaRPr lang="fr-BE" sz="700" dirty="0">
              <a:sym typeface="Wingdings" panose="05000000000000000000" pitchFamily="2" charset="2"/>
            </a:endParaRPr>
          </a:p>
          <a:p>
            <a:pPr marL="360363" indent="0">
              <a:spcBef>
                <a:spcPts val="500"/>
              </a:spcBef>
              <a:buNone/>
            </a:pPr>
            <a:r>
              <a:rPr lang="nl-BE" sz="1800" dirty="0" smtClean="0">
                <a:sym typeface="Wingdings" panose="05000000000000000000" pitchFamily="2" charset="2"/>
              </a:rPr>
              <a:t> </a:t>
            </a:r>
            <a:r>
              <a:rPr lang="nl-BE" sz="1800" dirty="0"/>
              <a:t>beperkt tot 3 momenten en maximaal van toepassing tot toepassing</a:t>
            </a:r>
          </a:p>
          <a:p>
            <a:pPr marL="703263" indent="-163513">
              <a:spcBef>
                <a:spcPts val="500"/>
              </a:spcBef>
              <a:buFont typeface="Calibri" panose="020F0502020204030204" pitchFamily="34" charset="0"/>
              <a:buChar char="-"/>
            </a:pPr>
            <a:r>
              <a:rPr lang="nl-BE" sz="1600" dirty="0"/>
              <a:t>de onmiddellijke aangifte van aanwerving en ontslag (enkel elektronisch)</a:t>
            </a:r>
          </a:p>
          <a:p>
            <a:pPr marL="703263" indent="-163513">
              <a:spcBef>
                <a:spcPts val="500"/>
              </a:spcBef>
              <a:buFont typeface="Calibri" panose="020F0502020204030204" pitchFamily="34" charset="0"/>
              <a:buChar char="-"/>
            </a:pPr>
            <a:r>
              <a:rPr lang="nl-BE" sz="1600" dirty="0"/>
              <a:t>de driemaandelijkse aangifte van lonen en arbeidstijden (enkel elektronisch)</a:t>
            </a:r>
          </a:p>
          <a:p>
            <a:pPr marL="703263" indent="-163513">
              <a:spcBef>
                <a:spcPts val="500"/>
              </a:spcBef>
              <a:buFont typeface="Calibri" panose="020F0502020204030204" pitchFamily="34" charset="0"/>
              <a:buChar char="-"/>
            </a:pPr>
            <a:r>
              <a:rPr lang="nl-BE" sz="1600" dirty="0"/>
              <a:t>het zich voordoen van een sociaal risico (elektronisch of op papier)</a:t>
            </a:r>
          </a:p>
          <a:p>
            <a:endParaRPr lang="en-US" dirty="0"/>
          </a:p>
        </p:txBody>
      </p:sp>
      <p:grpSp>
        <p:nvGrpSpPr>
          <p:cNvPr id="17" name="Group 16"/>
          <p:cNvGrpSpPr>
            <a:grpSpLocks noChangeAspect="1"/>
          </p:cNvGrpSpPr>
          <p:nvPr/>
        </p:nvGrpSpPr>
        <p:grpSpPr>
          <a:xfrm>
            <a:off x="1544980" y="3829048"/>
            <a:ext cx="5167602" cy="1117230"/>
            <a:chOff x="846076" y="3642388"/>
            <a:chExt cx="5792657" cy="1252367"/>
          </a:xfrm>
        </p:grpSpPr>
        <p:pic>
          <p:nvPicPr>
            <p:cNvPr id="12" name="Picture 13" descr="Related imag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3444" y="3748955"/>
              <a:ext cx="705800" cy="705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6543" y="3642388"/>
              <a:ext cx="861087" cy="86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Arrow Connector 13"/>
            <p:cNvCxnSpPr/>
            <p:nvPr/>
          </p:nvCxnSpPr>
          <p:spPr>
            <a:xfrm>
              <a:off x="3106001" y="4101855"/>
              <a:ext cx="954113" cy="7438"/>
            </a:xfrm>
            <a:prstGeom prst="straightConnector1">
              <a:avLst/>
            </a:prstGeom>
            <a:ln w="107950">
              <a:solidFill>
                <a:srgbClr val="008CB2"/>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46076" y="4503475"/>
              <a:ext cx="2532115" cy="379505"/>
            </a:xfrm>
            <a:prstGeom prst="rect">
              <a:avLst/>
            </a:prstGeom>
          </p:spPr>
          <p:txBody>
            <a:bodyPr wrap="none">
              <a:spAutoFit/>
            </a:bodyPr>
            <a:lstStyle/>
            <a:p>
              <a:pPr algn="ctr"/>
              <a:r>
                <a:rPr lang="fr-BE" sz="1600" dirty="0"/>
                <a:t>80 </a:t>
              </a:r>
              <a:r>
                <a:rPr lang="fr-BE" sz="1600" dirty="0" err="1" smtClean="0"/>
                <a:t>formulieren</a:t>
              </a:r>
              <a:r>
                <a:rPr lang="fr-BE" sz="1600" dirty="0" smtClean="0"/>
                <a:t> </a:t>
              </a:r>
              <a:r>
                <a:rPr lang="fr-BE" sz="1600" dirty="0" err="1" smtClean="0"/>
                <a:t>papieren</a:t>
              </a:r>
              <a:r>
                <a:rPr lang="fr-BE" sz="1600" dirty="0" smtClean="0"/>
                <a:t> </a:t>
              </a:r>
              <a:endParaRPr lang="fr-BE" sz="1600" dirty="0"/>
            </a:p>
          </p:txBody>
        </p:sp>
        <p:sp>
          <p:nvSpPr>
            <p:cNvPr id="16" name="Rectangle 15"/>
            <p:cNvSpPr/>
            <p:nvPr/>
          </p:nvSpPr>
          <p:spPr>
            <a:xfrm>
              <a:off x="3875032" y="4515250"/>
              <a:ext cx="2763701" cy="379505"/>
            </a:xfrm>
            <a:prstGeom prst="rect">
              <a:avLst/>
            </a:prstGeom>
          </p:spPr>
          <p:txBody>
            <a:bodyPr wrap="square">
              <a:spAutoFit/>
            </a:bodyPr>
            <a:lstStyle/>
            <a:p>
              <a:pPr algn="ctr"/>
              <a:r>
                <a:rPr lang="fr-BE" sz="1600" dirty="0"/>
                <a:t>30 </a:t>
              </a:r>
              <a:r>
                <a:rPr lang="fr-BE" sz="1600" dirty="0" err="1" smtClean="0"/>
                <a:t>processen</a:t>
              </a:r>
              <a:r>
                <a:rPr lang="fr-BE" sz="1600" dirty="0" smtClean="0"/>
                <a:t> </a:t>
              </a:r>
              <a:r>
                <a:rPr lang="fr-BE" sz="1600" dirty="0" err="1" smtClean="0"/>
                <a:t>elektronische</a:t>
              </a:r>
              <a:endParaRPr lang="fr-BE" sz="1600" dirty="0"/>
            </a:p>
          </p:txBody>
        </p:sp>
      </p:grpSp>
      <p:grpSp>
        <p:nvGrpSpPr>
          <p:cNvPr id="18" name="Group 4"/>
          <p:cNvGrpSpPr>
            <a:grpSpLocks noChangeAspect="1"/>
          </p:cNvGrpSpPr>
          <p:nvPr/>
        </p:nvGrpSpPr>
        <p:grpSpPr>
          <a:xfrm>
            <a:off x="1551028" y="2099416"/>
            <a:ext cx="5273840" cy="1124300"/>
            <a:chOff x="803701" y="1396727"/>
            <a:chExt cx="6061892" cy="1292298"/>
          </a:xfrm>
        </p:grpSpPr>
        <p:cxnSp>
          <p:nvCxnSpPr>
            <p:cNvPr id="19" name="Straight Arrow Connector 5"/>
            <p:cNvCxnSpPr/>
            <p:nvPr/>
          </p:nvCxnSpPr>
          <p:spPr>
            <a:xfrm>
              <a:off x="3116606" y="1893527"/>
              <a:ext cx="954113" cy="7438"/>
            </a:xfrm>
            <a:prstGeom prst="straightConnector1">
              <a:avLst/>
            </a:prstGeom>
            <a:ln w="107950">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03701" y="2282275"/>
              <a:ext cx="2716192" cy="389142"/>
            </a:xfrm>
            <a:prstGeom prst="rect">
              <a:avLst/>
            </a:prstGeom>
          </p:spPr>
          <p:txBody>
            <a:bodyPr wrap="none">
              <a:spAutoFit/>
            </a:bodyPr>
            <a:lstStyle/>
            <a:p>
              <a:pPr algn="ctr"/>
              <a:r>
                <a:rPr lang="nl-BE" sz="1600" dirty="0"/>
                <a:t>800 papieren formulieren </a:t>
              </a:r>
            </a:p>
          </p:txBody>
        </p:sp>
        <p:sp>
          <p:nvSpPr>
            <p:cNvPr id="21" name="Rectangle 20"/>
            <p:cNvSpPr/>
            <p:nvPr/>
          </p:nvSpPr>
          <p:spPr>
            <a:xfrm>
              <a:off x="3923928" y="2299883"/>
              <a:ext cx="2941665" cy="389142"/>
            </a:xfrm>
            <a:prstGeom prst="rect">
              <a:avLst/>
            </a:prstGeom>
          </p:spPr>
          <p:txBody>
            <a:bodyPr wrap="square">
              <a:spAutoFit/>
            </a:bodyPr>
            <a:lstStyle/>
            <a:p>
              <a:pPr algn="ctr"/>
              <a:r>
                <a:rPr lang="nl-BE" sz="1600"/>
                <a:t>220 elektronische processen</a:t>
              </a:r>
            </a:p>
          </p:txBody>
        </p:sp>
        <p:pic>
          <p:nvPicPr>
            <p:cNvPr id="22" name="Picture 13" descr="Related imag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8896" y="1508072"/>
              <a:ext cx="705800" cy="705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6543" y="1396727"/>
              <a:ext cx="861087" cy="86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405341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Procesvereenvoudiging</a:t>
            </a:r>
            <a:endParaRPr lang="en-US" dirty="0"/>
          </a:p>
        </p:txBody>
      </p:sp>
      <p:sp>
        <p:nvSpPr>
          <p:cNvPr id="3" name="Content Placeholder 2"/>
          <p:cNvSpPr>
            <a:spLocks noGrp="1"/>
          </p:cNvSpPr>
          <p:nvPr>
            <p:ph idx="1"/>
          </p:nvPr>
        </p:nvSpPr>
        <p:spPr/>
        <p:txBody>
          <a:bodyPr>
            <a:normAutofit/>
          </a:bodyPr>
          <a:lstStyle/>
          <a:p>
            <a:r>
              <a:rPr lang="nl-BE" dirty="0"/>
              <a:t>elektronische berichten zijn gemiddeld teruggebracht tot 1/3 van het aantal rubrieken van papieren formulieren</a:t>
            </a:r>
          </a:p>
          <a:p>
            <a:endParaRPr lang="fr-FR" sz="2000" dirty="0"/>
          </a:p>
          <a:p>
            <a:endParaRPr lang="fr-BE" dirty="0" smtClean="0"/>
          </a:p>
          <a:p>
            <a:endParaRPr lang="fr-BE" dirty="0"/>
          </a:p>
          <a:p>
            <a:endParaRPr lang="fr-BE" dirty="0" smtClean="0"/>
          </a:p>
          <a:p>
            <a:r>
              <a:rPr lang="fr-FR" dirty="0" err="1" smtClean="0">
                <a:sym typeface="Arial" charset="0"/>
              </a:rPr>
              <a:t>Planbureau</a:t>
            </a:r>
            <a:r>
              <a:rPr lang="fr-FR" dirty="0" smtClean="0">
                <a:sym typeface="Arial" charset="0"/>
              </a:rPr>
              <a:t>: last </a:t>
            </a:r>
            <a:r>
              <a:rPr lang="fr-FR" dirty="0" err="1" smtClean="0">
                <a:sym typeface="Arial" charset="0"/>
              </a:rPr>
              <a:t>voor</a:t>
            </a:r>
            <a:r>
              <a:rPr lang="fr-FR" dirty="0" smtClean="0">
                <a:sym typeface="Arial" charset="0"/>
              </a:rPr>
              <a:t> de </a:t>
            </a:r>
            <a:r>
              <a:rPr lang="fr-FR" dirty="0" err="1" smtClean="0">
                <a:sym typeface="Arial" charset="0"/>
              </a:rPr>
              <a:t>ondernemingen</a:t>
            </a:r>
            <a:r>
              <a:rPr lang="fr-FR" dirty="0" smtClean="0">
                <a:sym typeface="Arial" charset="0"/>
              </a:rPr>
              <a:t> tgv van </a:t>
            </a:r>
            <a:r>
              <a:rPr lang="fr-FR" dirty="0" err="1" smtClean="0">
                <a:sym typeface="Arial" charset="0"/>
              </a:rPr>
              <a:t>administratieve</a:t>
            </a:r>
            <a:r>
              <a:rPr lang="fr-FR" dirty="0" smtClean="0">
                <a:sym typeface="Arial" charset="0"/>
              </a:rPr>
              <a:t> </a:t>
            </a:r>
            <a:r>
              <a:rPr lang="fr-FR" dirty="0" err="1" smtClean="0">
                <a:sym typeface="Arial" charset="0"/>
              </a:rPr>
              <a:t>formaliteiten</a:t>
            </a:r>
            <a:r>
              <a:rPr lang="fr-FR" dirty="0" smtClean="0">
                <a:sym typeface="Arial" charset="0"/>
              </a:rPr>
              <a:t> in de sociale </a:t>
            </a:r>
            <a:r>
              <a:rPr lang="fr-FR" dirty="0" err="1" smtClean="0">
                <a:sym typeface="Arial" charset="0"/>
              </a:rPr>
              <a:t>sector</a:t>
            </a:r>
            <a:r>
              <a:rPr lang="fr-FR" dirty="0" smtClean="0">
                <a:sym typeface="Arial" charset="0"/>
              </a:rPr>
              <a:t> met &gt;  </a:t>
            </a:r>
            <a:r>
              <a:rPr lang="fr-FR" dirty="0" err="1" smtClean="0">
                <a:sym typeface="Arial" charset="0"/>
              </a:rPr>
              <a:t>miljard</a:t>
            </a:r>
            <a:r>
              <a:rPr lang="fr-FR" dirty="0" smtClean="0">
                <a:sym typeface="Arial" charset="0"/>
              </a:rPr>
              <a:t> € per </a:t>
            </a:r>
            <a:r>
              <a:rPr lang="fr-FR" dirty="0" err="1" smtClean="0">
                <a:sym typeface="Arial" charset="0"/>
              </a:rPr>
              <a:t>jaar</a:t>
            </a:r>
            <a:r>
              <a:rPr lang="fr-FR" dirty="0" smtClean="0">
                <a:sym typeface="Arial" charset="0"/>
              </a:rPr>
              <a:t> </a:t>
            </a:r>
            <a:r>
              <a:rPr lang="fr-FR" dirty="0" err="1" smtClean="0">
                <a:sym typeface="Arial" charset="0"/>
              </a:rPr>
              <a:t>structureel</a:t>
            </a:r>
            <a:r>
              <a:rPr lang="fr-FR" dirty="0" smtClean="0">
                <a:sym typeface="Arial" charset="0"/>
              </a:rPr>
              <a:t> te </a:t>
            </a:r>
            <a:r>
              <a:rPr lang="fr-FR" dirty="0" err="1" smtClean="0">
                <a:sym typeface="Arial" charset="0"/>
              </a:rPr>
              <a:t>zijn</a:t>
            </a:r>
            <a:r>
              <a:rPr lang="fr-FR" dirty="0" smtClean="0">
                <a:sym typeface="Arial" charset="0"/>
              </a:rPr>
              <a:t> </a:t>
            </a:r>
            <a:r>
              <a:rPr lang="fr-FR" dirty="0" err="1" smtClean="0">
                <a:sym typeface="Arial" charset="0"/>
              </a:rPr>
              <a:t>verminderd</a:t>
            </a:r>
            <a:endParaRPr lang="fr-BE" sz="2000" dirty="0" smtClean="0">
              <a:sym typeface="Arial" charset="0"/>
            </a:endParaRPr>
          </a:p>
          <a:p>
            <a:pPr marL="363538" lvl="1" indent="0">
              <a:buNone/>
            </a:pPr>
            <a:r>
              <a:rPr lang="fr-BE" sz="2800" dirty="0" smtClean="0">
                <a:sym typeface="Arial" charset="0"/>
              </a:rPr>
              <a:t>			    </a:t>
            </a:r>
          </a:p>
          <a:p>
            <a:endParaRPr lang="en-US" dirty="0"/>
          </a:p>
        </p:txBody>
      </p:sp>
      <p:grpSp>
        <p:nvGrpSpPr>
          <p:cNvPr id="5" name="Group 4"/>
          <p:cNvGrpSpPr>
            <a:grpSpLocks noChangeAspect="1"/>
          </p:cNvGrpSpPr>
          <p:nvPr/>
        </p:nvGrpSpPr>
        <p:grpSpPr>
          <a:xfrm>
            <a:off x="4023279" y="2598091"/>
            <a:ext cx="3226405" cy="909540"/>
            <a:chOff x="1732600" y="1836440"/>
            <a:chExt cx="3584895" cy="1010600"/>
          </a:xfrm>
        </p:grpSpPr>
        <p:pic>
          <p:nvPicPr>
            <p:cNvPr id="18" name="Picture 13" descr="Related im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2600" y="1836440"/>
              <a:ext cx="705800" cy="7058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3" descr="Related im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5000" y="1988840"/>
              <a:ext cx="705800" cy="7058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3" descr="Related im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7400" y="2141240"/>
              <a:ext cx="705800" cy="7058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3" descr="Related im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1695" y="2032004"/>
              <a:ext cx="705800" cy="705800"/>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p:cNvCxnSpPr/>
            <p:nvPr/>
          </p:nvCxnSpPr>
          <p:spPr>
            <a:xfrm>
              <a:off x="3200391" y="2338225"/>
              <a:ext cx="954113" cy="7438"/>
            </a:xfrm>
            <a:prstGeom prst="straightConnector1">
              <a:avLst/>
            </a:prstGeom>
            <a:ln w="107950">
              <a:solidFill>
                <a:srgbClr val="008CB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p:cNvGrpSpPr>
            <a:grpSpLocks noChangeAspect="1"/>
          </p:cNvGrpSpPr>
          <p:nvPr/>
        </p:nvGrpSpPr>
        <p:grpSpPr>
          <a:xfrm>
            <a:off x="4932819" y="5107074"/>
            <a:ext cx="1979629" cy="766885"/>
            <a:chOff x="4986776" y="5085185"/>
            <a:chExt cx="1979629" cy="766885"/>
          </a:xfrm>
        </p:grpSpPr>
        <p:grpSp>
          <p:nvGrpSpPr>
            <p:cNvPr id="23" name="Group 22"/>
            <p:cNvGrpSpPr>
              <a:grpSpLocks noChangeAspect="1"/>
            </p:cNvGrpSpPr>
            <p:nvPr/>
          </p:nvGrpSpPr>
          <p:grpSpPr>
            <a:xfrm>
              <a:off x="5298157" y="5085185"/>
              <a:ext cx="1147021" cy="766885"/>
              <a:chOff x="1619672" y="5061460"/>
              <a:chExt cx="1296144" cy="866587"/>
            </a:xfrm>
          </p:grpSpPr>
          <p:cxnSp>
            <p:nvCxnSpPr>
              <p:cNvPr id="24" name="Straight Connector 23"/>
              <p:cNvCxnSpPr/>
              <p:nvPr/>
            </p:nvCxnSpPr>
            <p:spPr>
              <a:xfrm flipV="1">
                <a:off x="1619672" y="5061461"/>
                <a:ext cx="1296144" cy="866586"/>
              </a:xfrm>
              <a:prstGeom prst="line">
                <a:avLst/>
              </a:prstGeom>
              <a:ln w="76200">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25" name="Straight Connector 24"/>
              <p:cNvCxnSpPr/>
              <p:nvPr/>
            </p:nvCxnSpPr>
            <p:spPr>
              <a:xfrm>
                <a:off x="1619672" y="5061460"/>
                <a:ext cx="1296144" cy="866587"/>
              </a:xfrm>
              <a:prstGeom prst="line">
                <a:avLst/>
              </a:prstGeom>
              <a:ln w="76200">
                <a:solidFill>
                  <a:srgbClr val="FF0000"/>
                </a:solidFill>
              </a:ln>
            </p:spPr>
            <p:style>
              <a:lnRef idx="1">
                <a:schemeClr val="accent6"/>
              </a:lnRef>
              <a:fillRef idx="0">
                <a:schemeClr val="accent6"/>
              </a:fillRef>
              <a:effectRef idx="0">
                <a:schemeClr val="accent6"/>
              </a:effectRef>
              <a:fontRef idx="minor">
                <a:schemeClr val="tx1"/>
              </a:fontRef>
            </p:style>
          </p:cxnSp>
        </p:grpSp>
        <p:sp>
          <p:nvSpPr>
            <p:cNvPr id="6" name="TextBox 5"/>
            <p:cNvSpPr txBox="1"/>
            <p:nvPr/>
          </p:nvSpPr>
          <p:spPr>
            <a:xfrm>
              <a:off x="4986776" y="5113466"/>
              <a:ext cx="1979629" cy="553998"/>
            </a:xfrm>
            <a:prstGeom prst="rect">
              <a:avLst/>
            </a:prstGeom>
            <a:noFill/>
          </p:spPr>
          <p:txBody>
            <a:bodyPr wrap="square" rtlCol="0">
              <a:spAutoFit/>
            </a:bodyPr>
            <a:lstStyle/>
            <a:p>
              <a:r>
                <a:rPr lang="fr-BE" sz="3000" dirty="0">
                  <a:sym typeface="Arial" charset="0"/>
                </a:rPr>
                <a:t>1 </a:t>
              </a:r>
              <a:r>
                <a:rPr lang="fr-BE" sz="3000" dirty="0" err="1" smtClean="0">
                  <a:sym typeface="Arial" charset="0"/>
                </a:rPr>
                <a:t>miliard</a:t>
              </a:r>
              <a:r>
                <a:rPr lang="fr-BE" sz="3000" dirty="0" smtClean="0">
                  <a:sym typeface="Arial" charset="0"/>
                </a:rPr>
                <a:t> </a:t>
              </a:r>
              <a:r>
                <a:rPr lang="fr-BE" sz="3000" dirty="0">
                  <a:sym typeface="Arial" charset="0"/>
                </a:rPr>
                <a:t>€</a:t>
              </a:r>
              <a:endParaRPr lang="en-US" sz="3000" dirty="0"/>
            </a:p>
          </p:txBody>
        </p:sp>
      </p:grpSp>
    </p:spTree>
    <p:extLst>
      <p:ext uri="{BB962C8B-B14F-4D97-AF65-F5344CB8AC3E}">
        <p14:creationId xmlns:p14="http://schemas.microsoft.com/office/powerpoint/2010/main" val="1988669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Beschikbaarheid en verwerking</a:t>
            </a:r>
            <a:endParaRPr lang="en-US" dirty="0"/>
          </a:p>
        </p:txBody>
      </p:sp>
      <p:sp>
        <p:nvSpPr>
          <p:cNvPr id="3" name="Content Placeholder 2"/>
          <p:cNvSpPr>
            <a:spLocks noGrp="1"/>
          </p:cNvSpPr>
          <p:nvPr>
            <p:ph idx="1"/>
          </p:nvPr>
        </p:nvSpPr>
        <p:spPr/>
        <p:txBody>
          <a:bodyPr/>
          <a:lstStyle/>
          <a:p>
            <a:r>
              <a:rPr lang="nl-BE" dirty="0"/>
              <a:t>beschikbaarheid van netwerkdiensten (norm: </a:t>
            </a:r>
            <a:r>
              <a:rPr lang="nl-BE" dirty="0" smtClean="0"/>
              <a:t>99 </a:t>
            </a:r>
            <a:r>
              <a:rPr lang="nl-BE" dirty="0"/>
              <a:t>%) </a:t>
            </a:r>
          </a:p>
          <a:p>
            <a:pPr lvl="1"/>
            <a:r>
              <a:rPr lang="nl-BE" dirty="0" smtClean="0">
                <a:solidFill>
                  <a:srgbClr val="0078B2"/>
                </a:solidFill>
              </a:rPr>
              <a:t>99,99 </a:t>
            </a:r>
            <a:r>
              <a:rPr lang="nl-BE" dirty="0">
                <a:solidFill>
                  <a:srgbClr val="0078B2"/>
                </a:solidFill>
              </a:rPr>
              <a:t>%</a:t>
            </a:r>
            <a:r>
              <a:rPr lang="nl-BE" dirty="0"/>
              <a:t> beschikbaarheid van het informatiesysteem van de KSZ </a:t>
            </a:r>
          </a:p>
          <a:p>
            <a:pPr lvl="1"/>
            <a:r>
              <a:rPr lang="nl-BE" dirty="0" smtClean="0">
                <a:solidFill>
                  <a:srgbClr val="0078B2"/>
                </a:solidFill>
              </a:rPr>
              <a:t>99,91 </a:t>
            </a:r>
            <a:r>
              <a:rPr lang="nl-BE" dirty="0">
                <a:solidFill>
                  <a:srgbClr val="0078B2"/>
                </a:solidFill>
              </a:rPr>
              <a:t>%</a:t>
            </a:r>
            <a:r>
              <a:rPr lang="nl-BE" dirty="0"/>
              <a:t> beschikbaarheid voor de diensten van het Rijkregister</a:t>
            </a:r>
          </a:p>
          <a:p>
            <a:pPr lvl="1"/>
            <a:r>
              <a:rPr lang="nl-BE" dirty="0" smtClean="0">
                <a:solidFill>
                  <a:srgbClr val="0078B2"/>
                </a:solidFill>
              </a:rPr>
              <a:t>99,98 </a:t>
            </a:r>
            <a:r>
              <a:rPr lang="nl-BE" dirty="0">
                <a:solidFill>
                  <a:srgbClr val="0078B2"/>
                </a:solidFill>
              </a:rPr>
              <a:t>%</a:t>
            </a:r>
            <a:r>
              <a:rPr lang="nl-BE" dirty="0"/>
              <a:t> beschikbaarheid voor de diensten van de RSZ</a:t>
            </a:r>
          </a:p>
          <a:p>
            <a:r>
              <a:rPr lang="nl-BE" dirty="0"/>
              <a:t>verwerkingstijden (normen : </a:t>
            </a:r>
            <a:r>
              <a:rPr lang="nl-BE" dirty="0" smtClean="0"/>
              <a:t>99 </a:t>
            </a:r>
            <a:r>
              <a:rPr lang="nl-BE" dirty="0"/>
              <a:t>% - </a:t>
            </a:r>
            <a:r>
              <a:rPr lang="nl-BE" dirty="0" smtClean="0"/>
              <a:t>99,5 %)</a:t>
            </a:r>
            <a:endParaRPr lang="nl-BE" dirty="0"/>
          </a:p>
          <a:p>
            <a:pPr lvl="1"/>
            <a:r>
              <a:rPr lang="nl-BE" dirty="0"/>
              <a:t>maximale verwerkingstijd van één seconde in </a:t>
            </a:r>
            <a:r>
              <a:rPr lang="nl-BE" dirty="0" smtClean="0">
                <a:solidFill>
                  <a:srgbClr val="0078B2"/>
                </a:solidFill>
              </a:rPr>
              <a:t>99,66 </a:t>
            </a:r>
            <a:r>
              <a:rPr lang="nl-BE" dirty="0">
                <a:solidFill>
                  <a:srgbClr val="0078B2"/>
                </a:solidFill>
              </a:rPr>
              <a:t>%</a:t>
            </a:r>
            <a:r>
              <a:rPr lang="nl-BE" dirty="0"/>
              <a:t> van de gevallen </a:t>
            </a:r>
          </a:p>
          <a:p>
            <a:pPr lvl="1"/>
            <a:r>
              <a:rPr lang="nl-BE" dirty="0"/>
              <a:t>maximale verwerkingstijd van twee seconden in </a:t>
            </a:r>
            <a:r>
              <a:rPr lang="nl-BE" dirty="0" smtClean="0">
                <a:solidFill>
                  <a:srgbClr val="0078B2"/>
                </a:solidFill>
              </a:rPr>
              <a:t>99,93 </a:t>
            </a:r>
            <a:r>
              <a:rPr lang="nl-BE" dirty="0">
                <a:solidFill>
                  <a:srgbClr val="0078B2"/>
                </a:solidFill>
              </a:rPr>
              <a:t>%</a:t>
            </a:r>
            <a:r>
              <a:rPr lang="nl-BE" dirty="0"/>
              <a:t> van de gevallen </a:t>
            </a:r>
          </a:p>
          <a:p>
            <a:pPr lvl="1"/>
            <a:r>
              <a:rPr lang="nl-BE" dirty="0" smtClean="0">
                <a:solidFill>
                  <a:srgbClr val="0078B2"/>
                </a:solidFill>
              </a:rPr>
              <a:t>99,85 </a:t>
            </a:r>
            <a:r>
              <a:rPr lang="nl-BE" dirty="0">
                <a:solidFill>
                  <a:srgbClr val="0078B2"/>
                </a:solidFill>
              </a:rPr>
              <a:t>%</a:t>
            </a:r>
            <a:r>
              <a:rPr lang="nl-BE" dirty="0"/>
              <a:t> van de diensten die in batch dienen te worden behandeld, werden binnen de 4 kalenderdagen behandeld</a:t>
            </a:r>
          </a:p>
          <a:p>
            <a:pPr lvl="1"/>
            <a:r>
              <a:rPr lang="nl-BE" dirty="0"/>
              <a:t>uitzonderlijke batch-werkzaamheden: </a:t>
            </a:r>
            <a:r>
              <a:rPr lang="nl-BE" dirty="0">
                <a:solidFill>
                  <a:srgbClr val="0078B2"/>
                </a:solidFill>
              </a:rPr>
              <a:t>100 %</a:t>
            </a:r>
            <a:r>
              <a:rPr lang="nl-BE" dirty="0"/>
              <a:t> van de diensten werden binnen de met de instellingen afgesproken termijn verwerkt </a:t>
            </a:r>
          </a:p>
          <a:p>
            <a:endParaRPr lang="en-US" dirty="0"/>
          </a:p>
        </p:txBody>
      </p:sp>
    </p:spTree>
    <p:extLst>
      <p:ext uri="{BB962C8B-B14F-4D97-AF65-F5344CB8AC3E}">
        <p14:creationId xmlns:p14="http://schemas.microsoft.com/office/powerpoint/2010/main" val="1204917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p:cNvSpPr txBox="1">
            <a:spLocks/>
          </p:cNvSpPr>
          <p:nvPr/>
        </p:nvSpPr>
        <p:spPr bwMode="auto">
          <a:xfrm>
            <a:off x="1994592" y="2324497"/>
            <a:ext cx="8219256" cy="1296144"/>
          </a:xfrm>
          <a:prstGeom prst="roundRect">
            <a:avLst/>
          </a:prstGeom>
          <a:noFill/>
          <a:ln w="19050">
            <a:solidFill>
              <a:srgbClr val="008CB2"/>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Font typeface="Arial" charset="0"/>
              <a:buNone/>
              <a:defRPr lang="en-US" altLang="en-US" sz="3200" kern="1200" dirty="0" smtClean="0">
                <a:solidFill>
                  <a:srgbClr val="0078B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r-BE" altLang="en-US" sz="4000" i="0" u="none" strike="noStrike" kern="1200" cap="none" spc="0" normalizeH="0" baseline="0" noProof="0" dirty="0" smtClean="0">
                <a:ln>
                  <a:noFill/>
                </a:ln>
                <a:solidFill>
                  <a:srgbClr val="008CB2"/>
                </a:solidFill>
                <a:effectLst/>
                <a:uLnTx/>
                <a:uFillTx/>
                <a:latin typeface="+mj-lt"/>
                <a:ea typeface="+mn-ea"/>
                <a:cs typeface="+mn-cs"/>
              </a:rPr>
              <a:t>Sociale </a:t>
            </a:r>
            <a:r>
              <a:rPr kumimoji="0" lang="fr-BE" altLang="en-US" sz="4000" i="0" u="none" strike="noStrike" kern="1200" cap="none" spc="0" normalizeH="0" baseline="0" noProof="0" dirty="0" err="1" smtClean="0">
                <a:ln>
                  <a:noFill/>
                </a:ln>
                <a:solidFill>
                  <a:srgbClr val="008CB2"/>
                </a:solidFill>
                <a:effectLst/>
                <a:uLnTx/>
                <a:uFillTx/>
                <a:latin typeface="+mj-lt"/>
                <a:ea typeface="+mn-ea"/>
                <a:cs typeface="+mn-cs"/>
              </a:rPr>
              <a:t>sector</a:t>
            </a:r>
            <a:endParaRPr kumimoji="0" lang="fr-BE" altLang="en-US" sz="4000" i="0" u="none" strike="noStrike" kern="1200" cap="none" spc="0" normalizeH="0" baseline="0" noProof="0" dirty="0">
              <a:ln>
                <a:noFill/>
              </a:ln>
              <a:solidFill>
                <a:srgbClr val="008CB2"/>
              </a:solidFill>
              <a:effectLst/>
              <a:uLnTx/>
              <a:uFillTx/>
              <a:latin typeface="+mj-lt"/>
              <a:ea typeface="+mn-ea"/>
              <a:cs typeface="+mn-cs"/>
            </a:endParaRPr>
          </a:p>
        </p:txBody>
      </p:sp>
    </p:spTree>
    <p:extLst>
      <p:ext uri="{BB962C8B-B14F-4D97-AF65-F5344CB8AC3E}">
        <p14:creationId xmlns:p14="http://schemas.microsoft.com/office/powerpoint/2010/main" val="35570441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Verwijzingsrepertorium</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039543024"/>
              </p:ext>
            </p:extLst>
          </p:nvPr>
        </p:nvGraphicFramePr>
        <p:xfrm>
          <a:off x="1775520" y="1664921"/>
          <a:ext cx="8445624" cy="4140344"/>
        </p:xfrm>
        <a:graphic>
          <a:graphicData uri="http://schemas.openxmlformats.org/drawingml/2006/table">
            <a:tbl>
              <a:tblPr firstRow="1" bandRow="1">
                <a:tableStyleId>{2D5ABB26-0587-4C30-8999-92F81FD0307C}</a:tableStyleId>
              </a:tblPr>
              <a:tblGrid>
                <a:gridCol w="2815208">
                  <a:extLst>
                    <a:ext uri="{9D8B030D-6E8A-4147-A177-3AD203B41FA5}">
                      <a16:colId xmlns:a16="http://schemas.microsoft.com/office/drawing/2014/main" val="3535139148"/>
                    </a:ext>
                  </a:extLst>
                </a:gridCol>
                <a:gridCol w="2815208">
                  <a:extLst>
                    <a:ext uri="{9D8B030D-6E8A-4147-A177-3AD203B41FA5}">
                      <a16:colId xmlns:a16="http://schemas.microsoft.com/office/drawing/2014/main" val="3690414120"/>
                    </a:ext>
                  </a:extLst>
                </a:gridCol>
                <a:gridCol w="2815208">
                  <a:extLst>
                    <a:ext uri="{9D8B030D-6E8A-4147-A177-3AD203B41FA5}">
                      <a16:colId xmlns:a16="http://schemas.microsoft.com/office/drawing/2014/main" val="3950036739"/>
                    </a:ext>
                  </a:extLst>
                </a:gridCol>
              </a:tblGrid>
              <a:tr h="1552629">
                <a:tc>
                  <a:txBody>
                    <a:bodyPr/>
                    <a:lstStyle/>
                    <a:p>
                      <a:endParaRPr lang="en-US"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200" b="0" i="0" u="none" strike="noStrike" kern="1200" cap="none" spc="0" normalizeH="0" baseline="0" noProof="0" dirty="0" smtClean="0">
                          <a:ln>
                            <a:noFill/>
                          </a:ln>
                          <a:solidFill>
                            <a:prstClr val="black"/>
                          </a:solidFill>
                          <a:effectLst/>
                          <a:uLnTx/>
                          <a:uFillTx/>
                          <a:latin typeface="+mn-lt"/>
                          <a:ea typeface="+mn-ea"/>
                          <a:cs typeface="+mn-cs"/>
                        </a:rPr>
                        <a:t>verschillende personen ingeschreven in het </a:t>
                      </a:r>
                      <a:r>
                        <a:rPr kumimoji="0" lang="nl-BE" sz="2200" b="0" i="0" u="none" strike="noStrike" kern="1200" cap="none" spc="0" normalizeH="0" baseline="0" noProof="0" dirty="0" err="1" smtClean="0">
                          <a:ln>
                            <a:noFill/>
                          </a:ln>
                          <a:solidFill>
                            <a:prstClr val="black"/>
                          </a:solidFill>
                          <a:effectLst/>
                          <a:uLnTx/>
                          <a:uFillTx/>
                          <a:latin typeface="+mn-lt"/>
                          <a:ea typeface="+mn-ea"/>
                          <a:cs typeface="+mn-cs"/>
                        </a:rPr>
                        <a:t>verwijzingsrepertorim</a:t>
                      </a:r>
                      <a:r>
                        <a:rPr kumimoji="0" lang="nl-BE" sz="2200" b="0" i="0" u="none" strike="noStrike" kern="1200" cap="none" spc="0" normalizeH="0" baseline="0" noProof="0" dirty="0" smtClean="0">
                          <a:ln>
                            <a:noFill/>
                          </a:ln>
                          <a:solidFill>
                            <a:prstClr val="black"/>
                          </a:solidFill>
                          <a:effectLst/>
                          <a:uLnTx/>
                          <a:uFillTx/>
                          <a:latin typeface="+mn-lt"/>
                          <a:ea typeface="+mn-ea"/>
                          <a:cs typeface="+mn-cs"/>
                        </a:rPr>
                        <a:t> </a:t>
                      </a:r>
                      <a:endParaRPr kumimoji="0" lang="en-US" sz="22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altLang="en-US" sz="2200" b="0" i="0" u="none" strike="noStrike" kern="1200" cap="none" spc="0" normalizeH="0" baseline="0" noProof="0" dirty="0" smtClean="0">
                          <a:ln>
                            <a:noFill/>
                          </a:ln>
                          <a:solidFill>
                            <a:prstClr val="black"/>
                          </a:solidFill>
                          <a:effectLst/>
                          <a:uLnTx/>
                          <a:uFillTx/>
                          <a:latin typeface="+mn-lt"/>
                          <a:ea typeface="+mn-ea"/>
                          <a:cs typeface="+mn-cs"/>
                        </a:rPr>
                        <a:t>aantal sectoren waarin elk persoon gekend is (=gemiddeld) </a:t>
                      </a:r>
                      <a:endParaRPr kumimoji="0" lang="en-US" altLang="en-US" sz="1800" b="0" i="0" u="none" strike="noStrike" kern="1200" cap="none" spc="0" normalizeH="0" baseline="0" noProof="0" dirty="0" smtClean="0">
                        <a:ln>
                          <a:noFill/>
                        </a:ln>
                        <a:solidFill>
                          <a:schemeClr val="tx1"/>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altLang="en-US" sz="18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en-US" sz="2200" b="0" i="0" u="none" strike="noStrike" kern="1200" cap="none" spc="0" normalizeH="0" baseline="0" noProof="0" dirty="0" err="1" smtClean="0">
                          <a:ln>
                            <a:noFill/>
                          </a:ln>
                          <a:solidFill>
                            <a:prstClr val="black">
                              <a:lumMod val="85000"/>
                              <a:lumOff val="15000"/>
                            </a:prstClr>
                          </a:solidFill>
                          <a:effectLst/>
                          <a:uLnTx/>
                          <a:uFillTx/>
                          <a:latin typeface="+mn-lt"/>
                          <a:ea typeface="+mn-ea"/>
                          <a:cs typeface="+mn-cs"/>
                        </a:rPr>
                        <a:t>actieve</a:t>
                      </a:r>
                      <a:r>
                        <a:rPr kumimoji="0" lang="fr-FR" altLang="en-US" sz="2200" b="0" i="0" u="none" strike="noStrike" kern="1200" cap="none" spc="0" normalizeH="0" baseline="0" noProof="0" dirty="0" smtClean="0">
                          <a:ln>
                            <a:noFill/>
                          </a:ln>
                          <a:solidFill>
                            <a:prstClr val="black">
                              <a:lumMod val="85000"/>
                              <a:lumOff val="15000"/>
                            </a:prstClr>
                          </a:solidFill>
                          <a:effectLst/>
                          <a:uLnTx/>
                          <a:uFillTx/>
                          <a:latin typeface="+mn-lt"/>
                          <a:ea typeface="+mn-ea"/>
                          <a:cs typeface="+mn-cs"/>
                        </a:rPr>
                        <a:t> dossiers in het </a:t>
                      </a:r>
                      <a:r>
                        <a:rPr kumimoji="0" lang="fr-FR" altLang="en-US" sz="2200" b="0" i="0" u="none" strike="noStrike" kern="1200" cap="none" spc="0" normalizeH="0" baseline="0" noProof="0" dirty="0" err="1" smtClean="0">
                          <a:ln>
                            <a:noFill/>
                          </a:ln>
                          <a:solidFill>
                            <a:prstClr val="black">
                              <a:lumMod val="85000"/>
                              <a:lumOff val="15000"/>
                            </a:prstClr>
                          </a:solidFill>
                          <a:effectLst/>
                          <a:uLnTx/>
                          <a:uFillTx/>
                          <a:latin typeface="+mn-lt"/>
                          <a:ea typeface="+mn-ea"/>
                          <a:cs typeface="+mn-cs"/>
                        </a:rPr>
                        <a:t>verwijzingsrepertorim</a:t>
                      </a:r>
                      <a:endParaRPr kumimoji="0" lang="en-US" sz="2200" b="0" i="0" u="none" strike="noStrike" kern="1200" cap="none" spc="0" normalizeH="0" baseline="0" noProof="0" dirty="0">
                        <a:ln>
                          <a:noFill/>
                        </a:ln>
                        <a:solidFill>
                          <a:prstClr val="black">
                            <a:lumMod val="85000"/>
                            <a:lumOff val="15000"/>
                          </a:prstClr>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5522856"/>
                  </a:ext>
                </a:extLst>
              </a:tr>
              <a:tr h="258771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smtClean="0">
                        <a:ln>
                          <a:noFill/>
                        </a:ln>
                        <a:solidFill>
                          <a:schemeClr val="tx1"/>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lumMod val="85000"/>
                            <a:lumOff val="15000"/>
                          </a:prstClr>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46830061"/>
                  </a:ext>
                </a:extLst>
              </a:tr>
            </a:tbl>
          </a:graphicData>
        </a:graphic>
      </p:graphicFrame>
      <p:grpSp>
        <p:nvGrpSpPr>
          <p:cNvPr id="3" name="Group 2"/>
          <p:cNvGrpSpPr/>
          <p:nvPr/>
        </p:nvGrpSpPr>
        <p:grpSpPr>
          <a:xfrm>
            <a:off x="2344742" y="3492649"/>
            <a:ext cx="7502515" cy="1656184"/>
            <a:chOff x="2344742" y="3492649"/>
            <a:chExt cx="7502515" cy="1656184"/>
          </a:xfrm>
        </p:grpSpPr>
        <p:sp>
          <p:nvSpPr>
            <p:cNvPr id="11" name="Flowchart: Connector 10"/>
            <p:cNvSpPr/>
            <p:nvPr/>
          </p:nvSpPr>
          <p:spPr>
            <a:xfrm>
              <a:off x="5249089" y="3492649"/>
              <a:ext cx="1728192" cy="1656184"/>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en-US" sz="3400" dirty="0" smtClean="0"/>
                <a:t>14,33</a:t>
              </a:r>
              <a:r>
                <a:rPr lang="fr-FR" altLang="en-US" sz="2000" i="1" dirty="0" smtClean="0">
                  <a:solidFill>
                    <a:schemeClr val="tx1">
                      <a:lumMod val="85000"/>
                      <a:lumOff val="15000"/>
                    </a:schemeClr>
                  </a:solidFill>
                </a:rPr>
                <a:t> </a:t>
              </a:r>
              <a:r>
                <a:rPr lang="fr-FR" altLang="en-US" sz="2000" dirty="0" err="1" smtClean="0"/>
                <a:t>sectoren</a:t>
              </a:r>
              <a:endParaRPr lang="en-US" sz="2000" dirty="0"/>
            </a:p>
          </p:txBody>
        </p:sp>
        <p:sp>
          <p:nvSpPr>
            <p:cNvPr id="12" name="Flowchart: Connector 11"/>
            <p:cNvSpPr/>
            <p:nvPr/>
          </p:nvSpPr>
          <p:spPr>
            <a:xfrm>
              <a:off x="8119065" y="3492649"/>
              <a:ext cx="1728192" cy="1656184"/>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400" dirty="0" smtClean="0"/>
                <a:t>377</a:t>
              </a:r>
              <a:r>
                <a:rPr lang="en-US" altLang="en-US" sz="2600" dirty="0" smtClean="0"/>
                <a:t> </a:t>
              </a:r>
              <a:r>
                <a:rPr lang="en-US" altLang="en-US" sz="2000" dirty="0" err="1" smtClean="0"/>
                <a:t>miljoen</a:t>
              </a:r>
              <a:endParaRPr lang="en-US" sz="2000" dirty="0"/>
            </a:p>
          </p:txBody>
        </p:sp>
        <p:sp>
          <p:nvSpPr>
            <p:cNvPr id="13" name="Flowchart: Connector 12"/>
            <p:cNvSpPr/>
            <p:nvPr/>
          </p:nvSpPr>
          <p:spPr>
            <a:xfrm>
              <a:off x="2344742" y="3492649"/>
              <a:ext cx="1728192" cy="1656184"/>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smtClean="0"/>
                <a:t>25,3</a:t>
              </a:r>
              <a:r>
                <a:rPr lang="en-US" sz="2600" dirty="0" smtClean="0">
                  <a:solidFill>
                    <a:schemeClr val="tx1">
                      <a:lumMod val="85000"/>
                      <a:lumOff val="15000"/>
                    </a:schemeClr>
                  </a:solidFill>
                </a:rPr>
                <a:t> </a:t>
              </a:r>
              <a:r>
                <a:rPr lang="en-US" sz="2000" dirty="0" err="1" smtClean="0"/>
                <a:t>miljoen</a:t>
              </a:r>
              <a:endParaRPr lang="en-US" sz="2000" dirty="0"/>
            </a:p>
          </p:txBody>
        </p:sp>
      </p:grpSp>
    </p:spTree>
    <p:extLst>
      <p:ext uri="{BB962C8B-B14F-4D97-AF65-F5344CB8AC3E}">
        <p14:creationId xmlns:p14="http://schemas.microsoft.com/office/powerpoint/2010/main" val="34822112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87488" y="169836"/>
            <a:ext cx="9486132" cy="6305040"/>
          </a:xfrm>
          <a:prstGeom prst="rect">
            <a:avLst/>
          </a:prstGeom>
        </p:spPr>
      </p:pic>
    </p:spTree>
    <p:extLst>
      <p:ext uri="{BB962C8B-B14F-4D97-AF65-F5344CB8AC3E}">
        <p14:creationId xmlns:p14="http://schemas.microsoft.com/office/powerpoint/2010/main" val="1760866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BE" dirty="0"/>
              <a:t>Kruispuntbank van de sociale zekerheid</a:t>
            </a:r>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2439382207"/>
              </p:ext>
            </p:extLst>
          </p:nvPr>
        </p:nvGraphicFramePr>
        <p:xfrm>
          <a:off x="1703512" y="1412776"/>
          <a:ext cx="8712968" cy="507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91219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nvSpPr>
        <p:spPr bwMode="auto">
          <a:xfrm>
            <a:off x="1994592" y="2371775"/>
            <a:ext cx="8219256" cy="1296144"/>
          </a:xfrm>
          <a:prstGeom prst="roundRect">
            <a:avLst/>
          </a:prstGeom>
          <a:noFill/>
          <a:ln w="19050">
            <a:solidFill>
              <a:srgbClr val="008CB2"/>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Font typeface="Arial" charset="0"/>
              <a:buNone/>
              <a:defRPr lang="en-US" altLang="en-US" sz="3200" kern="1200" dirty="0" smtClean="0">
                <a:solidFill>
                  <a:srgbClr val="0078B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eaLnBrk="1" fontAlgn="auto" hangingPunct="1">
              <a:lnSpc>
                <a:spcPct val="90000"/>
              </a:lnSpc>
              <a:spcBef>
                <a:spcPts val="1000"/>
              </a:spcBef>
              <a:spcAft>
                <a:spcPts val="0"/>
              </a:spcAft>
            </a:pPr>
            <a:r>
              <a:rPr lang="nl-BE" altLang="en-US" sz="4400" dirty="0">
                <a:solidFill>
                  <a:srgbClr val="0087BE"/>
                </a:solidFill>
                <a:latin typeface="Calibri Light" panose="020F0302020204030204" pitchFamily="34" charset="0"/>
                <a:cs typeface="Calibri Light" panose="020F0302020204030204" pitchFamily="34" charset="0"/>
                <a:sym typeface="Arial" charset="0"/>
              </a:rPr>
              <a:t>Prioriteiten en projecten</a:t>
            </a:r>
          </a:p>
        </p:txBody>
      </p:sp>
    </p:spTree>
    <p:extLst>
      <p:ext uri="{BB962C8B-B14F-4D97-AF65-F5344CB8AC3E}">
        <p14:creationId xmlns:p14="http://schemas.microsoft.com/office/powerpoint/2010/main" val="2823751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nl-BE" dirty="0"/>
              <a:t>KSZ projecten</a:t>
            </a:r>
            <a:endParaRPr lang="en-US" altLang="en-US" dirty="0" smtClean="0"/>
          </a:p>
        </p:txBody>
      </p:sp>
      <p:sp>
        <p:nvSpPr>
          <p:cNvPr id="39939" name="Content Placeholder 2"/>
          <p:cNvSpPr>
            <a:spLocks noGrp="1"/>
          </p:cNvSpPr>
          <p:nvPr>
            <p:ph idx="1"/>
          </p:nvPr>
        </p:nvSpPr>
        <p:spPr/>
        <p:txBody>
          <a:bodyPr>
            <a:normAutofit/>
          </a:bodyPr>
          <a:lstStyle/>
          <a:p>
            <a:pPr lvl="1">
              <a:defRPr/>
            </a:pPr>
            <a:endParaRPr lang="fr-FR" sz="600" dirty="0"/>
          </a:p>
          <a:p>
            <a:r>
              <a:rPr lang="nl-BE" dirty="0"/>
              <a:t>in het algemeen wordt de nadruk steeds meer gelegd op projecten betreffende administratieve vereenvoudiging en het principe dat gegevens eenmalig worden ingezameld (</a:t>
            </a:r>
            <a:r>
              <a:rPr lang="nl-BE" dirty="0" err="1"/>
              <a:t>only</a:t>
            </a:r>
            <a:r>
              <a:rPr lang="nl-BE" dirty="0"/>
              <a:t> </a:t>
            </a:r>
            <a:r>
              <a:rPr lang="nl-BE" dirty="0" err="1"/>
              <a:t>once</a:t>
            </a:r>
            <a:r>
              <a:rPr lang="nl-BE" dirty="0"/>
              <a:t>), wat tot uiting komt in een goede Return On Investment (ROI) en de zoektocht naar efficiëntie</a:t>
            </a:r>
          </a:p>
          <a:p>
            <a:pPr lvl="1"/>
            <a:r>
              <a:rPr lang="nl-BE" dirty="0" err="1"/>
              <a:t>processoptimalisatie</a:t>
            </a:r>
            <a:endParaRPr lang="nl-BE" dirty="0"/>
          </a:p>
          <a:p>
            <a:pPr lvl="1"/>
            <a:r>
              <a:rPr lang="nl-BE" dirty="0"/>
              <a:t>hergebruik van bestaande stromen / berichten</a:t>
            </a:r>
          </a:p>
          <a:p>
            <a:pPr lvl="1">
              <a:defRPr/>
            </a:pPr>
            <a:r>
              <a:rPr lang="nl-BE" dirty="0"/>
              <a:t>nadenken over projecten in algemene zin</a:t>
            </a:r>
          </a:p>
          <a:p>
            <a:pPr>
              <a:defRPr/>
            </a:pPr>
            <a:r>
              <a:rPr lang="nl-BE" dirty="0"/>
              <a:t>m</a:t>
            </a:r>
            <a:r>
              <a:rPr lang="nl-BE" dirty="0" smtClean="0"/>
              <a:t>atrix </a:t>
            </a:r>
            <a:r>
              <a:rPr lang="nl-BE" dirty="0" err="1" smtClean="0"/>
              <a:t>only</a:t>
            </a:r>
            <a:r>
              <a:rPr lang="nl-BE" dirty="0" smtClean="0"/>
              <a:t> </a:t>
            </a:r>
            <a:r>
              <a:rPr lang="nl-BE" dirty="0" err="1" smtClean="0"/>
              <a:t>once</a:t>
            </a:r>
            <a:r>
              <a:rPr lang="nl-BE" dirty="0" smtClean="0"/>
              <a:t> : d</a:t>
            </a:r>
            <a:r>
              <a:rPr lang="nl-NL" dirty="0" smtClean="0"/>
              <a:t>e </a:t>
            </a:r>
            <a:r>
              <a:rPr lang="nl-NL" dirty="0"/>
              <a:t>gegevensuitwisselingen in één oogopslag</a:t>
            </a:r>
            <a:r>
              <a:rPr lang="nl-BE" dirty="0" smtClean="0"/>
              <a:t> </a:t>
            </a:r>
            <a:endParaRPr lang="nl-BE" dirty="0"/>
          </a:p>
          <a:p>
            <a:pPr lvl="1">
              <a:defRPr/>
            </a:pPr>
            <a:r>
              <a:rPr lang="nl-BE" dirty="0"/>
              <a:t>stand van zaken van het programma “</a:t>
            </a:r>
            <a:r>
              <a:rPr lang="nl-BE" dirty="0" err="1"/>
              <a:t>only</a:t>
            </a:r>
            <a:r>
              <a:rPr lang="nl-BE" dirty="0"/>
              <a:t> </a:t>
            </a:r>
            <a:r>
              <a:rPr lang="nl-BE" dirty="0" err="1"/>
              <a:t>once</a:t>
            </a:r>
            <a:r>
              <a:rPr lang="nl-BE" dirty="0"/>
              <a:t>” </a:t>
            </a:r>
          </a:p>
          <a:p>
            <a:pPr lvl="1">
              <a:defRPr/>
            </a:pPr>
            <a:r>
              <a:rPr lang="nl-BE" dirty="0"/>
              <a:t>gegevensuitwisselingen vanuit en naar het netwerk van de sociale zekerheid</a:t>
            </a:r>
          </a:p>
          <a:p>
            <a:pPr lvl="1">
              <a:defRPr/>
            </a:pPr>
            <a:r>
              <a:rPr lang="nl-BE" dirty="0"/>
              <a:t>vermelding van het hergebruik van relevante authentieke bronnen</a:t>
            </a:r>
          </a:p>
          <a:p>
            <a:pPr lvl="1">
              <a:defRPr/>
            </a:pPr>
            <a:endParaRPr lang="fr-BE" dirty="0"/>
          </a:p>
          <a:p>
            <a:pPr lvl="1">
              <a:defRPr/>
            </a:pPr>
            <a:endParaRPr lang="fr-FR" dirty="0"/>
          </a:p>
          <a:p>
            <a:pPr>
              <a:defRPr/>
            </a:pPr>
            <a:endParaRPr lang="fr-BE" dirty="0" smtClean="0"/>
          </a:p>
        </p:txBody>
      </p:sp>
    </p:spTree>
    <p:extLst>
      <p:ext uri="{BB962C8B-B14F-4D97-AF65-F5344CB8AC3E}">
        <p14:creationId xmlns:p14="http://schemas.microsoft.com/office/powerpoint/2010/main" val="18747426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only once</a:t>
            </a:r>
            <a:endParaRPr lang="en-US" dirty="0"/>
          </a:p>
        </p:txBody>
      </p:sp>
      <p:sp>
        <p:nvSpPr>
          <p:cNvPr id="3" name="Content Placeholder 2"/>
          <p:cNvSpPr>
            <a:spLocks noGrp="1"/>
          </p:cNvSpPr>
          <p:nvPr>
            <p:ph idx="1"/>
          </p:nvPr>
        </p:nvSpPr>
        <p:spPr/>
        <p:txBody>
          <a:bodyPr/>
          <a:lstStyle/>
          <a:p>
            <a:r>
              <a:rPr lang="nl-NL" dirty="0"/>
              <a:t>een globaal overzicht van de gegevensuitwisselingen die door de KSZ worden georganiseerd om het beginsel van de ‘</a:t>
            </a:r>
            <a:r>
              <a:rPr lang="nl-NL" dirty="0" err="1"/>
              <a:t>only</a:t>
            </a:r>
            <a:r>
              <a:rPr lang="nl-NL" dirty="0"/>
              <a:t> </a:t>
            </a:r>
            <a:r>
              <a:rPr lang="nl-NL" dirty="0" err="1"/>
              <a:t>once</a:t>
            </a:r>
            <a:r>
              <a:rPr lang="nl-NL" dirty="0"/>
              <a:t>’ gegevensinzameling bij burgers en ondernemingen te </a:t>
            </a:r>
            <a:r>
              <a:rPr lang="nl-NL" dirty="0" smtClean="0"/>
              <a:t>waarborgen</a:t>
            </a:r>
          </a:p>
          <a:p>
            <a:r>
              <a:rPr lang="en-US" dirty="0"/>
              <a:t>4 </a:t>
            </a:r>
            <a:r>
              <a:rPr lang="en-US" dirty="0" err="1" smtClean="0"/>
              <a:t>tabellen</a:t>
            </a:r>
            <a:endParaRPr lang="en-US" dirty="0" smtClean="0"/>
          </a:p>
          <a:p>
            <a:pPr lvl="1"/>
            <a:r>
              <a:rPr lang="nl-NL" dirty="0"/>
              <a:t>de soorten persoonsgegevens die uitgewisseld worden tussen de instellingen van sociale zekerheid</a:t>
            </a:r>
          </a:p>
          <a:p>
            <a:pPr lvl="1"/>
            <a:r>
              <a:rPr lang="nl-NL" dirty="0"/>
              <a:t>de soorten persoonsgegevens die door overheidsinstellingen actief buiten de sociale sector worden verstrekt aan de instellingen van sociale zekerheid</a:t>
            </a:r>
          </a:p>
          <a:p>
            <a:pPr lvl="1"/>
            <a:r>
              <a:rPr lang="nl-NL" dirty="0"/>
              <a:t>de soorten persoonsgegevens die door de instellingen van sociale zekerheid worden verstrekt aan overheidsinstellingen actief buiten de sociale sector</a:t>
            </a:r>
          </a:p>
          <a:p>
            <a:pPr lvl="1"/>
            <a:r>
              <a:rPr lang="nl-NL" dirty="0"/>
              <a:t>de soorten persoonsgegevens die door de instellingen van sociale zekerheid worden verstrekt aan onderscheiden overheidsinstellingen van de Gemeenschappen en Gewesten (precisering van de laatste 4 kolommen uit de vorige tabel</a:t>
            </a:r>
            <a:r>
              <a:rPr lang="nl-NL" dirty="0" smtClean="0"/>
              <a:t>)</a:t>
            </a:r>
          </a:p>
          <a:p>
            <a:pPr marL="360000" lvl="1" indent="0">
              <a:buNone/>
            </a:pPr>
            <a:r>
              <a:rPr lang="en-US" dirty="0" smtClean="0">
                <a:sym typeface="Wingdings" panose="05000000000000000000" pitchFamily="2" charset="2"/>
              </a:rPr>
              <a:t> </a:t>
            </a:r>
            <a:r>
              <a:rPr lang="en-US" dirty="0" smtClean="0">
                <a:sym typeface="Wingdings" panose="05000000000000000000" pitchFamily="2" charset="2"/>
                <a:hlinkClick r:id="rId2"/>
              </a:rPr>
              <a:t>link </a:t>
            </a:r>
            <a:r>
              <a:rPr lang="en-US" dirty="0" err="1" smtClean="0">
                <a:sym typeface="Wingdings" panose="05000000000000000000" pitchFamily="2" charset="2"/>
                <a:hlinkClick r:id="rId2"/>
              </a:rPr>
              <a:t>naar</a:t>
            </a:r>
            <a:r>
              <a:rPr lang="en-US" dirty="0" smtClean="0">
                <a:sym typeface="Wingdings" panose="05000000000000000000" pitchFamily="2" charset="2"/>
                <a:hlinkClick r:id="rId2"/>
              </a:rPr>
              <a:t> de </a:t>
            </a:r>
            <a:r>
              <a:rPr lang="en-US" dirty="0" err="1" smtClean="0">
                <a:sym typeface="Wingdings" panose="05000000000000000000" pitchFamily="2" charset="2"/>
                <a:hlinkClick r:id="rId2"/>
              </a:rPr>
              <a:t>tabellen</a:t>
            </a:r>
            <a:r>
              <a:rPr lang="en-US" dirty="0" smtClean="0">
                <a:sym typeface="Wingdings" panose="05000000000000000000" pitchFamily="2" charset="2"/>
                <a:hlinkClick r:id="rId2"/>
              </a:rPr>
              <a:t> van de matrix op de website van de KSZ</a:t>
            </a:r>
            <a:endParaRPr lang="en-US" dirty="0"/>
          </a:p>
        </p:txBody>
      </p:sp>
    </p:spTree>
    <p:extLst>
      <p:ext uri="{BB962C8B-B14F-4D97-AF65-F5344CB8AC3E}">
        <p14:creationId xmlns:p14="http://schemas.microsoft.com/office/powerpoint/2010/main" val="3603955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noFill/>
        </p:spPr>
        <p:txBody>
          <a:bodyPr/>
          <a:lstStyle/>
          <a:p>
            <a:r>
              <a:rPr lang="fr-BE" altLang="en-US" dirty="0" err="1" smtClean="0"/>
              <a:t>Prioriteiten</a:t>
            </a:r>
            <a:r>
              <a:rPr lang="fr-BE" altLang="en-US" dirty="0" smtClean="0"/>
              <a:t>  </a:t>
            </a:r>
            <a:endParaRPr lang="en-US" altLang="en-US" dirty="0"/>
          </a:p>
        </p:txBody>
      </p:sp>
      <p:sp>
        <p:nvSpPr>
          <p:cNvPr id="3" name="Content Placeholder 2"/>
          <p:cNvSpPr>
            <a:spLocks noGrp="1"/>
          </p:cNvSpPr>
          <p:nvPr>
            <p:ph idx="1"/>
          </p:nvPr>
        </p:nvSpPr>
        <p:spPr>
          <a:xfrm>
            <a:off x="838200" y="1671863"/>
            <a:ext cx="10515600" cy="4351338"/>
          </a:xfrm>
        </p:spPr>
        <p:txBody>
          <a:bodyPr/>
          <a:lstStyle/>
          <a:p>
            <a:r>
              <a:rPr lang="nl-NL" altLang="en-US" dirty="0" smtClean="0"/>
              <a:t>prioriteiten </a:t>
            </a:r>
            <a:r>
              <a:rPr lang="nl-NL" altLang="en-US" dirty="0">
                <a:solidFill>
                  <a:srgbClr val="008CB2"/>
                </a:solidFill>
              </a:rPr>
              <a:t>2023</a:t>
            </a:r>
          </a:p>
          <a:p>
            <a:pPr lvl="1"/>
            <a:r>
              <a:rPr lang="nl-NL" altLang="en-US" dirty="0">
                <a:latin typeface="Calibri" panose="020F0502020204030204" pitchFamily="34" charset="0"/>
                <a:cs typeface="Calibri" panose="020F0502020204030204" pitchFamily="34" charset="0"/>
              </a:rPr>
              <a:t>geconsolideerde portfolio </a:t>
            </a:r>
            <a:br>
              <a:rPr lang="nl-NL" altLang="en-US" dirty="0">
                <a:latin typeface="Calibri" panose="020F0502020204030204" pitchFamily="34" charset="0"/>
                <a:cs typeface="Calibri" panose="020F0502020204030204" pitchFamily="34" charset="0"/>
              </a:rPr>
            </a:br>
            <a:r>
              <a:rPr lang="nl-NL" altLang="en-US" dirty="0">
                <a:latin typeface="Calibri" panose="020F0502020204030204" pitchFamily="34" charset="0"/>
                <a:cs typeface="Calibri" panose="020F0502020204030204" pitchFamily="34" charset="0"/>
              </a:rPr>
              <a:t>van </a:t>
            </a:r>
            <a:r>
              <a:rPr lang="nl-NL" altLang="en-US" dirty="0">
                <a:solidFill>
                  <a:srgbClr val="008CB2"/>
                </a:solidFill>
                <a:latin typeface="Calibri" panose="020F0502020204030204" pitchFamily="34" charset="0"/>
                <a:cs typeface="Calibri" panose="020F0502020204030204" pitchFamily="34" charset="0"/>
              </a:rPr>
              <a:t>158 </a:t>
            </a:r>
            <a:r>
              <a:rPr lang="nl-NL" altLang="en-US" dirty="0">
                <a:latin typeface="Calibri" panose="020F0502020204030204" pitchFamily="34" charset="0"/>
                <a:cs typeface="Calibri" panose="020F0502020204030204" pitchFamily="34" charset="0"/>
              </a:rPr>
              <a:t>aanvragen</a:t>
            </a:r>
          </a:p>
          <a:p>
            <a:pPr lvl="1"/>
            <a:r>
              <a:rPr lang="nl-NL" altLang="en-US" dirty="0"/>
              <a:t>beschikbaar op de pagina </a:t>
            </a:r>
            <a:br>
              <a:rPr lang="nl-NL" altLang="en-US" dirty="0"/>
            </a:br>
            <a:r>
              <a:rPr lang="nl-NL" altLang="en-US" dirty="0" smtClean="0">
                <a:hlinkClick r:id="rId2"/>
              </a:rPr>
              <a:t>Algemeen Coördinatiecomité</a:t>
            </a:r>
            <a:r>
              <a:rPr lang="nl-NL" altLang="en-US" dirty="0" smtClean="0">
                <a:hlinkClick r:id="rId3"/>
              </a:rPr>
              <a:t> </a:t>
            </a:r>
            <a:endParaRPr lang="nl-NL" altLang="en-US" dirty="0"/>
          </a:p>
          <a:p>
            <a:endParaRPr lang="en-US" dirty="0"/>
          </a:p>
        </p:txBody>
      </p:sp>
      <p:graphicFrame>
        <p:nvGraphicFramePr>
          <p:cNvPr id="5" name="Grafiek 4"/>
          <p:cNvGraphicFramePr>
            <a:graphicFrameLocks/>
          </p:cNvGraphicFramePr>
          <p:nvPr>
            <p:extLst/>
          </p:nvPr>
        </p:nvGraphicFramePr>
        <p:xfrm>
          <a:off x="4539672" y="2522113"/>
          <a:ext cx="6377709" cy="34076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65912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fr-BE" altLang="en-US" dirty="0" err="1" smtClean="0"/>
              <a:t>Prioriteiten</a:t>
            </a:r>
            <a:r>
              <a:rPr lang="fr-BE" altLang="en-US" dirty="0" smtClean="0"/>
              <a:t> 2023</a:t>
            </a:r>
            <a:endParaRPr lang="en-US" dirty="0"/>
          </a:p>
        </p:txBody>
      </p:sp>
      <p:pic>
        <p:nvPicPr>
          <p:cNvPr id="5" name="Picture 4"/>
          <p:cNvPicPr>
            <a:picLocks noChangeAspect="1"/>
          </p:cNvPicPr>
          <p:nvPr/>
        </p:nvPicPr>
        <p:blipFill>
          <a:blip r:embed="rId2"/>
          <a:stretch>
            <a:fillRect/>
          </a:stretch>
        </p:blipFill>
        <p:spPr>
          <a:xfrm>
            <a:off x="4383832" y="551235"/>
            <a:ext cx="6701398" cy="6137230"/>
          </a:xfrm>
          <a:prstGeom prst="rect">
            <a:avLst/>
          </a:prstGeom>
          <a:ln>
            <a:solidFill>
              <a:schemeClr val="bg1">
                <a:lumMod val="65000"/>
              </a:schemeClr>
            </a:solidFill>
          </a:ln>
        </p:spPr>
      </p:pic>
    </p:spTree>
    <p:extLst>
      <p:ext uri="{BB962C8B-B14F-4D97-AF65-F5344CB8AC3E}">
        <p14:creationId xmlns:p14="http://schemas.microsoft.com/office/powerpoint/2010/main" val="25562633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nl-BE" dirty="0" smtClean="0"/>
              <a:t>Prioriteiten 2023</a:t>
            </a:r>
            <a:endParaRPr lang="nl-BE" dirty="0">
              <a:solidFill>
                <a:srgbClr val="FF0000"/>
              </a:solidFill>
            </a:endParaRPr>
          </a:p>
        </p:txBody>
      </p:sp>
      <p:sp>
        <p:nvSpPr>
          <p:cNvPr id="3" name="Content Placeholder 2"/>
          <p:cNvSpPr>
            <a:spLocks noGrp="1"/>
          </p:cNvSpPr>
          <p:nvPr>
            <p:ph idx="1"/>
          </p:nvPr>
        </p:nvSpPr>
        <p:spPr/>
        <p:txBody>
          <a:bodyPr>
            <a:normAutofit/>
          </a:bodyPr>
          <a:lstStyle/>
          <a:p>
            <a:pPr lvl="0"/>
            <a:r>
              <a:rPr lang="fr-BE" dirty="0" err="1">
                <a:solidFill>
                  <a:schemeClr val="accent1">
                    <a:lumMod val="50000"/>
                  </a:schemeClr>
                </a:solidFill>
              </a:rPr>
              <a:t>verdere</a:t>
            </a:r>
            <a:r>
              <a:rPr lang="fr-BE" dirty="0">
                <a:solidFill>
                  <a:schemeClr val="accent1">
                    <a:lumMod val="50000"/>
                  </a:schemeClr>
                </a:solidFill>
              </a:rPr>
              <a:t> </a:t>
            </a:r>
            <a:r>
              <a:rPr lang="fr-BE" dirty="0" err="1">
                <a:solidFill>
                  <a:schemeClr val="accent1">
                    <a:lumMod val="50000"/>
                  </a:schemeClr>
                </a:solidFill>
              </a:rPr>
              <a:t>uitbreiding</a:t>
            </a:r>
            <a:r>
              <a:rPr lang="fr-BE" dirty="0">
                <a:solidFill>
                  <a:schemeClr val="accent1">
                    <a:lumMod val="50000"/>
                  </a:schemeClr>
                </a:solidFill>
              </a:rPr>
              <a:t> ‘</a:t>
            </a:r>
            <a:r>
              <a:rPr lang="fr-BE" dirty="0" err="1">
                <a:solidFill>
                  <a:schemeClr val="accent1">
                    <a:lumMod val="50000"/>
                  </a:schemeClr>
                </a:solidFill>
              </a:rPr>
              <a:t>vereenvoudigingsuniversum</a:t>
            </a:r>
            <a:r>
              <a:rPr lang="fr-BE" dirty="0" smtClean="0">
                <a:solidFill>
                  <a:schemeClr val="accent1">
                    <a:lumMod val="50000"/>
                  </a:schemeClr>
                </a:solidFill>
              </a:rPr>
              <a:t>’ </a:t>
            </a:r>
            <a:r>
              <a:rPr lang="fr-BE" dirty="0" err="1" smtClean="0">
                <a:solidFill>
                  <a:schemeClr val="accent1">
                    <a:lumMod val="50000"/>
                  </a:schemeClr>
                </a:solidFill>
              </a:rPr>
              <a:t>o.a</a:t>
            </a:r>
            <a:r>
              <a:rPr lang="fr-BE" dirty="0" smtClean="0">
                <a:solidFill>
                  <a:schemeClr val="accent1">
                    <a:lumMod val="50000"/>
                  </a:schemeClr>
                </a:solidFill>
              </a:rPr>
              <a:t>.</a:t>
            </a:r>
            <a:endParaRPr lang="fr-BE" dirty="0">
              <a:solidFill>
                <a:schemeClr val="accent1">
                  <a:lumMod val="50000"/>
                </a:schemeClr>
              </a:solidFill>
            </a:endParaRPr>
          </a:p>
          <a:p>
            <a:pPr lvl="1"/>
            <a:r>
              <a:rPr lang="fr-BE" dirty="0" err="1" smtClean="0">
                <a:solidFill>
                  <a:schemeClr val="accent1">
                    <a:lumMod val="50000"/>
                  </a:schemeClr>
                </a:solidFill>
              </a:rPr>
              <a:t>regio’s</a:t>
            </a:r>
            <a:endParaRPr lang="fr-BE" dirty="0">
              <a:solidFill>
                <a:schemeClr val="accent1">
                  <a:lumMod val="50000"/>
                </a:schemeClr>
              </a:solidFill>
            </a:endParaRPr>
          </a:p>
          <a:p>
            <a:pPr lvl="2"/>
            <a:r>
              <a:rPr lang="fr-BE" sz="1400" dirty="0" err="1" smtClean="0">
                <a:solidFill>
                  <a:schemeClr val="accent1">
                    <a:lumMod val="50000"/>
                  </a:schemeClr>
                </a:solidFill>
              </a:rPr>
              <a:t>gegevensmededeling</a:t>
            </a:r>
            <a:r>
              <a:rPr lang="fr-BE" sz="1400" dirty="0" smtClean="0">
                <a:solidFill>
                  <a:schemeClr val="accent1">
                    <a:lumMod val="50000"/>
                  </a:schemeClr>
                </a:solidFill>
              </a:rPr>
              <a:t> met </a:t>
            </a:r>
            <a:r>
              <a:rPr lang="fr-BE" sz="1400" dirty="0" err="1" smtClean="0">
                <a:solidFill>
                  <a:schemeClr val="accent1">
                    <a:lumMod val="50000"/>
                  </a:schemeClr>
                </a:solidFill>
              </a:rPr>
              <a:t>regionale</a:t>
            </a:r>
            <a:r>
              <a:rPr lang="fr-BE" sz="1400" dirty="0" smtClean="0">
                <a:solidFill>
                  <a:schemeClr val="accent1">
                    <a:lumMod val="50000"/>
                  </a:schemeClr>
                </a:solidFill>
              </a:rPr>
              <a:t> </a:t>
            </a:r>
            <a:r>
              <a:rPr lang="fr-BE" sz="1400" dirty="0" err="1" smtClean="0">
                <a:solidFill>
                  <a:schemeClr val="accent1">
                    <a:lumMod val="50000"/>
                  </a:schemeClr>
                </a:solidFill>
              </a:rPr>
              <a:t>instellingen</a:t>
            </a:r>
            <a:r>
              <a:rPr lang="fr-BE" sz="1400" dirty="0" smtClean="0">
                <a:solidFill>
                  <a:schemeClr val="accent1">
                    <a:lumMod val="50000"/>
                  </a:schemeClr>
                </a:solidFill>
              </a:rPr>
              <a:t> </a:t>
            </a:r>
            <a:r>
              <a:rPr lang="fr-BE" sz="1400" dirty="0" err="1" smtClean="0">
                <a:solidFill>
                  <a:schemeClr val="accent1">
                    <a:lumMod val="50000"/>
                  </a:schemeClr>
                </a:solidFill>
              </a:rPr>
              <a:t>bevoegd</a:t>
            </a:r>
            <a:r>
              <a:rPr lang="fr-BE" sz="1400" dirty="0" smtClean="0">
                <a:solidFill>
                  <a:schemeClr val="accent1">
                    <a:lumMod val="50000"/>
                  </a:schemeClr>
                </a:solidFill>
              </a:rPr>
              <a:t> voor </a:t>
            </a:r>
            <a:r>
              <a:rPr lang="fr-BE" sz="1400" dirty="0" err="1" smtClean="0">
                <a:solidFill>
                  <a:schemeClr val="accent1">
                    <a:lumMod val="50000"/>
                  </a:schemeClr>
                </a:solidFill>
              </a:rPr>
              <a:t>onderwijs</a:t>
            </a:r>
            <a:r>
              <a:rPr lang="fr-BE" sz="1400" dirty="0" smtClean="0">
                <a:solidFill>
                  <a:schemeClr val="accent1">
                    <a:lumMod val="50000"/>
                  </a:schemeClr>
                </a:solidFill>
              </a:rPr>
              <a:t> </a:t>
            </a:r>
            <a:r>
              <a:rPr lang="fr-BE" sz="1400" dirty="0" err="1" smtClean="0">
                <a:solidFill>
                  <a:schemeClr val="accent1">
                    <a:lumMod val="50000"/>
                  </a:schemeClr>
                </a:solidFill>
              </a:rPr>
              <a:t>i.h.k.v</a:t>
            </a:r>
            <a:r>
              <a:rPr lang="fr-BE" sz="1400" dirty="0" smtClean="0">
                <a:solidFill>
                  <a:schemeClr val="accent1">
                    <a:lumMod val="50000"/>
                  </a:schemeClr>
                </a:solidFill>
              </a:rPr>
              <a:t>. de Individuele </a:t>
            </a:r>
            <a:r>
              <a:rPr lang="fr-BE" sz="1400" dirty="0" err="1" smtClean="0">
                <a:solidFill>
                  <a:schemeClr val="accent1">
                    <a:lumMod val="50000"/>
                  </a:schemeClr>
                </a:solidFill>
              </a:rPr>
              <a:t>Leer</a:t>
            </a:r>
            <a:r>
              <a:rPr lang="fr-BE" sz="1400" dirty="0" smtClean="0">
                <a:solidFill>
                  <a:schemeClr val="accent1">
                    <a:lumMod val="50000"/>
                  </a:schemeClr>
                </a:solidFill>
              </a:rPr>
              <a:t>-en </a:t>
            </a:r>
            <a:r>
              <a:rPr lang="fr-BE" sz="1400" dirty="0" err="1" smtClean="0">
                <a:solidFill>
                  <a:schemeClr val="accent1">
                    <a:lumMod val="50000"/>
                  </a:schemeClr>
                </a:solidFill>
              </a:rPr>
              <a:t>Loopbaanrekening</a:t>
            </a:r>
            <a:r>
              <a:rPr lang="fr-BE" sz="1400" dirty="0" smtClean="0">
                <a:solidFill>
                  <a:schemeClr val="accent1">
                    <a:lumMod val="50000"/>
                  </a:schemeClr>
                </a:solidFill>
              </a:rPr>
              <a:t> (</a:t>
            </a:r>
            <a:r>
              <a:rPr lang="fr-BE" sz="1400" dirty="0" err="1" smtClean="0">
                <a:solidFill>
                  <a:schemeClr val="accent1">
                    <a:lumMod val="50000"/>
                  </a:schemeClr>
                </a:solidFill>
              </a:rPr>
              <a:t>Individual</a:t>
            </a:r>
            <a:r>
              <a:rPr lang="fr-BE" sz="1400" dirty="0" smtClean="0">
                <a:solidFill>
                  <a:schemeClr val="accent1">
                    <a:lumMod val="50000"/>
                  </a:schemeClr>
                </a:solidFill>
              </a:rPr>
              <a:t> Learning </a:t>
            </a:r>
            <a:r>
              <a:rPr lang="fr-BE" sz="1400" dirty="0" err="1" smtClean="0">
                <a:solidFill>
                  <a:schemeClr val="accent1">
                    <a:lumMod val="50000"/>
                  </a:schemeClr>
                </a:solidFill>
              </a:rPr>
              <a:t>Account</a:t>
            </a:r>
            <a:r>
              <a:rPr lang="fr-BE" sz="1400" dirty="0" smtClean="0">
                <a:solidFill>
                  <a:schemeClr val="accent1">
                    <a:lumMod val="50000"/>
                  </a:schemeClr>
                </a:solidFill>
              </a:rPr>
              <a:t> of ILA)</a:t>
            </a:r>
          </a:p>
          <a:p>
            <a:pPr lvl="2"/>
            <a:r>
              <a:rPr lang="fr-BE" sz="1400" dirty="0" err="1" smtClean="0">
                <a:solidFill>
                  <a:schemeClr val="accent1">
                    <a:lumMod val="50000"/>
                  </a:schemeClr>
                </a:solidFill>
              </a:rPr>
              <a:t>intensifiëring</a:t>
            </a:r>
            <a:r>
              <a:rPr lang="fr-BE" sz="1400" dirty="0" smtClean="0">
                <a:solidFill>
                  <a:schemeClr val="accent1">
                    <a:lumMod val="50000"/>
                  </a:schemeClr>
                </a:solidFill>
              </a:rPr>
              <a:t> </a:t>
            </a:r>
            <a:r>
              <a:rPr lang="fr-BE" sz="1400" dirty="0" err="1">
                <a:solidFill>
                  <a:schemeClr val="accent1">
                    <a:lumMod val="50000"/>
                  </a:schemeClr>
                </a:solidFill>
              </a:rPr>
              <a:t>gegevensmededelingen</a:t>
            </a:r>
            <a:r>
              <a:rPr lang="fr-BE" sz="1400" dirty="0">
                <a:solidFill>
                  <a:schemeClr val="accent1">
                    <a:lumMod val="50000"/>
                  </a:schemeClr>
                </a:solidFill>
              </a:rPr>
              <a:t> </a:t>
            </a:r>
            <a:r>
              <a:rPr lang="fr-BE" sz="1400" dirty="0" err="1">
                <a:solidFill>
                  <a:schemeClr val="accent1">
                    <a:lumMod val="50000"/>
                  </a:schemeClr>
                </a:solidFill>
              </a:rPr>
              <a:t>tussen</a:t>
            </a:r>
            <a:r>
              <a:rPr lang="fr-BE" sz="1400" dirty="0">
                <a:solidFill>
                  <a:schemeClr val="accent1">
                    <a:lumMod val="50000"/>
                  </a:schemeClr>
                </a:solidFill>
              </a:rPr>
              <a:t> </a:t>
            </a:r>
            <a:r>
              <a:rPr lang="fr-BE" sz="1400" dirty="0" err="1">
                <a:solidFill>
                  <a:schemeClr val="accent1">
                    <a:lumMod val="50000"/>
                  </a:schemeClr>
                </a:solidFill>
              </a:rPr>
              <a:t>regionale</a:t>
            </a:r>
            <a:r>
              <a:rPr lang="fr-BE" sz="1400" dirty="0">
                <a:solidFill>
                  <a:schemeClr val="accent1">
                    <a:lumMod val="50000"/>
                  </a:schemeClr>
                </a:solidFill>
              </a:rPr>
              <a:t> </a:t>
            </a:r>
            <a:r>
              <a:rPr lang="fr-BE" sz="1400" dirty="0" err="1" smtClean="0">
                <a:solidFill>
                  <a:schemeClr val="accent1">
                    <a:lumMod val="50000"/>
                  </a:schemeClr>
                </a:solidFill>
              </a:rPr>
              <a:t>arbeidsbemiddelingsdiensten</a:t>
            </a:r>
            <a:endParaRPr lang="fr-BE" sz="1400" dirty="0" smtClean="0">
              <a:solidFill>
                <a:schemeClr val="accent1">
                  <a:lumMod val="50000"/>
                </a:schemeClr>
              </a:solidFill>
            </a:endParaRPr>
          </a:p>
          <a:p>
            <a:pPr lvl="1"/>
            <a:r>
              <a:rPr lang="fr-BE" dirty="0" err="1" smtClean="0">
                <a:solidFill>
                  <a:schemeClr val="accent1">
                    <a:lumMod val="50000"/>
                  </a:schemeClr>
                </a:solidFill>
              </a:rPr>
              <a:t>operationaliseren</a:t>
            </a:r>
            <a:r>
              <a:rPr lang="fr-BE" dirty="0" smtClean="0">
                <a:solidFill>
                  <a:schemeClr val="accent1">
                    <a:lumMod val="50000"/>
                  </a:schemeClr>
                </a:solidFill>
              </a:rPr>
              <a:t> </a:t>
            </a:r>
            <a:r>
              <a:rPr lang="fr-BE" dirty="0" err="1">
                <a:solidFill>
                  <a:schemeClr val="accent1">
                    <a:lumMod val="50000"/>
                  </a:schemeClr>
                </a:solidFill>
              </a:rPr>
              <a:t>gegevensmededeling</a:t>
            </a:r>
            <a:r>
              <a:rPr lang="fr-BE" dirty="0">
                <a:solidFill>
                  <a:schemeClr val="accent1">
                    <a:lumMod val="50000"/>
                  </a:schemeClr>
                </a:solidFill>
              </a:rPr>
              <a:t> </a:t>
            </a:r>
            <a:r>
              <a:rPr lang="fr-BE" dirty="0" err="1">
                <a:solidFill>
                  <a:schemeClr val="accent1">
                    <a:lumMod val="50000"/>
                  </a:schemeClr>
                </a:solidFill>
              </a:rPr>
              <a:t>arbeidsongeschiktheid</a:t>
            </a:r>
            <a:r>
              <a:rPr lang="fr-BE" dirty="0">
                <a:solidFill>
                  <a:schemeClr val="accent1">
                    <a:lumMod val="50000"/>
                  </a:schemeClr>
                </a:solidFill>
              </a:rPr>
              <a:t> (</a:t>
            </a:r>
            <a:r>
              <a:rPr lang="fr-BE" dirty="0" err="1">
                <a:solidFill>
                  <a:schemeClr val="accent1">
                    <a:lumMod val="50000"/>
                  </a:schemeClr>
                </a:solidFill>
              </a:rPr>
              <a:t>verhogen</a:t>
            </a:r>
            <a:r>
              <a:rPr lang="fr-BE" dirty="0">
                <a:solidFill>
                  <a:schemeClr val="accent1">
                    <a:lumMod val="50000"/>
                  </a:schemeClr>
                </a:solidFill>
              </a:rPr>
              <a:t> </a:t>
            </a:r>
            <a:r>
              <a:rPr lang="fr-BE" dirty="0" err="1" smtClean="0">
                <a:solidFill>
                  <a:schemeClr val="accent1">
                    <a:lumMod val="50000"/>
                  </a:schemeClr>
                </a:solidFill>
              </a:rPr>
              <a:t>kwaliteit</a:t>
            </a:r>
            <a:r>
              <a:rPr lang="fr-BE" dirty="0" smtClean="0">
                <a:solidFill>
                  <a:schemeClr val="accent1">
                    <a:lumMod val="50000"/>
                  </a:schemeClr>
                </a:solidFill>
              </a:rPr>
              <a:t> / </a:t>
            </a:r>
            <a:r>
              <a:rPr lang="fr-BE" dirty="0" err="1" smtClean="0">
                <a:solidFill>
                  <a:schemeClr val="accent1">
                    <a:lumMod val="50000"/>
                  </a:schemeClr>
                </a:solidFill>
              </a:rPr>
              <a:t>toevoegen</a:t>
            </a:r>
            <a:r>
              <a:rPr lang="fr-BE" dirty="0" smtClean="0">
                <a:solidFill>
                  <a:schemeClr val="accent1">
                    <a:lumMod val="50000"/>
                  </a:schemeClr>
                </a:solidFill>
              </a:rPr>
              <a:t> </a:t>
            </a:r>
            <a:r>
              <a:rPr lang="fr-BE" dirty="0">
                <a:solidFill>
                  <a:schemeClr val="accent1">
                    <a:lumMod val="50000"/>
                  </a:schemeClr>
                </a:solidFill>
              </a:rPr>
              <a:t>van </a:t>
            </a:r>
            <a:r>
              <a:rPr lang="fr-BE" dirty="0" err="1" smtClean="0">
                <a:solidFill>
                  <a:schemeClr val="accent1">
                    <a:lumMod val="50000"/>
                  </a:schemeClr>
                </a:solidFill>
              </a:rPr>
              <a:t>bedragen</a:t>
            </a:r>
            <a:r>
              <a:rPr lang="fr-BE" dirty="0" smtClean="0">
                <a:solidFill>
                  <a:schemeClr val="accent1">
                    <a:lumMod val="50000"/>
                  </a:schemeClr>
                </a:solidFill>
              </a:rPr>
              <a:t> / </a:t>
            </a:r>
            <a:r>
              <a:rPr lang="fr-BE" dirty="0" err="1" smtClean="0">
                <a:solidFill>
                  <a:schemeClr val="accent1">
                    <a:lumMod val="50000"/>
                  </a:schemeClr>
                </a:solidFill>
              </a:rPr>
              <a:t>technische</a:t>
            </a:r>
            <a:r>
              <a:rPr lang="fr-BE" dirty="0" smtClean="0">
                <a:solidFill>
                  <a:schemeClr val="accent1">
                    <a:lumMod val="50000"/>
                  </a:schemeClr>
                </a:solidFill>
              </a:rPr>
              <a:t> </a:t>
            </a:r>
            <a:r>
              <a:rPr lang="fr-BE" dirty="0" err="1">
                <a:solidFill>
                  <a:schemeClr val="accent1">
                    <a:lumMod val="50000"/>
                  </a:schemeClr>
                </a:solidFill>
              </a:rPr>
              <a:t>migratie</a:t>
            </a:r>
            <a:r>
              <a:rPr lang="fr-BE" dirty="0" smtClean="0">
                <a:solidFill>
                  <a:schemeClr val="accent1">
                    <a:lumMod val="50000"/>
                  </a:schemeClr>
                </a:solidFill>
              </a:rPr>
              <a:t>)</a:t>
            </a:r>
          </a:p>
          <a:p>
            <a:pPr lvl="1"/>
            <a:r>
              <a:rPr lang="fr-BE" dirty="0" err="1" smtClean="0">
                <a:solidFill>
                  <a:schemeClr val="accent1">
                    <a:lumMod val="50000"/>
                  </a:schemeClr>
                </a:solidFill>
              </a:rPr>
              <a:t>opzetten</a:t>
            </a:r>
            <a:r>
              <a:rPr lang="fr-BE" dirty="0" smtClean="0">
                <a:solidFill>
                  <a:schemeClr val="accent1">
                    <a:lumMod val="50000"/>
                  </a:schemeClr>
                </a:solidFill>
              </a:rPr>
              <a:t> van </a:t>
            </a:r>
            <a:r>
              <a:rPr lang="fr-BE" dirty="0" err="1" smtClean="0">
                <a:solidFill>
                  <a:schemeClr val="accent1">
                    <a:lumMod val="50000"/>
                  </a:schemeClr>
                </a:solidFill>
              </a:rPr>
              <a:t>structurele</a:t>
            </a:r>
            <a:r>
              <a:rPr lang="fr-BE" dirty="0" smtClean="0">
                <a:solidFill>
                  <a:schemeClr val="accent1">
                    <a:lumMod val="50000"/>
                  </a:schemeClr>
                </a:solidFill>
              </a:rPr>
              <a:t> </a:t>
            </a:r>
            <a:r>
              <a:rPr lang="fr-BE" dirty="0" err="1" smtClean="0">
                <a:solidFill>
                  <a:schemeClr val="accent1">
                    <a:lumMod val="50000"/>
                  </a:schemeClr>
                </a:solidFill>
              </a:rPr>
              <a:t>gegevensmededelingen</a:t>
            </a:r>
            <a:r>
              <a:rPr lang="fr-BE" dirty="0" smtClean="0">
                <a:solidFill>
                  <a:schemeClr val="accent1">
                    <a:lumMod val="50000"/>
                  </a:schemeClr>
                </a:solidFill>
              </a:rPr>
              <a:t> met FEDASIL</a:t>
            </a:r>
          </a:p>
          <a:p>
            <a:pPr lvl="1"/>
            <a:r>
              <a:rPr lang="fr-BE" dirty="0" err="1">
                <a:solidFill>
                  <a:schemeClr val="accent1">
                    <a:lumMod val="50000"/>
                  </a:schemeClr>
                </a:solidFill>
              </a:rPr>
              <a:t>h</a:t>
            </a:r>
            <a:r>
              <a:rPr lang="fr-BE" dirty="0" err="1" smtClean="0">
                <a:solidFill>
                  <a:schemeClr val="accent1">
                    <a:lumMod val="50000"/>
                  </a:schemeClr>
                </a:solidFill>
              </a:rPr>
              <a:t>erziening</a:t>
            </a:r>
            <a:r>
              <a:rPr lang="fr-BE" dirty="0" smtClean="0">
                <a:solidFill>
                  <a:schemeClr val="accent1">
                    <a:lumMod val="50000"/>
                  </a:schemeClr>
                </a:solidFill>
              </a:rPr>
              <a:t> DOLSIS (</a:t>
            </a:r>
            <a:r>
              <a:rPr lang="fr-BE" dirty="0" err="1" smtClean="0">
                <a:solidFill>
                  <a:schemeClr val="accent1">
                    <a:lumMod val="50000"/>
                  </a:schemeClr>
                </a:solidFill>
              </a:rPr>
              <a:t>webapplicatie</a:t>
            </a:r>
            <a:r>
              <a:rPr lang="fr-BE" dirty="0" smtClean="0">
                <a:solidFill>
                  <a:schemeClr val="accent1">
                    <a:lumMod val="50000"/>
                  </a:schemeClr>
                </a:solidFill>
              </a:rPr>
              <a:t> + </a:t>
            </a:r>
            <a:r>
              <a:rPr lang="fr-BE" dirty="0" err="1" smtClean="0">
                <a:solidFill>
                  <a:schemeClr val="accent1">
                    <a:lumMod val="50000"/>
                  </a:schemeClr>
                </a:solidFill>
              </a:rPr>
              <a:t>achterliggende</a:t>
            </a:r>
            <a:r>
              <a:rPr lang="fr-BE" dirty="0" smtClean="0">
                <a:solidFill>
                  <a:schemeClr val="accent1">
                    <a:lumMod val="50000"/>
                  </a:schemeClr>
                </a:solidFill>
              </a:rPr>
              <a:t> </a:t>
            </a:r>
            <a:r>
              <a:rPr lang="fr-BE" dirty="0" err="1" smtClean="0">
                <a:solidFill>
                  <a:schemeClr val="accent1">
                    <a:lumMod val="50000"/>
                  </a:schemeClr>
                </a:solidFill>
              </a:rPr>
              <a:t>diensten</a:t>
            </a:r>
            <a:r>
              <a:rPr lang="fr-BE" dirty="0" smtClean="0">
                <a:solidFill>
                  <a:schemeClr val="accent1">
                    <a:lumMod val="50000"/>
                  </a:schemeClr>
                </a:solidFill>
              </a:rPr>
              <a:t>)</a:t>
            </a:r>
          </a:p>
          <a:p>
            <a:pPr lvl="1"/>
            <a:r>
              <a:rPr lang="fr-BE" dirty="0" err="1" smtClean="0">
                <a:solidFill>
                  <a:schemeClr val="accent1">
                    <a:lumMod val="50000"/>
                  </a:schemeClr>
                </a:solidFill>
              </a:rPr>
              <a:t>uitbouw</a:t>
            </a:r>
            <a:r>
              <a:rPr lang="fr-BE" dirty="0" smtClean="0">
                <a:solidFill>
                  <a:schemeClr val="accent1">
                    <a:lumMod val="50000"/>
                  </a:schemeClr>
                </a:solidFill>
              </a:rPr>
              <a:t> </a:t>
            </a:r>
            <a:r>
              <a:rPr lang="fr-BE" dirty="0" err="1" smtClean="0">
                <a:solidFill>
                  <a:schemeClr val="accent1">
                    <a:lumMod val="50000"/>
                  </a:schemeClr>
                </a:solidFill>
              </a:rPr>
              <a:t>webservice</a:t>
            </a:r>
            <a:r>
              <a:rPr lang="fr-BE" dirty="0" smtClean="0">
                <a:solidFill>
                  <a:schemeClr val="accent1">
                    <a:lumMod val="50000"/>
                  </a:schemeClr>
                </a:solidFill>
              </a:rPr>
              <a:t> BELCOTAX met de FOD </a:t>
            </a:r>
            <a:r>
              <a:rPr lang="fr-BE" dirty="0" err="1" smtClean="0">
                <a:solidFill>
                  <a:schemeClr val="accent1">
                    <a:lumMod val="50000"/>
                  </a:schemeClr>
                </a:solidFill>
              </a:rPr>
              <a:t>Financiën</a:t>
            </a:r>
            <a:r>
              <a:rPr lang="fr-BE" dirty="0" smtClean="0">
                <a:solidFill>
                  <a:schemeClr val="accent1">
                    <a:lumMod val="50000"/>
                  </a:schemeClr>
                </a:solidFill>
              </a:rPr>
              <a:t> </a:t>
            </a:r>
            <a:r>
              <a:rPr lang="fr-BE" dirty="0" err="1" smtClean="0">
                <a:solidFill>
                  <a:schemeClr val="accent1">
                    <a:lumMod val="50000"/>
                  </a:schemeClr>
                </a:solidFill>
              </a:rPr>
              <a:t>teneinde</a:t>
            </a:r>
            <a:r>
              <a:rPr lang="fr-BE" dirty="0" smtClean="0">
                <a:solidFill>
                  <a:schemeClr val="accent1">
                    <a:lumMod val="50000"/>
                  </a:schemeClr>
                </a:solidFill>
              </a:rPr>
              <a:t> over </a:t>
            </a:r>
            <a:r>
              <a:rPr lang="fr-BE" dirty="0" err="1" smtClean="0">
                <a:solidFill>
                  <a:schemeClr val="accent1">
                    <a:lumMod val="50000"/>
                  </a:schemeClr>
                </a:solidFill>
              </a:rPr>
              <a:t>actuelere</a:t>
            </a:r>
            <a:r>
              <a:rPr lang="fr-BE" dirty="0" smtClean="0">
                <a:solidFill>
                  <a:schemeClr val="accent1">
                    <a:lumMod val="50000"/>
                  </a:schemeClr>
                </a:solidFill>
              </a:rPr>
              <a:t> </a:t>
            </a:r>
            <a:r>
              <a:rPr lang="fr-BE" dirty="0" err="1" smtClean="0">
                <a:solidFill>
                  <a:schemeClr val="accent1">
                    <a:lumMod val="50000"/>
                  </a:schemeClr>
                </a:solidFill>
              </a:rPr>
              <a:t>inkomsten</a:t>
            </a:r>
            <a:r>
              <a:rPr lang="fr-BE" dirty="0" smtClean="0">
                <a:solidFill>
                  <a:schemeClr val="accent1">
                    <a:lumMod val="50000"/>
                  </a:schemeClr>
                </a:solidFill>
              </a:rPr>
              <a:t> te </a:t>
            </a:r>
            <a:r>
              <a:rPr lang="fr-BE" dirty="0" err="1" smtClean="0">
                <a:solidFill>
                  <a:schemeClr val="accent1">
                    <a:lumMod val="50000"/>
                  </a:schemeClr>
                </a:solidFill>
              </a:rPr>
              <a:t>kunnen</a:t>
            </a:r>
            <a:r>
              <a:rPr lang="fr-BE" dirty="0" smtClean="0">
                <a:solidFill>
                  <a:schemeClr val="accent1">
                    <a:lumMod val="50000"/>
                  </a:schemeClr>
                </a:solidFill>
              </a:rPr>
              <a:t> </a:t>
            </a:r>
            <a:r>
              <a:rPr lang="fr-BE" dirty="0" err="1" smtClean="0">
                <a:solidFill>
                  <a:schemeClr val="accent1">
                    <a:lumMod val="50000"/>
                  </a:schemeClr>
                </a:solidFill>
              </a:rPr>
              <a:t>beschikken</a:t>
            </a:r>
            <a:endParaRPr lang="fr-BE" dirty="0" smtClean="0">
              <a:solidFill>
                <a:schemeClr val="accent1">
                  <a:lumMod val="50000"/>
                </a:schemeClr>
              </a:solidFill>
            </a:endParaRPr>
          </a:p>
          <a:p>
            <a:pPr lvl="1"/>
            <a:endParaRPr lang="fr-BE" dirty="0" smtClean="0">
              <a:solidFill>
                <a:schemeClr val="accent1">
                  <a:lumMod val="50000"/>
                </a:schemeClr>
              </a:solidFill>
            </a:endParaRPr>
          </a:p>
          <a:p>
            <a:pPr lvl="1"/>
            <a:r>
              <a:rPr lang="fr-BE" dirty="0" smtClean="0">
                <a:solidFill>
                  <a:schemeClr val="accent1">
                    <a:lumMod val="50000"/>
                  </a:schemeClr>
                </a:solidFill>
              </a:rPr>
              <a:t>FOD </a:t>
            </a:r>
            <a:r>
              <a:rPr lang="fr-BE" dirty="0" err="1" smtClean="0">
                <a:solidFill>
                  <a:schemeClr val="accent1">
                    <a:lumMod val="50000"/>
                  </a:schemeClr>
                </a:solidFill>
              </a:rPr>
              <a:t>Justitie</a:t>
            </a:r>
            <a:r>
              <a:rPr lang="fr-BE" dirty="0" smtClean="0">
                <a:solidFill>
                  <a:schemeClr val="accent1">
                    <a:lumMod val="50000"/>
                  </a:schemeClr>
                </a:solidFill>
              </a:rPr>
              <a:t> - </a:t>
            </a:r>
            <a:r>
              <a:rPr lang="nl-NL" dirty="0" smtClean="0">
                <a:solidFill>
                  <a:schemeClr val="accent1">
                    <a:lumMod val="50000"/>
                  </a:schemeClr>
                </a:solidFill>
              </a:rPr>
              <a:t>verder </a:t>
            </a:r>
            <a:r>
              <a:rPr lang="nl-NL" dirty="0">
                <a:solidFill>
                  <a:schemeClr val="accent1">
                    <a:lumMod val="50000"/>
                  </a:schemeClr>
                </a:solidFill>
              </a:rPr>
              <a:t>abonneren van instellingen op flux </a:t>
            </a:r>
            <a:r>
              <a:rPr lang="nl-NL" dirty="0" smtClean="0">
                <a:solidFill>
                  <a:schemeClr val="accent1">
                    <a:lumMod val="50000"/>
                  </a:schemeClr>
                </a:solidFill>
              </a:rPr>
              <a:t>gedetineerden</a:t>
            </a:r>
          </a:p>
          <a:p>
            <a:pPr lvl="1"/>
            <a:r>
              <a:rPr lang="en-US" dirty="0" smtClean="0">
                <a:solidFill>
                  <a:schemeClr val="accent1">
                    <a:lumMod val="50000"/>
                  </a:schemeClr>
                </a:solidFill>
              </a:rPr>
              <a:t>…</a:t>
            </a:r>
            <a:endParaRPr lang="nl-NL" dirty="0" smtClean="0">
              <a:solidFill>
                <a:schemeClr val="accent1">
                  <a:lumMod val="50000"/>
                </a:schemeClr>
              </a:solidFill>
            </a:endParaRPr>
          </a:p>
          <a:p>
            <a:pPr lvl="1"/>
            <a:endParaRPr lang="nl-NL" sz="600" dirty="0"/>
          </a:p>
          <a:p>
            <a:pPr lvl="1"/>
            <a:endParaRPr lang="nl-NL" dirty="0" smtClean="0"/>
          </a:p>
          <a:p>
            <a:pPr lvl="1"/>
            <a:endParaRPr lang="en-US" dirty="0"/>
          </a:p>
        </p:txBody>
      </p:sp>
    </p:spTree>
    <p:extLst>
      <p:ext uri="{BB962C8B-B14F-4D97-AF65-F5344CB8AC3E}">
        <p14:creationId xmlns:p14="http://schemas.microsoft.com/office/powerpoint/2010/main" val="8003621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nvSpPr>
        <p:spPr bwMode="auto">
          <a:xfrm>
            <a:off x="1994592" y="2371775"/>
            <a:ext cx="8219256" cy="1296144"/>
          </a:xfrm>
          <a:prstGeom prst="roundRect">
            <a:avLst/>
          </a:prstGeom>
          <a:noFill/>
          <a:ln w="19050">
            <a:solidFill>
              <a:srgbClr val="008CB2"/>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Font typeface="Arial" charset="0"/>
              <a:buNone/>
              <a:defRPr lang="en-US" altLang="en-US" sz="3200" kern="1200" dirty="0" smtClean="0">
                <a:solidFill>
                  <a:srgbClr val="0078B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eaLnBrk="1" fontAlgn="auto" hangingPunct="1">
              <a:lnSpc>
                <a:spcPct val="90000"/>
              </a:lnSpc>
              <a:spcBef>
                <a:spcPts val="1000"/>
              </a:spcBef>
              <a:spcAft>
                <a:spcPts val="0"/>
              </a:spcAft>
            </a:pPr>
            <a:r>
              <a:rPr lang="nl-BE" altLang="en-US" sz="4400" dirty="0">
                <a:solidFill>
                  <a:srgbClr val="0087BE"/>
                </a:solidFill>
                <a:latin typeface="Calibri Light" panose="020F0302020204030204" pitchFamily="34" charset="0"/>
                <a:cs typeface="Calibri Light" panose="020F0302020204030204" pitchFamily="34" charset="0"/>
                <a:sym typeface="Arial" charset="0"/>
              </a:rPr>
              <a:t>Een paar </a:t>
            </a:r>
            <a:r>
              <a:rPr lang="nl-BE" altLang="en-US" sz="4400" dirty="0" smtClean="0">
                <a:solidFill>
                  <a:srgbClr val="0087BE"/>
                </a:solidFill>
                <a:latin typeface="Calibri Light" panose="020F0302020204030204" pitchFamily="34" charset="0"/>
                <a:cs typeface="Calibri Light" panose="020F0302020204030204" pitchFamily="34" charset="0"/>
                <a:sym typeface="Arial" charset="0"/>
              </a:rPr>
              <a:t>projecten</a:t>
            </a:r>
            <a:endParaRPr lang="nl-BE" altLang="en-US" sz="4400" dirty="0">
              <a:solidFill>
                <a:srgbClr val="0087BE"/>
              </a:solidFill>
              <a:latin typeface="Calibri Light" panose="020F0302020204030204" pitchFamily="34" charset="0"/>
              <a:cs typeface="Calibri Light" panose="020F0302020204030204" pitchFamily="34" charset="0"/>
              <a:sym typeface="Arial" charset="0"/>
            </a:endParaRPr>
          </a:p>
        </p:txBody>
      </p:sp>
    </p:spTree>
    <p:extLst>
      <p:ext uri="{BB962C8B-B14F-4D97-AF65-F5344CB8AC3E}">
        <p14:creationId xmlns:p14="http://schemas.microsoft.com/office/powerpoint/2010/main" val="1121742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Stakeholders</a:t>
            </a:r>
            <a:endParaRPr lang="en-US" dirty="0"/>
          </a:p>
        </p:txBody>
      </p:sp>
      <p:grpSp>
        <p:nvGrpSpPr>
          <p:cNvPr id="21" name="Group 20"/>
          <p:cNvGrpSpPr>
            <a:grpSpLocks noChangeAspect="1"/>
          </p:cNvGrpSpPr>
          <p:nvPr/>
        </p:nvGrpSpPr>
        <p:grpSpPr>
          <a:xfrm>
            <a:off x="1975105" y="1360763"/>
            <a:ext cx="7818121" cy="5051560"/>
            <a:chOff x="457200" y="991888"/>
            <a:chExt cx="8229600" cy="5317432"/>
          </a:xfrm>
        </p:grpSpPr>
        <p:sp>
          <p:nvSpPr>
            <p:cNvPr id="5" name="Content Placeholder 2"/>
            <p:cNvSpPr txBox="1">
              <a:spLocks/>
            </p:cNvSpPr>
            <p:nvPr/>
          </p:nvSpPr>
          <p:spPr>
            <a:xfrm>
              <a:off x="457200" y="1196752"/>
              <a:ext cx="8229600" cy="5112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540000" indent="-1800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mn-lt"/>
                  <a:ea typeface="+mn-ea"/>
                  <a:cs typeface="+mn-cs"/>
                </a:defRPr>
              </a:lvl2pPr>
              <a:lvl3pPr marL="720000" indent="-1800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900000" indent="-180000" algn="l" defTabSz="914400" rtl="0" eaLnBrk="1" latinLnBrk="0" hangingPunct="1">
                <a:lnSpc>
                  <a:spcPct val="90000"/>
                </a:lnSpc>
                <a:spcBef>
                  <a:spcPts val="500"/>
                </a:spcBef>
                <a:buFontTx/>
                <a:buChar char="-"/>
                <a:defRPr sz="1800" kern="1200">
                  <a:solidFill>
                    <a:schemeClr val="tx1"/>
                  </a:solidFill>
                  <a:latin typeface="+mn-lt"/>
                  <a:ea typeface="+mn-ea"/>
                  <a:cs typeface="+mn-cs"/>
                </a:defRPr>
              </a:lvl4pPr>
              <a:lvl5pPr marL="1152000" indent="-1800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mtClean="0"/>
            </a:p>
            <a:p>
              <a:endParaRPr lang="en-US" dirty="0"/>
            </a:p>
          </p:txBody>
        </p:sp>
        <p:grpSp>
          <p:nvGrpSpPr>
            <p:cNvPr id="7" name="Group 6"/>
            <p:cNvGrpSpPr/>
            <p:nvPr/>
          </p:nvGrpSpPr>
          <p:grpSpPr>
            <a:xfrm>
              <a:off x="5171341" y="1228542"/>
              <a:ext cx="2605012" cy="1523167"/>
              <a:chOff x="5171341" y="1228542"/>
              <a:chExt cx="2605012" cy="1523167"/>
            </a:xfrm>
          </p:grpSpPr>
          <p:pic>
            <p:nvPicPr>
              <p:cNvPr id="19" name="Picture 2" descr="http://icons.iconarchive.com/icons/aha-soft/large-user/512/Notary-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1341" y="1268361"/>
                <a:ext cx="1483348" cy="148334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4689" y="1228542"/>
                <a:ext cx="1121664" cy="1121664"/>
              </a:xfrm>
              <a:prstGeom prst="rect">
                <a:avLst/>
              </a:prstGeom>
            </p:spPr>
          </p:pic>
        </p:grpSp>
        <p:grpSp>
          <p:nvGrpSpPr>
            <p:cNvPr id="8" name="Group 7"/>
            <p:cNvGrpSpPr/>
            <p:nvPr/>
          </p:nvGrpSpPr>
          <p:grpSpPr>
            <a:xfrm>
              <a:off x="910752" y="3697287"/>
              <a:ext cx="3106085" cy="1880793"/>
              <a:chOff x="910752" y="3697287"/>
              <a:chExt cx="3106085" cy="1880793"/>
            </a:xfrm>
          </p:grpSpPr>
          <p:pic>
            <p:nvPicPr>
              <p:cNvPr id="16" name="Picture 4" descr="http://iconizer.net/files/Free_Business_Desktop_Icons/orig/Compan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752" y="3717032"/>
                <a:ext cx="1861048" cy="186104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5789" y="3697287"/>
                <a:ext cx="1861048" cy="1861048"/>
              </a:xfrm>
              <a:prstGeom prst="rect">
                <a:avLst/>
              </a:prstGeom>
            </p:spPr>
          </p:pic>
        </p:grpSp>
        <p:pic>
          <p:nvPicPr>
            <p:cNvPr id="13" name="Picture 3"/>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43910" y="3697287"/>
              <a:ext cx="1862336" cy="1862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Afbeeldingsresultaat voor crowdfunding icon"/>
            <p:cNvPicPr>
              <a:picLocks noChangeAspect="1" noChangeArrowheads="1"/>
            </p:cNvPicPr>
            <p:nvPr/>
          </p:nvPicPr>
          <p:blipFill>
            <a:blip r:embed="rId7" cstate="print">
              <a:duotone>
                <a:schemeClr val="accent5">
                  <a:shade val="45000"/>
                  <a:satMod val="135000"/>
                </a:schemeClr>
                <a:prstClr val="white"/>
              </a:duotone>
              <a:extLst>
                <a:ext uri="{BEBA8EAE-BF5A-486C-A8C5-ECC9F3942E4B}">
                  <a14:imgProps xmlns:a14="http://schemas.microsoft.com/office/drawing/2010/main">
                    <a14:imgLayer r:embed="rId8">
                      <a14:imgEffect>
                        <a14:colorTemperature colorTemp="4700"/>
                      </a14:imgEffect>
                      <a14:imgEffect>
                        <a14:saturation sat="196000"/>
                      </a14:imgEffect>
                    </a14:imgLayer>
                  </a14:imgProps>
                </a:ext>
                <a:ext uri="{28A0092B-C50C-407E-A947-70E740481C1C}">
                  <a14:useLocalDpi xmlns:a14="http://schemas.microsoft.com/office/drawing/2010/main" val="0"/>
                </a:ext>
              </a:extLst>
            </a:blip>
            <a:srcRect/>
            <a:stretch>
              <a:fillRect/>
            </a:stretch>
          </p:blipFill>
          <p:spPr bwMode="auto">
            <a:xfrm>
              <a:off x="1589114" y="991888"/>
              <a:ext cx="1861048" cy="1861048"/>
            </a:xfrm>
            <a:prstGeom prst="rect">
              <a:avLst/>
            </a:prstGeom>
            <a:solidFill>
              <a:srgbClr val="FFFFFF"/>
            </a:solidFill>
            <a:extLst/>
          </p:spPr>
        </p:pic>
      </p:grpSp>
      <p:sp>
        <p:nvSpPr>
          <p:cNvPr id="22" name="Rectangle 21"/>
          <p:cNvSpPr/>
          <p:nvPr/>
        </p:nvSpPr>
        <p:spPr>
          <a:xfrm>
            <a:off x="2340089" y="3100621"/>
            <a:ext cx="2971454" cy="461665"/>
          </a:xfrm>
          <a:prstGeom prst="rect">
            <a:avLst/>
          </a:prstGeom>
        </p:spPr>
        <p:txBody>
          <a:bodyPr wrap="none">
            <a:spAutoFit/>
          </a:bodyPr>
          <a:lstStyle/>
          <a:p>
            <a:r>
              <a:rPr lang="nl-BE" sz="2400" dirty="0"/>
              <a:t>&gt; </a:t>
            </a:r>
            <a:r>
              <a:rPr lang="nl-BE" sz="2400" dirty="0" smtClean="0"/>
              <a:t>11,5 </a:t>
            </a:r>
            <a:r>
              <a:rPr lang="nl-BE" sz="2400" dirty="0"/>
              <a:t>miljoen burgers</a:t>
            </a:r>
          </a:p>
        </p:txBody>
      </p:sp>
      <p:sp>
        <p:nvSpPr>
          <p:cNvPr id="23" name="Rectangle 22"/>
          <p:cNvSpPr/>
          <p:nvPr/>
        </p:nvSpPr>
        <p:spPr>
          <a:xfrm>
            <a:off x="6002349" y="3089079"/>
            <a:ext cx="3283335" cy="461665"/>
          </a:xfrm>
          <a:prstGeom prst="rect">
            <a:avLst/>
          </a:prstGeom>
        </p:spPr>
        <p:txBody>
          <a:bodyPr wrap="none">
            <a:spAutoFit/>
          </a:bodyPr>
          <a:lstStyle/>
          <a:p>
            <a:r>
              <a:rPr lang="nl-BE" sz="2400" dirty="0"/>
              <a:t>&gt; 1 miljoen zelfstandigen</a:t>
            </a:r>
          </a:p>
        </p:txBody>
      </p:sp>
      <p:sp>
        <p:nvSpPr>
          <p:cNvPr id="24" name="Rectangle 23"/>
          <p:cNvSpPr/>
          <p:nvPr/>
        </p:nvSpPr>
        <p:spPr>
          <a:xfrm>
            <a:off x="2332067" y="5827246"/>
            <a:ext cx="2910797" cy="461665"/>
          </a:xfrm>
          <a:prstGeom prst="rect">
            <a:avLst/>
          </a:prstGeom>
        </p:spPr>
        <p:txBody>
          <a:bodyPr wrap="none">
            <a:spAutoFit/>
          </a:bodyPr>
          <a:lstStyle/>
          <a:p>
            <a:r>
              <a:rPr lang="nl-BE" sz="2400" dirty="0"/>
              <a:t>&gt; </a:t>
            </a:r>
            <a:r>
              <a:rPr lang="nl-BE" sz="2400" dirty="0" smtClean="0"/>
              <a:t>225.000 </a:t>
            </a:r>
            <a:r>
              <a:rPr lang="nl-BE" sz="2400" dirty="0"/>
              <a:t>werkgevers</a:t>
            </a:r>
          </a:p>
        </p:txBody>
      </p:sp>
      <p:sp>
        <p:nvSpPr>
          <p:cNvPr id="25" name="Rectangle 10"/>
          <p:cNvSpPr/>
          <p:nvPr/>
        </p:nvSpPr>
        <p:spPr>
          <a:xfrm>
            <a:off x="6096000" y="5827246"/>
            <a:ext cx="3288016" cy="830997"/>
          </a:xfrm>
          <a:prstGeom prst="rect">
            <a:avLst/>
          </a:prstGeom>
        </p:spPr>
        <p:txBody>
          <a:bodyPr wrap="none">
            <a:spAutoFit/>
          </a:bodyPr>
          <a:lstStyle/>
          <a:p>
            <a:pPr algn="ctr"/>
            <a:r>
              <a:rPr lang="nl-BE" sz="2400" dirty="0"/>
              <a:t>3.000 actoren belast</a:t>
            </a:r>
          </a:p>
          <a:p>
            <a:pPr algn="ctr"/>
            <a:r>
              <a:rPr lang="nl-BE" sz="2400" dirty="0"/>
              <a:t>met sociale bescherming</a:t>
            </a:r>
          </a:p>
        </p:txBody>
      </p:sp>
    </p:spTree>
    <p:extLst>
      <p:ext uri="{BB962C8B-B14F-4D97-AF65-F5344CB8AC3E}">
        <p14:creationId xmlns:p14="http://schemas.microsoft.com/office/powerpoint/2010/main" val="4846183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nl-BE" dirty="0"/>
              <a:t>Een paar projecten waaraan KSZ neemt deel</a:t>
            </a:r>
            <a:endParaRPr lang="en-US" dirty="0"/>
          </a:p>
        </p:txBody>
      </p:sp>
      <p:sp>
        <p:nvSpPr>
          <p:cNvPr id="3" name="Content Placeholder 2"/>
          <p:cNvSpPr>
            <a:spLocks noGrp="1"/>
          </p:cNvSpPr>
          <p:nvPr>
            <p:ph idx="1"/>
          </p:nvPr>
        </p:nvSpPr>
        <p:spPr/>
        <p:txBody>
          <a:bodyPr>
            <a:normAutofit fontScale="92500" lnSpcReduction="20000"/>
          </a:bodyPr>
          <a:lstStyle/>
          <a:p>
            <a:r>
              <a:rPr lang="nl-BE" dirty="0" smtClean="0"/>
              <a:t>GSS &amp; </a:t>
            </a:r>
            <a:r>
              <a:rPr lang="nl-BE" dirty="0" err="1" smtClean="0"/>
              <a:t>MyBEnefits</a:t>
            </a:r>
            <a:endParaRPr lang="nl-BE" dirty="0" smtClean="0"/>
          </a:p>
          <a:p>
            <a:r>
              <a:rPr lang="nl-BE" dirty="0" err="1" smtClean="0"/>
              <a:t>eBox</a:t>
            </a:r>
            <a:r>
              <a:rPr lang="nl-BE" dirty="0" smtClean="0"/>
              <a:t> </a:t>
            </a:r>
            <a:r>
              <a:rPr lang="nl-BE" dirty="0"/>
              <a:t>burger</a:t>
            </a:r>
          </a:p>
          <a:p>
            <a:r>
              <a:rPr lang="nl-BE" dirty="0"/>
              <a:t>r</a:t>
            </a:r>
            <a:r>
              <a:rPr lang="nl-BE" dirty="0" smtClean="0"/>
              <a:t>egionalisering</a:t>
            </a:r>
          </a:p>
          <a:p>
            <a:r>
              <a:rPr lang="nl-BE" dirty="0" err="1" smtClean="0"/>
              <a:t>OCMW’s</a:t>
            </a:r>
            <a:endParaRPr lang="nl-BE" dirty="0" smtClean="0"/>
          </a:p>
          <a:p>
            <a:r>
              <a:rPr lang="nl-BE" dirty="0"/>
              <a:t>fraudebestrijding</a:t>
            </a:r>
          </a:p>
          <a:p>
            <a:r>
              <a:rPr lang="nl-BE" dirty="0" err="1"/>
              <a:t>i</a:t>
            </a:r>
            <a:r>
              <a:rPr lang="nl-BE" dirty="0" err="1" smtClean="0"/>
              <a:t>si</a:t>
            </a:r>
            <a:r>
              <a:rPr lang="nl-BE" dirty="0" smtClean="0"/>
              <a:t>+-kaart</a:t>
            </a:r>
          </a:p>
          <a:p>
            <a:r>
              <a:rPr lang="nl-BE" dirty="0"/>
              <a:t>G-</a:t>
            </a:r>
            <a:r>
              <a:rPr lang="nl-BE" dirty="0" err="1"/>
              <a:t>cloud</a:t>
            </a:r>
            <a:endParaRPr lang="nl-BE" dirty="0"/>
          </a:p>
          <a:p>
            <a:r>
              <a:rPr lang="nl-BE" dirty="0" smtClean="0"/>
              <a:t>Datawarehouse </a:t>
            </a:r>
            <a:r>
              <a:rPr lang="nl-BE" dirty="0"/>
              <a:t>arbeidsmarkt en sociale bescherming</a:t>
            </a:r>
          </a:p>
          <a:p>
            <a:r>
              <a:rPr lang="nl-BE" dirty="0"/>
              <a:t>diensten voor werkgevers (</a:t>
            </a:r>
            <a:r>
              <a:rPr lang="nl-BE" dirty="0" err="1"/>
              <a:t>Dimona</a:t>
            </a:r>
            <a:r>
              <a:rPr lang="nl-BE" dirty="0"/>
              <a:t> – </a:t>
            </a:r>
            <a:r>
              <a:rPr lang="nl-BE" dirty="0" err="1"/>
              <a:t>DmfA</a:t>
            </a:r>
            <a:r>
              <a:rPr lang="nl-BE" dirty="0"/>
              <a:t> – ASR)</a:t>
            </a:r>
          </a:p>
          <a:p>
            <a:r>
              <a:rPr lang="nl-BE" dirty="0"/>
              <a:t>diensten voor burgers</a:t>
            </a:r>
          </a:p>
          <a:p>
            <a:r>
              <a:rPr lang="nl-BE" dirty="0"/>
              <a:t>diensten voor derden</a:t>
            </a:r>
          </a:p>
          <a:p>
            <a:r>
              <a:rPr lang="nl-BE" dirty="0"/>
              <a:t>portaal van de sociale zekerheid</a:t>
            </a:r>
          </a:p>
          <a:p>
            <a:r>
              <a:rPr lang="nl-BE" dirty="0" smtClean="0"/>
              <a:t>Europese dossiers</a:t>
            </a:r>
            <a:endParaRPr lang="nl-BE" dirty="0"/>
          </a:p>
          <a:p>
            <a:pPr marL="0" indent="0">
              <a:buNone/>
            </a:pPr>
            <a:endParaRPr lang="fr-FR" dirty="0"/>
          </a:p>
        </p:txBody>
      </p:sp>
    </p:spTree>
    <p:extLst>
      <p:ext uri="{BB962C8B-B14F-4D97-AF65-F5344CB8AC3E}">
        <p14:creationId xmlns:p14="http://schemas.microsoft.com/office/powerpoint/2010/main" val="25905238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err="1"/>
              <a:t>Aanvullende</a:t>
            </a:r>
            <a:r>
              <a:rPr lang="en-US" dirty="0"/>
              <a:t> </a:t>
            </a:r>
            <a:r>
              <a:rPr lang="en-US" dirty="0" err="1"/>
              <a:t>rechten</a:t>
            </a:r>
            <a:endParaRPr lang="en-US" dirty="0"/>
          </a:p>
        </p:txBody>
      </p:sp>
      <p:sp>
        <p:nvSpPr>
          <p:cNvPr id="3" name="Content Placeholder 2"/>
          <p:cNvSpPr>
            <a:spLocks noGrp="1"/>
          </p:cNvSpPr>
          <p:nvPr>
            <p:ph idx="1"/>
          </p:nvPr>
        </p:nvSpPr>
        <p:spPr/>
        <p:txBody>
          <a:bodyPr>
            <a:normAutofit/>
          </a:bodyPr>
          <a:lstStyle/>
          <a:p>
            <a:r>
              <a:rPr lang="nl-NL" dirty="0"/>
              <a:t>‘sociaal statuut’ voor ca. 2 miljoen burgers in België </a:t>
            </a:r>
          </a:p>
          <a:p>
            <a:pPr lvl="1"/>
            <a:r>
              <a:rPr lang="nl-NL" dirty="0"/>
              <a:t>beperkt inkomen </a:t>
            </a:r>
          </a:p>
          <a:p>
            <a:pPr lvl="1"/>
            <a:r>
              <a:rPr lang="nl-NL" dirty="0"/>
              <a:t>handicap, fysieke of mentale beperking</a:t>
            </a:r>
          </a:p>
          <a:p>
            <a:pPr lvl="1"/>
            <a:r>
              <a:rPr lang="nl-NL" dirty="0"/>
              <a:t>kind met bijzondere noden</a:t>
            </a:r>
          </a:p>
          <a:p>
            <a:r>
              <a:rPr lang="nl-NL" dirty="0" smtClean="0"/>
              <a:t>burgers </a:t>
            </a:r>
            <a:r>
              <a:rPr lang="nl-NL" dirty="0"/>
              <a:t>met sociaal statuut krijgen ‘aanvullende rechten’</a:t>
            </a:r>
          </a:p>
          <a:p>
            <a:pPr lvl="1"/>
            <a:r>
              <a:rPr lang="nl-NL" dirty="0"/>
              <a:t>sociaal tarief voor gas, elektriciteit, water, telecom</a:t>
            </a:r>
          </a:p>
          <a:p>
            <a:pPr lvl="1"/>
            <a:r>
              <a:rPr lang="nl-NL" dirty="0"/>
              <a:t>openbaar vervoer (NMBS, De Lijn, TEC…)</a:t>
            </a:r>
          </a:p>
          <a:p>
            <a:pPr lvl="1"/>
            <a:r>
              <a:rPr lang="nl-NL" dirty="0"/>
              <a:t>huisvesting</a:t>
            </a:r>
          </a:p>
          <a:p>
            <a:pPr lvl="1"/>
            <a:r>
              <a:rPr lang="nl-NL" dirty="0" err="1"/>
              <a:t>belastingsvermindering</a:t>
            </a:r>
            <a:r>
              <a:rPr lang="nl-NL" dirty="0"/>
              <a:t>, gratis huisvuilophaling</a:t>
            </a:r>
          </a:p>
          <a:p>
            <a:pPr lvl="1"/>
            <a:r>
              <a:rPr lang="nl-NL" dirty="0"/>
              <a:t>korting voor socioculturele activiteiten, sport</a:t>
            </a:r>
          </a:p>
          <a:p>
            <a:pPr lvl="1"/>
            <a:r>
              <a:rPr lang="nl-NL" dirty="0"/>
              <a:t>…</a:t>
            </a:r>
          </a:p>
          <a:p>
            <a:endParaRPr lang="en-US" dirty="0"/>
          </a:p>
        </p:txBody>
      </p:sp>
    </p:spTree>
    <p:extLst>
      <p:ext uri="{BB962C8B-B14F-4D97-AF65-F5344CB8AC3E}">
        <p14:creationId xmlns:p14="http://schemas.microsoft.com/office/powerpoint/2010/main" val="21247315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err="1"/>
              <a:t>Aanvullende</a:t>
            </a:r>
            <a:r>
              <a:rPr lang="en-US" dirty="0"/>
              <a:t> </a:t>
            </a:r>
            <a:r>
              <a:rPr lang="en-US" dirty="0" err="1"/>
              <a:t>rechten</a:t>
            </a:r>
            <a:endParaRPr lang="en-US" dirty="0"/>
          </a:p>
        </p:txBody>
      </p:sp>
      <p:sp>
        <p:nvSpPr>
          <p:cNvPr id="3" name="Content Placeholder 2"/>
          <p:cNvSpPr>
            <a:spLocks noGrp="1"/>
          </p:cNvSpPr>
          <p:nvPr>
            <p:ph idx="1"/>
          </p:nvPr>
        </p:nvSpPr>
        <p:spPr/>
        <p:txBody>
          <a:bodyPr>
            <a:normAutofit/>
          </a:bodyPr>
          <a:lstStyle/>
          <a:p>
            <a:r>
              <a:rPr lang="nl-NL" dirty="0"/>
              <a:t> vaststelling van non-take up </a:t>
            </a:r>
          </a:p>
          <a:p>
            <a:pPr lvl="1"/>
            <a:r>
              <a:rPr lang="nl-NL" dirty="0" err="1"/>
              <a:t>intransparantie</a:t>
            </a:r>
            <a:r>
              <a:rPr lang="nl-NL" dirty="0"/>
              <a:t>: mensen zijn weinig of niet op de hoogte van hun rechten </a:t>
            </a:r>
          </a:p>
          <a:p>
            <a:pPr lvl="1"/>
            <a:r>
              <a:rPr lang="nl-NL" dirty="0"/>
              <a:t>Mattheüseffect: rechten komen niet bij de beoogde (kwetsbare) doelgroep terecht</a:t>
            </a:r>
          </a:p>
          <a:p>
            <a:pPr lvl="1"/>
            <a:r>
              <a:rPr lang="nl-NL" dirty="0"/>
              <a:t>drempel: de aanvraag- en toekenningsprocedure voor sociale rechten is vaak omslachtig en tijdsintensief</a:t>
            </a:r>
          </a:p>
          <a:p>
            <a:pPr lvl="1"/>
            <a:r>
              <a:rPr lang="nl-NL" dirty="0"/>
              <a:t>ineffectiviteit: sociale maatregelen bereiken hun doel niet</a:t>
            </a:r>
          </a:p>
          <a:p>
            <a:pPr lvl="1"/>
            <a:r>
              <a:rPr lang="nl-NL" dirty="0"/>
              <a:t>status quo van de armoederatio i.p.v. sociale inclusie: het aantal armen daalt verhoudingsgewijs niet</a:t>
            </a:r>
          </a:p>
          <a:p>
            <a:endParaRPr lang="en-US" dirty="0"/>
          </a:p>
        </p:txBody>
      </p:sp>
    </p:spTree>
    <p:extLst>
      <p:ext uri="{BB962C8B-B14F-4D97-AF65-F5344CB8AC3E}">
        <p14:creationId xmlns:p14="http://schemas.microsoft.com/office/powerpoint/2010/main" val="9270127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err="1"/>
              <a:t>Geharmoniseerde</a:t>
            </a:r>
            <a:r>
              <a:rPr lang="en-US" dirty="0"/>
              <a:t> </a:t>
            </a:r>
            <a:r>
              <a:rPr lang="en-US" dirty="0" err="1"/>
              <a:t>sociale</a:t>
            </a:r>
            <a:r>
              <a:rPr lang="en-US" dirty="0"/>
              <a:t> </a:t>
            </a:r>
            <a:r>
              <a:rPr lang="en-US" dirty="0" err="1"/>
              <a:t>statuten</a:t>
            </a:r>
            <a:r>
              <a:rPr lang="en-US" dirty="0"/>
              <a:t> (GSS)</a:t>
            </a:r>
          </a:p>
        </p:txBody>
      </p:sp>
      <p:sp>
        <p:nvSpPr>
          <p:cNvPr id="3" name="Content Placeholder 2"/>
          <p:cNvSpPr>
            <a:spLocks noGrp="1"/>
          </p:cNvSpPr>
          <p:nvPr>
            <p:ph idx="1"/>
          </p:nvPr>
        </p:nvSpPr>
        <p:spPr/>
        <p:txBody>
          <a:bodyPr>
            <a:normAutofit/>
          </a:bodyPr>
          <a:lstStyle/>
          <a:p>
            <a:r>
              <a:rPr lang="nl-NL" dirty="0" smtClean="0"/>
              <a:t>context</a:t>
            </a:r>
            <a:endParaRPr lang="nl-NL" dirty="0"/>
          </a:p>
          <a:p>
            <a:pPr lvl="1"/>
            <a:r>
              <a:rPr lang="nl-NL" dirty="0"/>
              <a:t>er bestaat reeds een groot aantal gegevensuitwisselingen (voorkeurtarief, vrijstelling van taksen …)</a:t>
            </a:r>
          </a:p>
          <a:p>
            <a:pPr lvl="1"/>
            <a:r>
              <a:rPr lang="nl-NL" dirty="0"/>
              <a:t>regelmatig nieuwe aanvragen bij gegevensleveranciers leiden tot ad hoc ontwikkelingen</a:t>
            </a:r>
          </a:p>
          <a:p>
            <a:pPr lvl="1"/>
            <a:r>
              <a:rPr lang="nl-NL" dirty="0"/>
              <a:t>sociale statuten zijn vaak complex en worden niet altijd begrepen door de verschillende betrokken partijen</a:t>
            </a:r>
          </a:p>
          <a:p>
            <a:pPr lvl="1"/>
            <a:r>
              <a:rPr lang="nl-NL" dirty="0" smtClean="0"/>
              <a:t>regionalisering </a:t>
            </a:r>
            <a:r>
              <a:rPr lang="nl-NL" dirty="0"/>
              <a:t>van de sociale </a:t>
            </a:r>
            <a:r>
              <a:rPr lang="nl-NL" dirty="0" smtClean="0"/>
              <a:t>statuten</a:t>
            </a:r>
          </a:p>
          <a:p>
            <a:pPr lvl="1"/>
            <a:r>
              <a:rPr lang="nl-NL" dirty="0" smtClean="0"/>
              <a:t>reglementering </a:t>
            </a:r>
            <a:r>
              <a:rPr lang="nl-NL" dirty="0"/>
              <a:t>inzake toekenning van ‘sociale’ rechten is ook complex (voordelen/voorwaarden/referteperiodes)</a:t>
            </a:r>
          </a:p>
          <a:p>
            <a:pPr lvl="1"/>
            <a:r>
              <a:rPr lang="nl-NL" dirty="0"/>
              <a:t>geen eenduidig begrippenapparaat</a:t>
            </a:r>
          </a:p>
          <a:p>
            <a:endParaRPr lang="en-US" dirty="0"/>
          </a:p>
        </p:txBody>
      </p:sp>
    </p:spTree>
    <p:extLst>
      <p:ext uri="{BB962C8B-B14F-4D97-AF65-F5344CB8AC3E}">
        <p14:creationId xmlns:p14="http://schemas.microsoft.com/office/powerpoint/2010/main" val="23769515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nl-BE" dirty="0"/>
              <a:t>Geharmoniseerde sociale statuten (GSS) </a:t>
            </a:r>
            <a:endParaRPr lang="en-US" dirty="0"/>
          </a:p>
        </p:txBody>
      </p:sp>
      <p:sp>
        <p:nvSpPr>
          <p:cNvPr id="3" name="Content Placeholder 2"/>
          <p:cNvSpPr>
            <a:spLocks noGrp="1"/>
          </p:cNvSpPr>
          <p:nvPr>
            <p:ph idx="1"/>
          </p:nvPr>
        </p:nvSpPr>
        <p:spPr>
          <a:xfrm>
            <a:off x="838200" y="1438889"/>
            <a:ext cx="10515600" cy="4351338"/>
          </a:xfrm>
        </p:spPr>
        <p:txBody>
          <a:bodyPr>
            <a:normAutofit lnSpcReduction="10000"/>
          </a:bodyPr>
          <a:lstStyle/>
          <a:p>
            <a:pPr>
              <a:defRPr/>
            </a:pPr>
            <a:endParaRPr lang="nl-BE" sz="400" dirty="0"/>
          </a:p>
          <a:p>
            <a:pPr>
              <a:defRPr/>
            </a:pPr>
            <a:endParaRPr lang="nl-BE" sz="400" dirty="0"/>
          </a:p>
          <a:p>
            <a:pPr>
              <a:defRPr/>
            </a:pPr>
            <a:r>
              <a:rPr lang="nl-NL" dirty="0" smtClean="0"/>
              <a:t>in </a:t>
            </a:r>
            <a:r>
              <a:rPr lang="nl-NL" dirty="0"/>
              <a:t>België genieten ca. 2 miljoen burgers het ‘sociaal statuut’ en krijgen ze ‘aanvullende rechten’ d.w.z. rechten afgeleid van hun sociaal </a:t>
            </a:r>
            <a:r>
              <a:rPr lang="nl-NL" dirty="0" smtClean="0"/>
              <a:t>statuut vb</a:t>
            </a:r>
            <a:r>
              <a:rPr lang="nl-NL" dirty="0"/>
              <a:t>.</a:t>
            </a:r>
          </a:p>
          <a:p>
            <a:pPr lvl="1">
              <a:defRPr/>
            </a:pPr>
            <a:r>
              <a:rPr lang="nl-NL" dirty="0"/>
              <a:t>sociaal tarief voor gas, elektriciteit, water, telecom</a:t>
            </a:r>
          </a:p>
          <a:p>
            <a:pPr lvl="1">
              <a:defRPr/>
            </a:pPr>
            <a:r>
              <a:rPr lang="nl-NL" dirty="0" smtClean="0"/>
              <a:t>voordeel in het openbaar </a:t>
            </a:r>
            <a:r>
              <a:rPr lang="nl-NL" dirty="0"/>
              <a:t>vervoer (NMBS, De Lijn, TEC…)</a:t>
            </a:r>
          </a:p>
          <a:p>
            <a:pPr lvl="1">
              <a:defRPr/>
            </a:pPr>
            <a:r>
              <a:rPr lang="nl-NL" dirty="0" err="1" smtClean="0"/>
              <a:t>belastingsvermindering</a:t>
            </a:r>
            <a:r>
              <a:rPr lang="nl-NL" dirty="0"/>
              <a:t>, gratis huisvuilophaling</a:t>
            </a:r>
          </a:p>
          <a:p>
            <a:pPr lvl="1">
              <a:defRPr/>
            </a:pPr>
            <a:r>
              <a:rPr lang="nl-NL" dirty="0"/>
              <a:t>korting voor socioculturele activiteiten, sport</a:t>
            </a:r>
          </a:p>
          <a:p>
            <a:pPr lvl="1">
              <a:defRPr/>
            </a:pPr>
            <a:r>
              <a:rPr lang="nl-NL" dirty="0" smtClean="0"/>
              <a:t>voordeel in het kader van huisvesting</a:t>
            </a:r>
            <a:endParaRPr lang="nl-NL" dirty="0"/>
          </a:p>
          <a:p>
            <a:pPr>
              <a:defRPr/>
            </a:pPr>
            <a:r>
              <a:rPr lang="nl-NL" dirty="0" smtClean="0"/>
              <a:t>de </a:t>
            </a:r>
            <a:r>
              <a:rPr lang="nl-NL" dirty="0"/>
              <a:t>GSS heeft als doel de automatische toekenning van rechten te vereenvoudigen en uit te </a:t>
            </a:r>
            <a:r>
              <a:rPr lang="nl-NL" dirty="0" smtClean="0"/>
              <a:t>breiden</a:t>
            </a:r>
          </a:p>
          <a:p>
            <a:pPr>
              <a:defRPr/>
            </a:pPr>
            <a:r>
              <a:rPr lang="nl-NL" dirty="0" smtClean="0"/>
              <a:t>de </a:t>
            </a:r>
            <a:r>
              <a:rPr lang="nl-NL" dirty="0"/>
              <a:t>KSZ en de authentieke </a:t>
            </a:r>
            <a:r>
              <a:rPr lang="nl-NL" dirty="0" smtClean="0"/>
              <a:t>bronnen werken aan </a:t>
            </a:r>
            <a:r>
              <a:rPr lang="nl-NL" dirty="0"/>
              <a:t>de beschikbaarstelling </a:t>
            </a:r>
            <a:r>
              <a:rPr lang="nl-NL" dirty="0" smtClean="0"/>
              <a:t>van</a:t>
            </a:r>
          </a:p>
          <a:p>
            <a:pPr marL="360000" lvl="1" indent="0">
              <a:buNone/>
              <a:defRPr/>
            </a:pPr>
            <a:r>
              <a:rPr lang="nl-NL" dirty="0" smtClean="0"/>
              <a:t>1. </a:t>
            </a:r>
            <a:r>
              <a:rPr lang="nl-NL" dirty="0"/>
              <a:t>de batch-raadpleging van de zogenaamde “buffer”-databank </a:t>
            </a:r>
            <a:endParaRPr lang="nl-NL" dirty="0" smtClean="0"/>
          </a:p>
          <a:p>
            <a:pPr marL="360000" lvl="1" indent="0">
              <a:buNone/>
              <a:defRPr/>
            </a:pPr>
            <a:r>
              <a:rPr lang="nl-NL" dirty="0" smtClean="0"/>
              <a:t>2. </a:t>
            </a:r>
            <a:r>
              <a:rPr lang="nl-NL" dirty="0"/>
              <a:t>de online raadpleging van de authentieke bronnen door de toekennende </a:t>
            </a:r>
            <a:r>
              <a:rPr lang="nl-NL" dirty="0" smtClean="0"/>
              <a:t>instanties</a:t>
            </a:r>
          </a:p>
          <a:p>
            <a:pPr marL="360000" lvl="1" indent="0">
              <a:buNone/>
              <a:defRPr/>
            </a:pPr>
            <a:r>
              <a:rPr lang="nl-NL" dirty="0" smtClean="0"/>
              <a:t>3. de raadpleging van de sociale statuten door de app </a:t>
            </a:r>
            <a:r>
              <a:rPr lang="nl-NL" dirty="0" err="1" smtClean="0"/>
              <a:t>MyBEnefits</a:t>
            </a:r>
            <a:endParaRPr lang="nl-NL" dirty="0"/>
          </a:p>
          <a:p>
            <a:pPr>
              <a:defRPr/>
            </a:pPr>
            <a:endParaRPr lang="nl-NL" dirty="0"/>
          </a:p>
          <a:p>
            <a:endParaRPr lang="en-US" dirty="0"/>
          </a:p>
        </p:txBody>
      </p:sp>
    </p:spTree>
    <p:extLst>
      <p:ext uri="{BB962C8B-B14F-4D97-AF65-F5344CB8AC3E}">
        <p14:creationId xmlns:p14="http://schemas.microsoft.com/office/powerpoint/2010/main" val="12018632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noFill/>
        </p:spPr>
        <p:txBody>
          <a:bodyPr>
            <a:normAutofit/>
          </a:bodyPr>
          <a:lstStyle/>
          <a:p>
            <a:r>
              <a:rPr lang="fr-BE" altLang="fr-FR" dirty="0" smtClean="0"/>
              <a:t>GSS </a:t>
            </a:r>
            <a:r>
              <a:rPr lang="fr-BE" altLang="fr-FR" dirty="0"/>
              <a:t>- sociale </a:t>
            </a:r>
            <a:r>
              <a:rPr lang="fr-BE" altLang="fr-FR" dirty="0" err="1"/>
              <a:t>statuten</a:t>
            </a:r>
            <a:r>
              <a:rPr lang="fr-BE" altLang="fr-FR" dirty="0"/>
              <a:t> / </a:t>
            </a:r>
            <a:r>
              <a:rPr lang="fr-BE" altLang="fr-FR" dirty="0" err="1" smtClean="0"/>
              <a:t>voorbeelden</a:t>
            </a:r>
            <a:endParaRPr lang="fr-BE" altLang="fr-FR" dirty="0" smtClean="0"/>
          </a:p>
        </p:txBody>
      </p:sp>
      <p:pic>
        <p:nvPicPr>
          <p:cNvPr id="1025" name="Picture 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423879" y="1535430"/>
            <a:ext cx="7759339" cy="5322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1" name="AutoShape 5"/>
          <p:cNvSpPr>
            <a:spLocks noChangeAspect="1" noChangeArrowheads="1"/>
          </p:cNvSpPr>
          <p:nvPr/>
        </p:nvSpPr>
        <p:spPr bwMode="auto">
          <a:xfrm>
            <a:off x="1524001" y="1125539"/>
            <a:ext cx="7705725"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BE" altLang="fr-FR" sz="1800"/>
          </a:p>
        </p:txBody>
      </p:sp>
    </p:spTree>
    <p:extLst>
      <p:ext uri="{BB962C8B-B14F-4D97-AF65-F5344CB8AC3E}">
        <p14:creationId xmlns:p14="http://schemas.microsoft.com/office/powerpoint/2010/main" val="34490747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SSH - </a:t>
            </a:r>
            <a:r>
              <a:rPr lang="en-US" dirty="0" err="1" smtClean="0"/>
              <a:t>Principes</a:t>
            </a:r>
            <a:endParaRPr lang="en-US" dirty="0"/>
          </a:p>
        </p:txBody>
      </p:sp>
      <p:sp>
        <p:nvSpPr>
          <p:cNvPr id="3" name="Content Placeholder 2"/>
          <p:cNvSpPr>
            <a:spLocks noGrp="1"/>
          </p:cNvSpPr>
          <p:nvPr>
            <p:ph idx="1"/>
          </p:nvPr>
        </p:nvSpPr>
        <p:spPr/>
        <p:txBody>
          <a:bodyPr/>
          <a:lstStyle/>
          <a:p>
            <a:r>
              <a:rPr lang="nl-NL" dirty="0"/>
              <a:t>feitelijke informatie beschikbaar bij één of meerdere actor(en) wordt ter beschikking gesteld van andere actoren die op basis daarvan automatisch rechten toekennen aan de burger zonder dat hij/zij daartoe een aanvraag moet doen</a:t>
            </a:r>
          </a:p>
          <a:p>
            <a:r>
              <a:rPr lang="nl-NL" dirty="0"/>
              <a:t>gestandaardiseerde diensten om zoveel mogelijk te antwoorden op informatieaanvragen en meervoudige ontwikkelingen te vermijden/beperken, zowel voor de gegevensleveranciers (authentieke bronnen) als voor de instanties die voordelen toekennen</a:t>
            </a:r>
          </a:p>
          <a:p>
            <a:r>
              <a:rPr lang="nl-NL" dirty="0"/>
              <a:t>vermindering van het aantal gebruikte statuten en van de complexiteit ervan, een vermindering van de gegevensuitwisselingen</a:t>
            </a:r>
          </a:p>
          <a:p>
            <a:r>
              <a:rPr lang="nl-NL" dirty="0"/>
              <a:t>vermindering van het aantal administratieve formaliteiten en papieren attesten die aan deze kwetsbare bevolkingsgroep wordt </a:t>
            </a:r>
            <a:r>
              <a:rPr lang="nl-NL" dirty="0" smtClean="0"/>
              <a:t>gevraagd</a:t>
            </a:r>
            <a:endParaRPr lang="nl-NL" dirty="0"/>
          </a:p>
        </p:txBody>
      </p:sp>
    </p:spTree>
    <p:extLst>
      <p:ext uri="{BB962C8B-B14F-4D97-AF65-F5344CB8AC3E}">
        <p14:creationId xmlns:p14="http://schemas.microsoft.com/office/powerpoint/2010/main" val="15758791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dirty="0" smtClean="0"/>
              <a:t>GSS - </a:t>
            </a:r>
            <a:r>
              <a:rPr lang="fr-BE" dirty="0" err="1"/>
              <a:t>Doelstellingen</a:t>
            </a:r>
            <a:r>
              <a:rPr lang="fr-BE" dirty="0"/>
              <a:t> </a:t>
            </a:r>
          </a:p>
        </p:txBody>
      </p:sp>
      <p:sp>
        <p:nvSpPr>
          <p:cNvPr id="3" name="Content Placeholder 2"/>
          <p:cNvSpPr>
            <a:spLocks noGrp="1"/>
          </p:cNvSpPr>
          <p:nvPr>
            <p:ph idx="1"/>
          </p:nvPr>
        </p:nvSpPr>
        <p:spPr/>
        <p:txBody>
          <a:bodyPr/>
          <a:lstStyle/>
          <a:p>
            <a:r>
              <a:rPr lang="nl-BE" dirty="0"/>
              <a:t>voor de sociaal verzekerden</a:t>
            </a:r>
          </a:p>
          <a:p>
            <a:pPr lvl="1"/>
            <a:r>
              <a:rPr lang="nl-BE" dirty="0"/>
              <a:t>zorgen dat ze de aanvullende rechten ontvangen waarop ze recht hebben (‘non-take-up’ vermijden)</a:t>
            </a:r>
          </a:p>
          <a:p>
            <a:pPr lvl="1"/>
            <a:r>
              <a:rPr lang="nl-BE" dirty="0"/>
              <a:t>met zo weinig mogelijk administratieve formaliteiten, zoveel mogelijk rekening houdend met hun reële sociale </a:t>
            </a:r>
            <a:r>
              <a:rPr lang="nl-BE" dirty="0" smtClean="0"/>
              <a:t>situatie</a:t>
            </a:r>
            <a:endParaRPr lang="nl-NL" sz="600" dirty="0"/>
          </a:p>
          <a:p>
            <a:r>
              <a:rPr lang="nl-BE" dirty="0"/>
              <a:t>voor de instellingen / actoren die het voordeel toekennen</a:t>
            </a:r>
          </a:p>
          <a:p>
            <a:pPr lvl="1"/>
            <a:r>
              <a:rPr lang="nl-BE" dirty="0"/>
              <a:t>ervoor zorgen dat ze gemakkelijk toegang krijgen tot één of meerdere sociale statuten op een bepaald tijdstip zodat ze het voordeel gemakkelijk kunnen </a:t>
            </a:r>
            <a:r>
              <a:rPr lang="nl-BE" dirty="0" smtClean="0"/>
              <a:t>toekennen</a:t>
            </a:r>
          </a:p>
          <a:p>
            <a:pPr lvl="1"/>
            <a:r>
              <a:rPr lang="nl-BE" dirty="0"/>
              <a:t>vermijden van eventueel </a:t>
            </a:r>
            <a:r>
              <a:rPr lang="nl-BE" dirty="0" smtClean="0"/>
              <a:t>misbruik</a:t>
            </a:r>
            <a:endParaRPr lang="nl-BE" dirty="0"/>
          </a:p>
          <a:p>
            <a:pPr marL="0" indent="0">
              <a:buNone/>
            </a:pPr>
            <a:endParaRPr lang="fr-BE" dirty="0"/>
          </a:p>
        </p:txBody>
      </p:sp>
      <p:grpSp>
        <p:nvGrpSpPr>
          <p:cNvPr id="8" name="Group 4"/>
          <p:cNvGrpSpPr/>
          <p:nvPr/>
        </p:nvGrpSpPr>
        <p:grpSpPr>
          <a:xfrm>
            <a:off x="1919536" y="4645417"/>
            <a:ext cx="7920880" cy="648073"/>
            <a:chOff x="683568" y="4760279"/>
            <a:chExt cx="7920880" cy="638927"/>
          </a:xfrm>
        </p:grpSpPr>
        <p:sp>
          <p:nvSpPr>
            <p:cNvPr id="9" name="Rounded Rectangle 5"/>
            <p:cNvSpPr/>
            <p:nvPr/>
          </p:nvSpPr>
          <p:spPr>
            <a:xfrm>
              <a:off x="683568" y="4760279"/>
              <a:ext cx="7920880" cy="638927"/>
            </a:xfrm>
            <a:prstGeom prst="round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a:p>
          </p:txBody>
        </p:sp>
        <p:sp>
          <p:nvSpPr>
            <p:cNvPr id="10" name="Rectangle 9"/>
            <p:cNvSpPr/>
            <p:nvPr/>
          </p:nvSpPr>
          <p:spPr>
            <a:xfrm>
              <a:off x="899592" y="4904296"/>
              <a:ext cx="7516316" cy="394463"/>
            </a:xfrm>
            <a:prstGeom prst="rect">
              <a:avLst/>
            </a:prstGeom>
          </p:spPr>
          <p:txBody>
            <a:bodyPr wrap="square">
              <a:spAutoFit/>
            </a:bodyPr>
            <a:lstStyle/>
            <a:p>
              <a:pPr lvl="0" algn="ctr">
                <a:defRPr/>
              </a:pPr>
              <a:r>
                <a:rPr lang="fr-FR" sz="2000" dirty="0" err="1">
                  <a:solidFill>
                    <a:srgbClr val="0070C0"/>
                  </a:solidFill>
                  <a:latin typeface="+mj-lt"/>
                  <a:ea typeface="+mj-ea"/>
                  <a:cs typeface="+mj-cs"/>
                  <a:sym typeface="Wingdings" panose="05000000000000000000" pitchFamily="2" charset="2"/>
                </a:rPr>
                <a:t>vereenvoudigen</a:t>
              </a:r>
              <a:r>
                <a:rPr lang="fr-FR" sz="2000" dirty="0">
                  <a:solidFill>
                    <a:srgbClr val="0070C0"/>
                  </a:solidFill>
                  <a:latin typeface="+mj-lt"/>
                  <a:ea typeface="+mj-ea"/>
                  <a:cs typeface="+mj-cs"/>
                  <a:sym typeface="Wingdings" panose="05000000000000000000" pitchFamily="2" charset="2"/>
                </a:rPr>
                <a:t> en </a:t>
              </a:r>
              <a:r>
                <a:rPr lang="fr-FR" sz="2000" dirty="0" err="1">
                  <a:solidFill>
                    <a:srgbClr val="0070C0"/>
                  </a:solidFill>
                  <a:latin typeface="+mj-lt"/>
                  <a:ea typeface="+mj-ea"/>
                  <a:cs typeface="+mj-cs"/>
                  <a:sym typeface="Wingdings" panose="05000000000000000000" pitchFamily="2" charset="2"/>
                </a:rPr>
                <a:t>uitbreiden</a:t>
              </a:r>
              <a:r>
                <a:rPr lang="fr-FR" sz="2000" dirty="0">
                  <a:solidFill>
                    <a:srgbClr val="0070C0"/>
                  </a:solidFill>
                  <a:latin typeface="+mj-lt"/>
                  <a:ea typeface="+mj-ea"/>
                  <a:cs typeface="+mj-cs"/>
                  <a:sym typeface="Wingdings" panose="05000000000000000000" pitchFamily="2" charset="2"/>
                </a:rPr>
                <a:t> </a:t>
              </a:r>
              <a:r>
                <a:rPr lang="fr-FR" sz="2000" dirty="0" smtClean="0">
                  <a:solidFill>
                    <a:srgbClr val="0070C0"/>
                  </a:solidFill>
                  <a:latin typeface="+mj-lt"/>
                  <a:ea typeface="+mj-ea"/>
                  <a:cs typeface="+mj-cs"/>
                  <a:sym typeface="Wingdings" panose="05000000000000000000" pitchFamily="2" charset="2"/>
                </a:rPr>
                <a:t>de </a:t>
              </a:r>
              <a:r>
                <a:rPr lang="fr-FR" sz="2000" dirty="0" err="1">
                  <a:solidFill>
                    <a:srgbClr val="0070C0"/>
                  </a:solidFill>
                  <a:latin typeface="+mj-lt"/>
                  <a:ea typeface="+mj-ea"/>
                  <a:cs typeface="+mj-cs"/>
                  <a:sym typeface="Wingdings" panose="05000000000000000000" pitchFamily="2" charset="2"/>
                </a:rPr>
                <a:t>automatische</a:t>
              </a:r>
              <a:r>
                <a:rPr lang="fr-FR" sz="2000" dirty="0">
                  <a:solidFill>
                    <a:srgbClr val="0070C0"/>
                  </a:solidFill>
                  <a:latin typeface="+mj-lt"/>
                  <a:ea typeface="+mj-ea"/>
                  <a:cs typeface="+mj-cs"/>
                  <a:sym typeface="Wingdings" panose="05000000000000000000" pitchFamily="2" charset="2"/>
                </a:rPr>
                <a:t> </a:t>
              </a:r>
              <a:r>
                <a:rPr lang="fr-FR" sz="2000" dirty="0" err="1">
                  <a:solidFill>
                    <a:srgbClr val="0070C0"/>
                  </a:solidFill>
                  <a:latin typeface="+mj-lt"/>
                  <a:ea typeface="+mj-ea"/>
                  <a:cs typeface="+mj-cs"/>
                  <a:sym typeface="Wingdings" panose="05000000000000000000" pitchFamily="2" charset="2"/>
                </a:rPr>
                <a:t>toekenning</a:t>
              </a:r>
              <a:r>
                <a:rPr lang="fr-FR" sz="2000" dirty="0">
                  <a:solidFill>
                    <a:srgbClr val="0070C0"/>
                  </a:solidFill>
                  <a:latin typeface="+mj-lt"/>
                  <a:ea typeface="+mj-ea"/>
                  <a:cs typeface="+mj-cs"/>
                  <a:sym typeface="Wingdings" panose="05000000000000000000" pitchFamily="2" charset="2"/>
                </a:rPr>
                <a:t> van </a:t>
              </a:r>
              <a:r>
                <a:rPr lang="fr-FR" sz="2000" dirty="0" err="1">
                  <a:solidFill>
                    <a:srgbClr val="0070C0"/>
                  </a:solidFill>
                  <a:latin typeface="+mj-lt"/>
                  <a:ea typeface="+mj-ea"/>
                  <a:cs typeface="+mj-cs"/>
                  <a:sym typeface="Wingdings" panose="05000000000000000000" pitchFamily="2" charset="2"/>
                </a:rPr>
                <a:t>rechten</a:t>
              </a:r>
              <a:endParaRPr lang="fr-BE" sz="2000" dirty="0">
                <a:solidFill>
                  <a:srgbClr val="0070C0"/>
                </a:solidFill>
                <a:latin typeface="+mj-lt"/>
                <a:ea typeface="+mj-ea"/>
                <a:cs typeface="+mj-cs"/>
                <a:sym typeface="Wingdings" panose="05000000000000000000" pitchFamily="2" charset="2"/>
              </a:endParaRPr>
            </a:p>
          </p:txBody>
        </p:sp>
      </p:grpSp>
    </p:spTree>
    <p:extLst>
      <p:ext uri="{BB962C8B-B14F-4D97-AF65-F5344CB8AC3E}">
        <p14:creationId xmlns:p14="http://schemas.microsoft.com/office/powerpoint/2010/main" val="3478040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GSS - </a:t>
            </a:r>
            <a:r>
              <a:rPr lang="en-US" dirty="0" err="1" smtClean="0"/>
              <a:t>aanpak</a:t>
            </a:r>
            <a:r>
              <a:rPr lang="en-US" dirty="0" smtClean="0"/>
              <a:t> (1)</a:t>
            </a:r>
            <a:endParaRPr lang="en-US" dirty="0"/>
          </a:p>
        </p:txBody>
      </p:sp>
      <p:sp>
        <p:nvSpPr>
          <p:cNvPr id="3" name="Content Placeholder 2"/>
          <p:cNvSpPr>
            <a:spLocks noGrp="1"/>
          </p:cNvSpPr>
          <p:nvPr>
            <p:ph idx="1"/>
          </p:nvPr>
        </p:nvSpPr>
        <p:spPr/>
        <p:txBody>
          <a:bodyPr>
            <a:normAutofit fontScale="92500" lnSpcReduction="10000"/>
          </a:bodyPr>
          <a:lstStyle/>
          <a:p>
            <a:r>
              <a:rPr lang="nl-NL" dirty="0"/>
              <a:t>de KSZ en de authentieke bronnen werken aan de beschikbaarstelling van 3 </a:t>
            </a:r>
            <a:r>
              <a:rPr lang="nl-NL" dirty="0" smtClean="0"/>
              <a:t>bijkomende methoden</a:t>
            </a:r>
            <a:br>
              <a:rPr lang="nl-NL" dirty="0" smtClean="0"/>
            </a:br>
            <a:endParaRPr lang="nl-NL" dirty="0"/>
          </a:p>
          <a:p>
            <a:pPr marL="768600" lvl="1" indent="-457200">
              <a:buFont typeface="+mj-lt"/>
              <a:buAutoNum type="arabicPeriod"/>
            </a:pPr>
            <a:r>
              <a:rPr lang="nl-NL" dirty="0" smtClean="0"/>
              <a:t>de </a:t>
            </a:r>
            <a:r>
              <a:rPr lang="nl-NL" dirty="0"/>
              <a:t>batch-raadpleging van de zogenaamde “buffer”-databank </a:t>
            </a:r>
            <a:r>
              <a:rPr lang="fr-FR" dirty="0" smtClean="0"/>
              <a:t>(</a:t>
            </a:r>
            <a:r>
              <a:rPr lang="fr-FR" dirty="0" err="1" smtClean="0"/>
              <a:t>zie</a:t>
            </a:r>
            <a:r>
              <a:rPr lang="fr-FR" dirty="0" smtClean="0"/>
              <a:t> </a:t>
            </a:r>
            <a:r>
              <a:rPr lang="fr-FR" dirty="0" err="1" smtClean="0"/>
              <a:t>volgende</a:t>
            </a:r>
            <a:r>
              <a:rPr lang="fr-FR" dirty="0" smtClean="0"/>
              <a:t> slide)</a:t>
            </a:r>
            <a:endParaRPr lang="nl-NL" dirty="0" smtClean="0"/>
          </a:p>
          <a:p>
            <a:pPr marL="947738" lvl="2" indent="-231775">
              <a:buFont typeface="Calibri" panose="020F0502020204030204" pitchFamily="34" charset="0"/>
              <a:buChar char="-"/>
            </a:pPr>
            <a:r>
              <a:rPr lang="nl-NL" dirty="0"/>
              <a:t>wordt driemaandelijks gevoed door de 10 authentieke bronnen : FPD, DGPH, POD MI, ziekenfondsen, </a:t>
            </a:r>
            <a:r>
              <a:rPr lang="nl-NL" dirty="0" smtClean="0"/>
              <a:t>VSB, </a:t>
            </a:r>
            <a:r>
              <a:rPr lang="nl-NL" dirty="0" err="1" smtClean="0"/>
              <a:t>Kind&amp;Gezin</a:t>
            </a:r>
            <a:r>
              <a:rPr lang="nl-NL" dirty="0" smtClean="0"/>
              <a:t>, </a:t>
            </a:r>
            <a:r>
              <a:rPr lang="nl-NL" dirty="0" err="1" smtClean="0"/>
              <a:t>Iriscare</a:t>
            </a:r>
            <a:r>
              <a:rPr lang="nl-NL" dirty="0" smtClean="0"/>
              <a:t>, </a:t>
            </a:r>
            <a:r>
              <a:rPr lang="nl-NL" dirty="0" err="1" smtClean="0"/>
              <a:t>AViQ</a:t>
            </a:r>
            <a:r>
              <a:rPr lang="nl-NL" dirty="0"/>
              <a:t>, Organismes </a:t>
            </a:r>
            <a:r>
              <a:rPr lang="nl-NL" dirty="0" err="1"/>
              <a:t>assureurs</a:t>
            </a:r>
            <a:r>
              <a:rPr lang="nl-NL" dirty="0"/>
              <a:t> </a:t>
            </a:r>
            <a:r>
              <a:rPr lang="nl-NL" dirty="0" err="1" smtClean="0"/>
              <a:t>wallons</a:t>
            </a:r>
            <a:r>
              <a:rPr lang="nl-NL" dirty="0" smtClean="0"/>
              <a:t> (</a:t>
            </a:r>
            <a:r>
              <a:rPr lang="nl-NL" dirty="0" err="1" smtClean="0"/>
              <a:t>Oaw’s</a:t>
            </a:r>
            <a:r>
              <a:rPr lang="nl-NL" dirty="0" smtClean="0"/>
              <a:t>) en DSL (</a:t>
            </a:r>
            <a:r>
              <a:rPr lang="de-DE" dirty="0" smtClean="0"/>
              <a:t>Dienststelle </a:t>
            </a:r>
            <a:r>
              <a:rPr lang="de-DE" dirty="0"/>
              <a:t>für Selbstbestimmtes </a:t>
            </a:r>
            <a:r>
              <a:rPr lang="de-DE" dirty="0" smtClean="0"/>
              <a:t>Leben) + </a:t>
            </a:r>
            <a:r>
              <a:rPr lang="nl-NL" dirty="0"/>
              <a:t>1  authentieke bron momenteel in voorbereiding (MDG : 2023</a:t>
            </a:r>
            <a:r>
              <a:rPr lang="nl-NL" dirty="0" smtClean="0"/>
              <a:t>)</a:t>
            </a:r>
            <a:endParaRPr lang="de-DE" dirty="0"/>
          </a:p>
          <a:p>
            <a:pPr marL="947738" lvl="2" indent="-231775">
              <a:buFont typeface="Calibri" panose="020F0502020204030204" pitchFamily="34" charset="0"/>
              <a:buChar char="-"/>
            </a:pPr>
            <a:r>
              <a:rPr lang="nl-NL" dirty="0"/>
              <a:t>standaarddiensten voor het uploaden en het gebruik van de sociale </a:t>
            </a:r>
            <a:r>
              <a:rPr lang="nl-NL" dirty="0" smtClean="0"/>
              <a:t>statuten, hierdoor </a:t>
            </a:r>
            <a:r>
              <a:rPr lang="nl-NL" dirty="0"/>
              <a:t>kunnen de rechten van een categorie van personen (die op voorhand is gekend bij de toekennende instantie) worden </a:t>
            </a:r>
            <a:r>
              <a:rPr lang="nl-NL" dirty="0" smtClean="0"/>
              <a:t>geautomatiseerd</a:t>
            </a:r>
            <a:endParaRPr lang="nl-NL" dirty="0"/>
          </a:p>
          <a:p>
            <a:pPr marL="947738" lvl="2" indent="-231775">
              <a:buFont typeface="Calibri" panose="020F0502020204030204" pitchFamily="34" charset="0"/>
              <a:buChar char="-"/>
            </a:pPr>
            <a:r>
              <a:rPr lang="nl-NL" dirty="0"/>
              <a:t>e</a:t>
            </a:r>
            <a:r>
              <a:rPr lang="nl-NL" dirty="0" smtClean="0"/>
              <a:t>nkele </a:t>
            </a:r>
          </a:p>
          <a:p>
            <a:pPr marL="1127738" lvl="3" indent="-231775">
              <a:buFont typeface="Calibri" panose="020F0502020204030204" pitchFamily="34" charset="0"/>
              <a:buChar char="-"/>
            </a:pPr>
            <a:r>
              <a:rPr lang="nl-NL" dirty="0"/>
              <a:t>sociaal tarief gas / elektriciteit in België</a:t>
            </a:r>
          </a:p>
          <a:p>
            <a:pPr marL="1127738" lvl="3" indent="-231775">
              <a:buFont typeface="Calibri" panose="020F0502020204030204" pitchFamily="34" charset="0"/>
              <a:buChar char="-"/>
            </a:pPr>
            <a:r>
              <a:rPr lang="nl-NL" dirty="0"/>
              <a:t>sociaal tarief water in Vlaanderen</a:t>
            </a:r>
          </a:p>
          <a:p>
            <a:pPr marL="1127738" lvl="3" indent="-231775">
              <a:buFont typeface="Calibri" panose="020F0502020204030204" pitchFamily="34" charset="0"/>
              <a:buChar char="-"/>
            </a:pPr>
            <a:r>
              <a:rPr lang="nl-NL" dirty="0" err="1"/>
              <a:t>Exonération</a:t>
            </a:r>
            <a:r>
              <a:rPr lang="nl-NL" dirty="0"/>
              <a:t> de la taxe de </a:t>
            </a:r>
            <a:r>
              <a:rPr lang="nl-NL" dirty="0" err="1"/>
              <a:t>circulation</a:t>
            </a:r>
            <a:r>
              <a:rPr lang="nl-NL" dirty="0"/>
              <a:t> en </a:t>
            </a:r>
            <a:r>
              <a:rPr lang="nl-NL" dirty="0" err="1"/>
              <a:t>Région</a:t>
            </a:r>
            <a:r>
              <a:rPr lang="nl-NL" dirty="0"/>
              <a:t> </a:t>
            </a:r>
            <a:r>
              <a:rPr lang="nl-NL" dirty="0" err="1"/>
              <a:t>Bruxelloise</a:t>
            </a:r>
            <a:endParaRPr lang="nl-NL" dirty="0"/>
          </a:p>
          <a:p>
            <a:pPr marL="1127738" lvl="3" indent="-231775">
              <a:buFont typeface="Calibri" panose="020F0502020204030204" pitchFamily="34" charset="0"/>
              <a:buChar char="-"/>
            </a:pPr>
            <a:r>
              <a:rPr lang="nl-NL" dirty="0"/>
              <a:t>4 provincies (korting provinciale belasting)</a:t>
            </a:r>
          </a:p>
          <a:p>
            <a:pPr marL="1127738" lvl="3" indent="-231775">
              <a:buFont typeface="Calibri" panose="020F0502020204030204" pitchFamily="34" charset="0"/>
              <a:buChar char="-"/>
            </a:pPr>
            <a:r>
              <a:rPr lang="nl-NL" dirty="0"/>
              <a:t>Gemeenten  (</a:t>
            </a:r>
            <a:r>
              <a:rPr lang="nl-NL" dirty="0" err="1"/>
              <a:t>vb</a:t>
            </a:r>
            <a:r>
              <a:rPr lang="nl-NL" dirty="0"/>
              <a:t> : verminderd tarief buitenschoolse kinderopvang, verminderde heffing voor huisvuilophaling)</a:t>
            </a:r>
          </a:p>
          <a:p>
            <a:pPr marL="1127738" lvl="3" indent="-231775">
              <a:buFont typeface="Calibri" panose="020F0502020204030204" pitchFamily="34" charset="0"/>
              <a:buChar char="-"/>
            </a:pPr>
            <a:r>
              <a:rPr lang="nl-NL" dirty="0"/>
              <a:t>OCMW (</a:t>
            </a:r>
            <a:r>
              <a:rPr lang="nl-NL" dirty="0" err="1"/>
              <a:t>covidBonnen</a:t>
            </a:r>
            <a:r>
              <a:rPr lang="nl-NL" dirty="0" smtClean="0"/>
              <a:t>)</a:t>
            </a:r>
          </a:p>
          <a:p>
            <a:pPr marL="1127738" lvl="3" indent="-231775">
              <a:buFont typeface="Calibri" panose="020F0502020204030204" pitchFamily="34" charset="0"/>
              <a:buChar char="-"/>
            </a:pPr>
            <a:endParaRPr lang="nl-NL" dirty="0" smtClean="0"/>
          </a:p>
          <a:p>
            <a:pPr marL="702900" lvl="1" indent="-342900">
              <a:buFont typeface="+mj-lt"/>
              <a:buAutoNum type="arabicPeriod"/>
            </a:pPr>
            <a:r>
              <a:rPr lang="nl-NL" sz="2000" dirty="0" smtClean="0">
                <a:solidFill>
                  <a:schemeClr val="bg1">
                    <a:lumMod val="75000"/>
                  </a:schemeClr>
                </a:solidFill>
              </a:rPr>
              <a:t>de </a:t>
            </a:r>
            <a:r>
              <a:rPr lang="nl-NL" sz="2000" dirty="0">
                <a:solidFill>
                  <a:schemeClr val="bg1">
                    <a:lumMod val="75000"/>
                  </a:schemeClr>
                </a:solidFill>
              </a:rPr>
              <a:t>online raadpleging van de authentieke bronnen door de toekennende instanties</a:t>
            </a:r>
          </a:p>
          <a:p>
            <a:pPr marL="702900" lvl="1" indent="-342900">
              <a:buFont typeface="+mj-lt"/>
              <a:buAutoNum type="arabicPeriod"/>
            </a:pPr>
            <a:r>
              <a:rPr lang="nl-NL" sz="2000" dirty="0">
                <a:solidFill>
                  <a:schemeClr val="bg1">
                    <a:lumMod val="75000"/>
                  </a:schemeClr>
                </a:solidFill>
              </a:rPr>
              <a:t>de raadpleging van de sociale </a:t>
            </a:r>
            <a:r>
              <a:rPr lang="nl-NL" sz="2000" dirty="0" smtClean="0">
                <a:solidFill>
                  <a:schemeClr val="bg1">
                    <a:lumMod val="75000"/>
                  </a:schemeClr>
                </a:solidFill>
              </a:rPr>
              <a:t>statuten </a:t>
            </a:r>
            <a:r>
              <a:rPr lang="fr-FR" sz="2000" dirty="0" smtClean="0">
                <a:solidFill>
                  <a:schemeClr val="bg1">
                    <a:lumMod val="75000"/>
                  </a:schemeClr>
                </a:solidFill>
              </a:rPr>
              <a:t>via </a:t>
            </a:r>
            <a:r>
              <a:rPr lang="fr-FR" sz="2000" dirty="0" err="1" smtClean="0">
                <a:solidFill>
                  <a:schemeClr val="bg1">
                    <a:lumMod val="75000"/>
                  </a:schemeClr>
                </a:solidFill>
              </a:rPr>
              <a:t>één</a:t>
            </a:r>
            <a:r>
              <a:rPr lang="fr-FR" sz="2000" dirty="0" smtClean="0">
                <a:solidFill>
                  <a:schemeClr val="bg1">
                    <a:lumMod val="75000"/>
                  </a:schemeClr>
                </a:solidFill>
              </a:rPr>
              <a:t> </a:t>
            </a:r>
            <a:r>
              <a:rPr lang="fr-FR" sz="2000" dirty="0" err="1" smtClean="0">
                <a:solidFill>
                  <a:schemeClr val="bg1">
                    <a:lumMod val="75000"/>
                  </a:schemeClr>
                </a:solidFill>
              </a:rPr>
              <a:t>applicatie</a:t>
            </a:r>
            <a:endParaRPr lang="nl-NL" sz="2000" dirty="0" smtClean="0">
              <a:latin typeface="Calibri" panose="020F0502020204030204" pitchFamily="34" charset="0"/>
            </a:endParaRPr>
          </a:p>
          <a:p>
            <a:pPr marL="948600" lvl="2" indent="-457200">
              <a:lnSpc>
                <a:spcPct val="100000"/>
              </a:lnSpc>
              <a:buFont typeface="Calibri" panose="020F0502020204030204" pitchFamily="34" charset="0"/>
              <a:buChar char="-"/>
            </a:pPr>
            <a:endParaRPr lang="en-US" dirty="0">
              <a:solidFill>
                <a:srgbClr val="FF0000"/>
              </a:solidFill>
            </a:endParaRPr>
          </a:p>
        </p:txBody>
      </p:sp>
    </p:spTree>
    <p:extLst>
      <p:ext uri="{BB962C8B-B14F-4D97-AF65-F5344CB8AC3E}">
        <p14:creationId xmlns:p14="http://schemas.microsoft.com/office/powerpoint/2010/main" val="20968434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nl-BE" dirty="0"/>
              <a:t>Buffer-DB - </a:t>
            </a:r>
            <a:r>
              <a:rPr lang="nl-BE" dirty="0" smtClean="0"/>
              <a:t>voeding </a:t>
            </a:r>
            <a:r>
              <a:rPr lang="nl-BE" dirty="0"/>
              <a:t>/ gebruik </a:t>
            </a:r>
            <a:endParaRPr lang="fr-BE" altLang="fr-FR"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2314" y="1700809"/>
            <a:ext cx="7560071" cy="4641513"/>
          </a:xfrm>
          <a:prstGeom prst="rect">
            <a:avLst/>
          </a:prstGeom>
        </p:spPr>
      </p:pic>
    </p:spTree>
    <p:extLst>
      <p:ext uri="{BB962C8B-B14F-4D97-AF65-F5344CB8AC3E}">
        <p14:creationId xmlns:p14="http://schemas.microsoft.com/office/powerpoint/2010/main" val="2460837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Verwachtingen</a:t>
            </a:r>
            <a:r>
              <a:rPr lang="en-US" dirty="0" smtClean="0"/>
              <a:t> &gt; burgers/</a:t>
            </a:r>
            <a:r>
              <a:rPr lang="en-US" dirty="0" err="1" smtClean="0"/>
              <a:t>werkgevers</a:t>
            </a:r>
            <a:endParaRPr lang="en-US" dirty="0"/>
          </a:p>
        </p:txBody>
      </p:sp>
      <p:sp>
        <p:nvSpPr>
          <p:cNvPr id="3" name="Content Placeholder 2"/>
          <p:cNvSpPr>
            <a:spLocks noGrp="1"/>
          </p:cNvSpPr>
          <p:nvPr>
            <p:ph idx="1"/>
          </p:nvPr>
        </p:nvSpPr>
        <p:spPr/>
        <p:txBody>
          <a:bodyPr>
            <a:noAutofit/>
          </a:bodyPr>
          <a:lstStyle/>
          <a:p>
            <a:r>
              <a:rPr lang="fr-FR" dirty="0" err="1"/>
              <a:t>e</a:t>
            </a:r>
            <a:r>
              <a:rPr lang="fr-FR" dirty="0" err="1" smtClean="0"/>
              <a:t>ffectieve</a:t>
            </a:r>
            <a:r>
              <a:rPr lang="fr-FR" dirty="0" smtClean="0"/>
              <a:t> sociale </a:t>
            </a:r>
            <a:r>
              <a:rPr lang="fr-FR" dirty="0" err="1" smtClean="0"/>
              <a:t>bescherming</a:t>
            </a:r>
            <a:endParaRPr lang="fr-FR" sz="2000" dirty="0"/>
          </a:p>
          <a:p>
            <a:r>
              <a:rPr lang="fr-FR" dirty="0" err="1"/>
              <a:t>g</a:t>
            </a:r>
            <a:r>
              <a:rPr lang="fr-FR" dirty="0" err="1" smtClean="0"/>
              <a:t>eîntegreerde</a:t>
            </a:r>
            <a:r>
              <a:rPr lang="fr-FR" dirty="0" smtClean="0"/>
              <a:t> </a:t>
            </a:r>
            <a:r>
              <a:rPr lang="fr-FR" dirty="0" err="1" smtClean="0"/>
              <a:t>diensten</a:t>
            </a:r>
            <a:endParaRPr lang="fr-FR" sz="2000" dirty="0"/>
          </a:p>
          <a:p>
            <a:pPr lvl="1"/>
            <a:r>
              <a:rPr lang="fr-FR" dirty="0" err="1"/>
              <a:t>a</a:t>
            </a:r>
            <a:r>
              <a:rPr lang="fr-FR" sz="1800" dirty="0" err="1" smtClean="0"/>
              <a:t>fgestemd</a:t>
            </a:r>
            <a:r>
              <a:rPr lang="fr-FR" sz="1800" dirty="0" smtClean="0"/>
              <a:t> op hun </a:t>
            </a:r>
            <a:r>
              <a:rPr lang="fr-FR" sz="1800" dirty="0" err="1" smtClean="0"/>
              <a:t>concrete</a:t>
            </a:r>
            <a:r>
              <a:rPr lang="fr-FR" sz="1800" dirty="0" smtClean="0"/>
              <a:t> </a:t>
            </a:r>
            <a:r>
              <a:rPr lang="fr-FR" sz="1800" dirty="0" err="1" smtClean="0"/>
              <a:t>situatie</a:t>
            </a:r>
            <a:r>
              <a:rPr lang="fr-FR" dirty="0" smtClean="0"/>
              <a:t>, </a:t>
            </a:r>
            <a:r>
              <a:rPr lang="fr-FR" dirty="0" err="1" smtClean="0"/>
              <a:t>waar</a:t>
            </a:r>
            <a:r>
              <a:rPr lang="fr-FR" dirty="0" smtClean="0"/>
              <a:t> </a:t>
            </a:r>
            <a:r>
              <a:rPr lang="fr-FR" dirty="0" err="1" smtClean="0"/>
              <a:t>mogelijk</a:t>
            </a:r>
            <a:r>
              <a:rPr lang="fr-FR" dirty="0" smtClean="0"/>
              <a:t> </a:t>
            </a:r>
            <a:r>
              <a:rPr lang="fr-FR" dirty="0" err="1" smtClean="0"/>
              <a:t>gepersonaliseerd</a:t>
            </a:r>
            <a:r>
              <a:rPr lang="fr-FR" dirty="0" smtClean="0"/>
              <a:t> </a:t>
            </a:r>
            <a:endParaRPr lang="fr-FR" sz="1800" dirty="0"/>
          </a:p>
          <a:p>
            <a:pPr lvl="1"/>
            <a:r>
              <a:rPr lang="fr-FR" dirty="0" err="1"/>
              <a:t>a</a:t>
            </a:r>
            <a:r>
              <a:rPr lang="fr-FR" dirty="0" err="1" smtClean="0"/>
              <a:t>angeboden</a:t>
            </a:r>
            <a:r>
              <a:rPr lang="fr-FR" dirty="0" smtClean="0"/>
              <a:t> </a:t>
            </a:r>
            <a:r>
              <a:rPr lang="fr-FR" dirty="0" err="1" smtClean="0"/>
              <a:t>bij</a:t>
            </a:r>
            <a:r>
              <a:rPr lang="fr-FR" dirty="0" smtClean="0"/>
              <a:t> </a:t>
            </a:r>
            <a:r>
              <a:rPr lang="fr-FR" dirty="0" err="1" smtClean="0"/>
              <a:t>gebeurtenissen</a:t>
            </a:r>
            <a:r>
              <a:rPr lang="fr-FR" dirty="0" smtClean="0"/>
              <a:t> die </a:t>
            </a:r>
            <a:r>
              <a:rPr lang="fr-FR" dirty="0" err="1" smtClean="0"/>
              <a:t>zich</a:t>
            </a:r>
            <a:r>
              <a:rPr lang="fr-FR" dirty="0" smtClean="0"/>
              <a:t> </a:t>
            </a:r>
            <a:r>
              <a:rPr lang="fr-FR" dirty="0" err="1" smtClean="0"/>
              <a:t>voordoen</a:t>
            </a:r>
            <a:r>
              <a:rPr lang="fr-FR" dirty="0" smtClean="0"/>
              <a:t> </a:t>
            </a:r>
            <a:r>
              <a:rPr lang="fr-FR" dirty="0" err="1" smtClean="0"/>
              <a:t>tijdens</a:t>
            </a:r>
            <a:r>
              <a:rPr lang="fr-FR" dirty="0" smtClean="0"/>
              <a:t> hun </a:t>
            </a:r>
            <a:r>
              <a:rPr lang="fr-FR" dirty="0" err="1" smtClean="0"/>
              <a:t>levenscyclus</a:t>
            </a:r>
            <a:endParaRPr lang="fr-FR" sz="1800" dirty="0"/>
          </a:p>
          <a:p>
            <a:pPr lvl="2"/>
            <a:r>
              <a:rPr lang="fr-FR" dirty="0" err="1" smtClean="0"/>
              <a:t>geboorte</a:t>
            </a:r>
            <a:endParaRPr lang="fr-FR" sz="1600" dirty="0" smtClean="0"/>
          </a:p>
          <a:p>
            <a:pPr lvl="2"/>
            <a:r>
              <a:rPr lang="fr-FR" dirty="0" err="1" smtClean="0"/>
              <a:t>school</a:t>
            </a:r>
            <a:endParaRPr lang="fr-FR" sz="1600" dirty="0" smtClean="0"/>
          </a:p>
          <a:p>
            <a:pPr lvl="2"/>
            <a:r>
              <a:rPr lang="fr-FR" dirty="0" err="1" smtClean="0"/>
              <a:t>werk</a:t>
            </a:r>
            <a:endParaRPr lang="fr-FR" sz="1600" dirty="0" smtClean="0"/>
          </a:p>
          <a:p>
            <a:pPr lvl="2"/>
            <a:r>
              <a:rPr lang="fr-FR" dirty="0" err="1" smtClean="0"/>
              <a:t>verhuis</a:t>
            </a:r>
            <a:endParaRPr lang="fr-FR" sz="1600" dirty="0" smtClean="0"/>
          </a:p>
          <a:p>
            <a:pPr lvl="2"/>
            <a:r>
              <a:rPr lang="fr-FR" dirty="0" err="1" smtClean="0"/>
              <a:t>ziekte</a:t>
            </a:r>
            <a:endParaRPr lang="fr-FR" sz="1600" dirty="0" smtClean="0"/>
          </a:p>
          <a:p>
            <a:pPr lvl="2"/>
            <a:r>
              <a:rPr lang="fr-FR" sz="1600" dirty="0" err="1" smtClean="0"/>
              <a:t>pensioen</a:t>
            </a:r>
            <a:endParaRPr lang="fr-FR" sz="1600" dirty="0" smtClean="0"/>
          </a:p>
          <a:p>
            <a:pPr lvl="2"/>
            <a:r>
              <a:rPr lang="fr-FR" dirty="0" err="1" smtClean="0"/>
              <a:t>overlijden</a:t>
            </a:r>
            <a:endParaRPr lang="fr-FR" sz="1600" dirty="0" smtClean="0"/>
          </a:p>
          <a:p>
            <a:pPr lvl="2"/>
            <a:r>
              <a:rPr lang="fr-FR" dirty="0" err="1"/>
              <a:t>o</a:t>
            </a:r>
            <a:r>
              <a:rPr lang="fr-FR" dirty="0" err="1" smtClean="0"/>
              <a:t>prichting</a:t>
            </a:r>
            <a:r>
              <a:rPr lang="fr-FR" dirty="0" smtClean="0"/>
              <a:t> van </a:t>
            </a:r>
            <a:r>
              <a:rPr lang="fr-FR" dirty="0" err="1" smtClean="0"/>
              <a:t>een</a:t>
            </a:r>
            <a:r>
              <a:rPr lang="fr-FR" dirty="0" smtClean="0"/>
              <a:t> </a:t>
            </a:r>
            <a:r>
              <a:rPr lang="fr-FR" dirty="0" err="1" smtClean="0"/>
              <a:t>onderneming</a:t>
            </a:r>
            <a:endParaRPr lang="fr-FR" sz="1600" dirty="0" smtClean="0"/>
          </a:p>
          <a:p>
            <a:pPr lvl="2"/>
            <a:r>
              <a:rPr lang="fr-FR" sz="1600" dirty="0" smtClean="0"/>
              <a:t>…</a:t>
            </a:r>
            <a:endParaRPr lang="fr-FR" sz="1600" dirty="0"/>
          </a:p>
          <a:p>
            <a:pPr lvl="1"/>
            <a:r>
              <a:rPr lang="fr-FR" dirty="0"/>
              <a:t>o</a:t>
            </a:r>
            <a:r>
              <a:rPr lang="fr-FR" dirty="0" smtClean="0"/>
              <a:t>ver </a:t>
            </a:r>
            <a:r>
              <a:rPr lang="fr-FR" dirty="0" err="1" smtClean="0"/>
              <a:t>overheidsniveaus</a:t>
            </a:r>
            <a:r>
              <a:rPr lang="fr-FR" dirty="0" smtClean="0"/>
              <a:t>, </a:t>
            </a:r>
            <a:r>
              <a:rPr lang="fr-FR" dirty="0" err="1" smtClean="0"/>
              <a:t>overheidsdiensten</a:t>
            </a:r>
            <a:r>
              <a:rPr lang="fr-FR" dirty="0" smtClean="0"/>
              <a:t> en </a:t>
            </a:r>
            <a:r>
              <a:rPr lang="fr-FR" dirty="0" err="1" smtClean="0"/>
              <a:t>private</a:t>
            </a:r>
            <a:r>
              <a:rPr lang="fr-FR" dirty="0" smtClean="0"/>
              <a:t> </a:t>
            </a:r>
            <a:r>
              <a:rPr lang="fr-FR" dirty="0" err="1" smtClean="0"/>
              <a:t>instanties</a:t>
            </a:r>
            <a:r>
              <a:rPr lang="fr-FR" dirty="0" smtClean="0"/>
              <a:t> </a:t>
            </a:r>
            <a:r>
              <a:rPr lang="fr-FR" dirty="0" err="1" smtClean="0"/>
              <a:t>heen</a:t>
            </a:r>
            <a:endParaRPr lang="fr-FR" sz="1800" dirty="0"/>
          </a:p>
        </p:txBody>
      </p:sp>
    </p:spTree>
    <p:extLst>
      <p:ext uri="{BB962C8B-B14F-4D97-AF65-F5344CB8AC3E}">
        <p14:creationId xmlns:p14="http://schemas.microsoft.com/office/powerpoint/2010/main" val="18705293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err="1"/>
              <a:t>Bufferdatabank</a:t>
            </a:r>
            <a:r>
              <a:rPr lang="en-US" dirty="0"/>
              <a:t> </a:t>
            </a:r>
            <a:r>
              <a:rPr lang="en-US" dirty="0" smtClean="0"/>
              <a:t>- </a:t>
            </a:r>
            <a:r>
              <a:rPr lang="en-US" dirty="0" err="1" smtClean="0"/>
              <a:t>authentieke</a:t>
            </a:r>
            <a:r>
              <a:rPr lang="en-US" dirty="0" smtClean="0"/>
              <a:t> </a:t>
            </a:r>
            <a:r>
              <a:rPr lang="en-US" dirty="0" err="1"/>
              <a:t>bronnen</a:t>
            </a:r>
            <a:endParaRPr lang="en-US" dirty="0"/>
          </a:p>
        </p:txBody>
      </p:sp>
      <p:sp>
        <p:nvSpPr>
          <p:cNvPr id="3" name="Content Placeholder 2"/>
          <p:cNvSpPr>
            <a:spLocks noGrp="1"/>
          </p:cNvSpPr>
          <p:nvPr>
            <p:ph idx="1"/>
          </p:nvPr>
        </p:nvSpPr>
        <p:spPr/>
        <p:txBody>
          <a:bodyPr/>
          <a:lstStyle/>
          <a:p>
            <a:r>
              <a:rPr lang="en-US" dirty="0" smtClean="0"/>
              <a:t>de 10 </a:t>
            </a:r>
            <a:r>
              <a:rPr lang="en-US" dirty="0" err="1" smtClean="0"/>
              <a:t>huidige</a:t>
            </a:r>
            <a:r>
              <a:rPr lang="en-US" dirty="0" smtClean="0"/>
              <a:t> </a:t>
            </a:r>
            <a:r>
              <a:rPr lang="en-US" dirty="0" err="1"/>
              <a:t>authentieke</a:t>
            </a:r>
            <a:r>
              <a:rPr lang="en-US" dirty="0"/>
              <a:t> </a:t>
            </a:r>
            <a:r>
              <a:rPr lang="en-US" dirty="0" err="1" smtClean="0"/>
              <a:t>bronnen</a:t>
            </a:r>
            <a:r>
              <a:rPr lang="en-US" dirty="0" smtClean="0"/>
              <a:t> </a:t>
            </a:r>
            <a:endParaRPr lang="en-US" dirty="0"/>
          </a:p>
          <a:p>
            <a:pPr lvl="1"/>
            <a:r>
              <a:rPr lang="en-US" dirty="0" err="1"/>
              <a:t>Federale</a:t>
            </a:r>
            <a:r>
              <a:rPr lang="en-US" dirty="0"/>
              <a:t> </a:t>
            </a:r>
            <a:r>
              <a:rPr lang="en-US" dirty="0" err="1"/>
              <a:t>Pensioendienst</a:t>
            </a:r>
            <a:r>
              <a:rPr lang="en-US" dirty="0"/>
              <a:t> (vb. </a:t>
            </a:r>
            <a:r>
              <a:rPr lang="en-US" dirty="0" err="1"/>
              <a:t>Inkomensgarantie</a:t>
            </a:r>
            <a:r>
              <a:rPr lang="en-US" dirty="0"/>
              <a:t> </a:t>
            </a:r>
            <a:r>
              <a:rPr lang="en-US" dirty="0" err="1"/>
              <a:t>voor</a:t>
            </a:r>
            <a:r>
              <a:rPr lang="en-US" dirty="0"/>
              <a:t> </a:t>
            </a:r>
            <a:r>
              <a:rPr lang="en-US" dirty="0" err="1"/>
              <a:t>ouderen</a:t>
            </a:r>
            <a:r>
              <a:rPr lang="en-US" dirty="0"/>
              <a:t> - IGO)</a:t>
            </a:r>
          </a:p>
          <a:p>
            <a:pPr lvl="1"/>
            <a:r>
              <a:rPr lang="en-US" dirty="0"/>
              <a:t>OCMW (vb. </a:t>
            </a:r>
            <a:r>
              <a:rPr lang="en-US" dirty="0" err="1"/>
              <a:t>Leefloon</a:t>
            </a:r>
            <a:r>
              <a:rPr lang="en-US" dirty="0"/>
              <a:t> - (e)LL)</a:t>
            </a:r>
          </a:p>
          <a:p>
            <a:pPr lvl="1"/>
            <a:r>
              <a:rPr lang="en-US" dirty="0"/>
              <a:t>DG </a:t>
            </a:r>
            <a:r>
              <a:rPr lang="en-US" dirty="0" err="1"/>
              <a:t>Personen</a:t>
            </a:r>
            <a:r>
              <a:rPr lang="en-US" dirty="0"/>
              <a:t> met </a:t>
            </a:r>
            <a:r>
              <a:rPr lang="en-US" dirty="0" err="1"/>
              <a:t>een</a:t>
            </a:r>
            <a:r>
              <a:rPr lang="en-US" dirty="0"/>
              <a:t> Handicap (vb. </a:t>
            </a:r>
            <a:r>
              <a:rPr lang="en-US" dirty="0" err="1"/>
              <a:t>Erkende</a:t>
            </a:r>
            <a:r>
              <a:rPr lang="en-US" dirty="0"/>
              <a:t> handicap, </a:t>
            </a:r>
            <a:r>
              <a:rPr lang="en-US" dirty="0" err="1"/>
              <a:t>Inkomensvervangende</a:t>
            </a:r>
            <a:r>
              <a:rPr lang="en-US" dirty="0"/>
              <a:t> </a:t>
            </a:r>
            <a:r>
              <a:rPr lang="en-US" dirty="0" err="1"/>
              <a:t>tegemoetkoming</a:t>
            </a:r>
            <a:r>
              <a:rPr lang="en-US" dirty="0"/>
              <a:t> - IVT)</a:t>
            </a:r>
          </a:p>
          <a:p>
            <a:pPr lvl="1"/>
            <a:r>
              <a:rPr lang="en-US" dirty="0" err="1"/>
              <a:t>ziekenfondsen</a:t>
            </a:r>
            <a:r>
              <a:rPr lang="en-US" dirty="0"/>
              <a:t> (vb. </a:t>
            </a:r>
            <a:r>
              <a:rPr lang="en-US" dirty="0" err="1"/>
              <a:t>Verhoogde</a:t>
            </a:r>
            <a:r>
              <a:rPr lang="en-US" dirty="0"/>
              <a:t> </a:t>
            </a:r>
            <a:r>
              <a:rPr lang="en-US" dirty="0" err="1"/>
              <a:t>Tegemoetkoming</a:t>
            </a:r>
            <a:r>
              <a:rPr lang="en-US" dirty="0"/>
              <a:t> - VT)</a:t>
            </a:r>
          </a:p>
          <a:p>
            <a:pPr lvl="1"/>
            <a:r>
              <a:rPr lang="en-US" dirty="0" err="1"/>
              <a:t>Vlaamse</a:t>
            </a:r>
            <a:r>
              <a:rPr lang="en-US" dirty="0"/>
              <a:t> </a:t>
            </a:r>
            <a:r>
              <a:rPr lang="en-US" dirty="0" err="1"/>
              <a:t>sociale</a:t>
            </a:r>
            <a:r>
              <a:rPr lang="en-US" dirty="0"/>
              <a:t> </a:t>
            </a:r>
            <a:r>
              <a:rPr lang="en-US" dirty="0" err="1"/>
              <a:t>bescherming</a:t>
            </a:r>
            <a:r>
              <a:rPr lang="en-US" dirty="0"/>
              <a:t> (vb. </a:t>
            </a:r>
            <a:r>
              <a:rPr lang="en-US" dirty="0" err="1"/>
              <a:t>tegemoetkoming</a:t>
            </a:r>
            <a:r>
              <a:rPr lang="en-US" dirty="0"/>
              <a:t> </a:t>
            </a:r>
            <a:r>
              <a:rPr lang="en-US" dirty="0" err="1"/>
              <a:t>voor</a:t>
            </a:r>
            <a:r>
              <a:rPr lang="en-US" dirty="0"/>
              <a:t> </a:t>
            </a:r>
            <a:r>
              <a:rPr lang="en-US" dirty="0" err="1"/>
              <a:t>hulp</a:t>
            </a:r>
            <a:r>
              <a:rPr lang="en-US" dirty="0"/>
              <a:t> </a:t>
            </a:r>
            <a:r>
              <a:rPr lang="en-US" dirty="0" err="1"/>
              <a:t>aan</a:t>
            </a:r>
            <a:r>
              <a:rPr lang="en-US" dirty="0"/>
              <a:t> </a:t>
            </a:r>
            <a:r>
              <a:rPr lang="en-US" dirty="0" err="1"/>
              <a:t>bejaarden</a:t>
            </a:r>
            <a:r>
              <a:rPr lang="en-US" dirty="0"/>
              <a:t> - THAB)</a:t>
            </a:r>
          </a:p>
          <a:p>
            <a:pPr lvl="1"/>
            <a:r>
              <a:rPr lang="en-US" dirty="0" err="1" smtClean="0"/>
              <a:t>Opgroeien</a:t>
            </a:r>
            <a:r>
              <a:rPr lang="en-US" dirty="0" smtClean="0"/>
              <a:t> </a:t>
            </a:r>
            <a:r>
              <a:rPr lang="en-US" dirty="0"/>
              <a:t>(</a:t>
            </a:r>
            <a:r>
              <a:rPr lang="en-US" dirty="0" err="1"/>
              <a:t>bv</a:t>
            </a:r>
            <a:r>
              <a:rPr lang="en-US" dirty="0"/>
              <a:t>. </a:t>
            </a:r>
            <a:r>
              <a:rPr lang="en-US" dirty="0" err="1"/>
              <a:t>kinderen</a:t>
            </a:r>
            <a:r>
              <a:rPr lang="en-US" dirty="0"/>
              <a:t> met </a:t>
            </a:r>
            <a:r>
              <a:rPr lang="en-US" dirty="0" err="1"/>
              <a:t>een</a:t>
            </a:r>
            <a:r>
              <a:rPr lang="en-US" dirty="0"/>
              <a:t> </a:t>
            </a:r>
            <a:r>
              <a:rPr lang="en-US" dirty="0" err="1"/>
              <a:t>specifieke</a:t>
            </a:r>
            <a:r>
              <a:rPr lang="en-US" dirty="0"/>
              <a:t> </a:t>
            </a:r>
            <a:r>
              <a:rPr lang="en-US" dirty="0" err="1"/>
              <a:t>ondersteuningsbehoefte</a:t>
            </a:r>
            <a:r>
              <a:rPr lang="en-US" dirty="0"/>
              <a:t> - P1-4)</a:t>
            </a:r>
          </a:p>
          <a:p>
            <a:pPr lvl="1"/>
            <a:r>
              <a:rPr lang="en-US" dirty="0"/>
              <a:t>IRISCARE (vb. </a:t>
            </a:r>
            <a:r>
              <a:rPr lang="en-US" dirty="0" err="1"/>
              <a:t>tegemoetkoming</a:t>
            </a:r>
            <a:r>
              <a:rPr lang="en-US" dirty="0"/>
              <a:t> </a:t>
            </a:r>
            <a:r>
              <a:rPr lang="en-US" dirty="0" err="1"/>
              <a:t>voor</a:t>
            </a:r>
            <a:r>
              <a:rPr lang="en-US" dirty="0"/>
              <a:t> </a:t>
            </a:r>
            <a:r>
              <a:rPr lang="en-US" dirty="0" err="1"/>
              <a:t>hulp</a:t>
            </a:r>
            <a:r>
              <a:rPr lang="en-US" dirty="0"/>
              <a:t> </a:t>
            </a:r>
            <a:r>
              <a:rPr lang="en-US" dirty="0" err="1"/>
              <a:t>aan</a:t>
            </a:r>
            <a:r>
              <a:rPr lang="en-US" dirty="0"/>
              <a:t> </a:t>
            </a:r>
            <a:r>
              <a:rPr lang="en-US" dirty="0" err="1"/>
              <a:t>bejaarden</a:t>
            </a:r>
            <a:r>
              <a:rPr lang="en-US" dirty="0"/>
              <a:t> - THAB</a:t>
            </a:r>
            <a:r>
              <a:rPr lang="en-US" dirty="0" smtClean="0"/>
              <a:t>)</a:t>
            </a:r>
          </a:p>
          <a:p>
            <a:pPr lvl="1"/>
            <a:r>
              <a:rPr lang="en-US" dirty="0" err="1" smtClean="0"/>
              <a:t>AViQ</a:t>
            </a:r>
            <a:r>
              <a:rPr lang="en-US" dirty="0" smtClean="0"/>
              <a:t> </a:t>
            </a:r>
            <a:r>
              <a:rPr lang="en-US" dirty="0"/>
              <a:t>(vb. </a:t>
            </a:r>
            <a:r>
              <a:rPr lang="en-US" dirty="0" err="1"/>
              <a:t>Erkende</a:t>
            </a:r>
            <a:r>
              <a:rPr lang="en-US" dirty="0"/>
              <a:t> handicap)</a:t>
            </a:r>
          </a:p>
          <a:p>
            <a:pPr lvl="1"/>
            <a:r>
              <a:rPr lang="en-US" dirty="0" err="1" smtClean="0"/>
              <a:t>Organismes</a:t>
            </a:r>
            <a:r>
              <a:rPr lang="en-US" dirty="0" smtClean="0"/>
              <a:t> </a:t>
            </a:r>
            <a:r>
              <a:rPr lang="en-US" dirty="0" err="1"/>
              <a:t>assureurs</a:t>
            </a:r>
            <a:r>
              <a:rPr lang="en-US" dirty="0"/>
              <a:t> </a:t>
            </a:r>
            <a:r>
              <a:rPr lang="en-US" dirty="0" err="1"/>
              <a:t>wallons</a:t>
            </a:r>
            <a:r>
              <a:rPr lang="en-US" dirty="0"/>
              <a:t> </a:t>
            </a:r>
            <a:r>
              <a:rPr lang="en-US" dirty="0" err="1" smtClean="0"/>
              <a:t>OAw’s</a:t>
            </a:r>
            <a:r>
              <a:rPr lang="en-US" dirty="0"/>
              <a:t> (vb. </a:t>
            </a:r>
            <a:r>
              <a:rPr lang="en-US" dirty="0" err="1"/>
              <a:t>Vermindering</a:t>
            </a:r>
            <a:r>
              <a:rPr lang="en-US" dirty="0"/>
              <a:t> </a:t>
            </a:r>
            <a:r>
              <a:rPr lang="en-US" dirty="0" err="1"/>
              <a:t>zelfredzaamheid</a:t>
            </a:r>
            <a:r>
              <a:rPr lang="en-US" dirty="0" smtClean="0"/>
              <a:t>) </a:t>
            </a:r>
          </a:p>
          <a:p>
            <a:pPr lvl="1"/>
            <a:r>
              <a:rPr lang="en-US" dirty="0" smtClean="0"/>
              <a:t>DSL </a:t>
            </a:r>
            <a:r>
              <a:rPr lang="en-US" dirty="0"/>
              <a:t>(</a:t>
            </a:r>
            <a:r>
              <a:rPr lang="en-US" dirty="0" err="1"/>
              <a:t>Dienststelle</a:t>
            </a:r>
            <a:r>
              <a:rPr lang="en-US" dirty="0"/>
              <a:t> </a:t>
            </a:r>
            <a:r>
              <a:rPr lang="en-US" dirty="0" err="1"/>
              <a:t>für</a:t>
            </a:r>
            <a:r>
              <a:rPr lang="en-US" dirty="0"/>
              <a:t> </a:t>
            </a:r>
            <a:r>
              <a:rPr lang="en-US" dirty="0" err="1"/>
              <a:t>Selbstbestimmtes</a:t>
            </a:r>
            <a:r>
              <a:rPr lang="en-US" dirty="0"/>
              <a:t> </a:t>
            </a:r>
            <a:r>
              <a:rPr lang="en-US" dirty="0" err="1"/>
              <a:t>Leben</a:t>
            </a:r>
            <a:r>
              <a:rPr lang="en-US" dirty="0"/>
              <a:t>)</a:t>
            </a:r>
            <a:endParaRPr lang="en-US" dirty="0" smtClean="0"/>
          </a:p>
          <a:p>
            <a:pPr lvl="1"/>
            <a:endParaRPr lang="en-US" dirty="0"/>
          </a:p>
          <a:p>
            <a:endParaRPr lang="en-US" dirty="0"/>
          </a:p>
        </p:txBody>
      </p:sp>
    </p:spTree>
    <p:extLst>
      <p:ext uri="{BB962C8B-B14F-4D97-AF65-F5344CB8AC3E}">
        <p14:creationId xmlns:p14="http://schemas.microsoft.com/office/powerpoint/2010/main" val="29709365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Buffer-DB</a:t>
            </a:r>
            <a:r>
              <a:rPr lang="en-US" dirty="0" smtClean="0"/>
              <a:t> </a:t>
            </a:r>
            <a:r>
              <a:rPr lang="en-US" dirty="0"/>
              <a:t>- </a:t>
            </a:r>
            <a:r>
              <a:rPr lang="en-US" dirty="0" err="1" smtClean="0"/>
              <a:t>voordelen</a:t>
            </a:r>
            <a:endParaRPr lang="en-US" dirty="0"/>
          </a:p>
        </p:txBody>
      </p:sp>
      <p:sp>
        <p:nvSpPr>
          <p:cNvPr id="3" name="Content Placeholder 2"/>
          <p:cNvSpPr>
            <a:spLocks noGrp="1"/>
          </p:cNvSpPr>
          <p:nvPr>
            <p:ph idx="1"/>
          </p:nvPr>
        </p:nvSpPr>
        <p:spPr/>
        <p:txBody>
          <a:bodyPr/>
          <a:lstStyle/>
          <a:p>
            <a:r>
              <a:rPr lang="nl-NL" dirty="0"/>
              <a:t>voor gebruikers van gegevens</a:t>
            </a:r>
          </a:p>
          <a:p>
            <a:pPr lvl="1"/>
            <a:r>
              <a:rPr lang="nl-NL" dirty="0"/>
              <a:t>geheel van informatie is op gecoördineerde en gevalideerde wijze beschikbaar</a:t>
            </a:r>
          </a:p>
          <a:p>
            <a:pPr lvl="1"/>
            <a:r>
              <a:rPr lang="nl-NL" dirty="0"/>
              <a:t>mogelijkheid tot toepassing van beslissingsregels door de KSZ in functie van de concrete behoeften van elke gebruiker (waarborg proportionaliteitsbeginsel)</a:t>
            </a:r>
          </a:p>
          <a:p>
            <a:r>
              <a:rPr lang="nl-NL" dirty="0"/>
              <a:t>voor de beheerders van authentieke bronnen</a:t>
            </a:r>
          </a:p>
          <a:p>
            <a:pPr lvl="1"/>
            <a:r>
              <a:rPr lang="nl-NL" dirty="0"/>
              <a:t>vermijden van ad hoc ontwikkelingen voor elke gegevensaanvraag</a:t>
            </a:r>
          </a:p>
          <a:p>
            <a:pPr lvl="1"/>
            <a:r>
              <a:rPr lang="nl-NL" dirty="0"/>
              <a:t>vermijden van terbeschikkingstelling van gegevens  volgens behoeften van elke gebruiker</a:t>
            </a:r>
          </a:p>
          <a:p>
            <a:r>
              <a:rPr lang="nl-NL" dirty="0"/>
              <a:t>voor het systeem</a:t>
            </a:r>
          </a:p>
          <a:p>
            <a:pPr lvl="1"/>
            <a:r>
              <a:rPr lang="nl-NL" dirty="0"/>
              <a:t>aanzet tot standaardisatie van de feitelijke gegevens waarmee rekening wordt gehouden bij de vaststelling van aanvullende rechten en het tijdstip of periode waarover ze beschikbaar moeten zijn (‘legoblokjesfilosofie’)</a:t>
            </a:r>
          </a:p>
          <a:p>
            <a:pPr lvl="1"/>
            <a:endParaRPr lang="en-US" dirty="0"/>
          </a:p>
          <a:p>
            <a:endParaRPr lang="en-US" dirty="0"/>
          </a:p>
        </p:txBody>
      </p:sp>
    </p:spTree>
    <p:extLst>
      <p:ext uri="{BB962C8B-B14F-4D97-AF65-F5344CB8AC3E}">
        <p14:creationId xmlns:p14="http://schemas.microsoft.com/office/powerpoint/2010/main" val="40916369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Buffer-DB - </a:t>
            </a:r>
            <a:r>
              <a:rPr lang="en-US" dirty="0" err="1"/>
              <a:t>j</a:t>
            </a:r>
            <a:r>
              <a:rPr lang="en-US" dirty="0" err="1" smtClean="0"/>
              <a:t>uridische</a:t>
            </a:r>
            <a:r>
              <a:rPr lang="en-US" dirty="0" smtClean="0"/>
              <a:t> </a:t>
            </a:r>
            <a:r>
              <a:rPr lang="en-US" dirty="0" err="1"/>
              <a:t>aspecten</a:t>
            </a:r>
            <a:endParaRPr lang="en-US" dirty="0"/>
          </a:p>
        </p:txBody>
      </p:sp>
      <p:sp>
        <p:nvSpPr>
          <p:cNvPr id="3" name="Content Placeholder 2"/>
          <p:cNvSpPr>
            <a:spLocks noGrp="1"/>
          </p:cNvSpPr>
          <p:nvPr>
            <p:ph idx="1"/>
          </p:nvPr>
        </p:nvSpPr>
        <p:spPr/>
        <p:txBody>
          <a:bodyPr/>
          <a:lstStyle/>
          <a:p>
            <a:r>
              <a:rPr lang="nl-NL" dirty="0"/>
              <a:t>algemene beraadslaging nr. 16/008 van 2 februari 2016 over de oprichting van de buffer-gegevensbank bij de Kruispuntbank van de Sociale Zekerheid voor de automatische toekenning van aanvullende rechten</a:t>
            </a:r>
          </a:p>
          <a:p>
            <a:r>
              <a:rPr lang="nl-NL" dirty="0" smtClean="0"/>
              <a:t>dit </a:t>
            </a:r>
            <a:r>
              <a:rPr lang="nl-NL" dirty="0"/>
              <a:t>project is nauw verbonden met de harmonisatie van de statuten die gebruikt worden voor de toekenning van aanvullende rechten ; dit essentiële aspect van het project zal onder meer in overleg met de sociale partners worden gerealiseerd</a:t>
            </a:r>
          </a:p>
          <a:p>
            <a:r>
              <a:rPr lang="nl-NL" dirty="0" smtClean="0"/>
              <a:t>noodzakelijke </a:t>
            </a:r>
            <a:r>
              <a:rPr lang="nl-NL" dirty="0"/>
              <a:t>vereenvoudiging van de wetgevingen om legoblok filosofie te volgen</a:t>
            </a:r>
          </a:p>
          <a:p>
            <a:pPr lvl="1"/>
            <a:endParaRPr lang="en-US" dirty="0"/>
          </a:p>
          <a:p>
            <a:endParaRPr lang="en-US" dirty="0"/>
          </a:p>
        </p:txBody>
      </p:sp>
    </p:spTree>
    <p:extLst>
      <p:ext uri="{BB962C8B-B14F-4D97-AF65-F5344CB8AC3E}">
        <p14:creationId xmlns:p14="http://schemas.microsoft.com/office/powerpoint/2010/main" val="37897580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5520" y="2587418"/>
            <a:ext cx="3960440" cy="3100849"/>
          </a:xfrm>
          <a:prstGeom prst="rect">
            <a:avLst/>
          </a:prstGeom>
        </p:spPr>
        <p:txBody>
          <a:bodyPr wrap="square">
            <a:spAutoFit/>
          </a:bodyPr>
          <a:lstStyle/>
          <a:p>
            <a:pPr marL="250984" indent="-80963"/>
            <a:endParaRPr lang="nl-BE" sz="1350" dirty="0">
              <a:latin typeface="Calibri" panose="020F0502020204030204" pitchFamily="34" charset="0"/>
              <a:ea typeface="Calibri" panose="020F0502020204030204" pitchFamily="34" charset="0"/>
              <a:cs typeface="Times New Roman" panose="02020603050405020304" pitchFamily="18" charset="0"/>
            </a:endParaRPr>
          </a:p>
          <a:p>
            <a:pPr marL="180975" indent="-11113"/>
            <a:r>
              <a:rPr lang="nl-BE" sz="1600" dirty="0">
                <a:latin typeface="Calibri" panose="020F0502020204030204" pitchFamily="34" charset="0"/>
                <a:ea typeface="Calibri" panose="020F0502020204030204" pitchFamily="34" charset="0"/>
                <a:cs typeface="Times New Roman" panose="02020603050405020304" pitchFamily="18" charset="0"/>
              </a:rPr>
              <a:t>Een premie is toegekend aan de referentie- persoon van het gezin ingeschreven in de gemeente waarvan ten minste 1 of meerdere gezinsleden op 1 januari van het betreffende dienstjaar genieten van de</a:t>
            </a:r>
          </a:p>
          <a:p>
            <a:pPr marL="180975" indent="-11113"/>
            <a:endParaRPr lang="fr-BE" sz="600" dirty="0">
              <a:latin typeface="Calibri" panose="020F0502020204030204" pitchFamily="34" charset="0"/>
              <a:ea typeface="Calibri" panose="020F0502020204030204" pitchFamily="34" charset="0"/>
              <a:cs typeface="Times New Roman" panose="02020603050405020304" pitchFamily="18" charset="0"/>
            </a:endParaRPr>
          </a:p>
          <a:p>
            <a:pPr marL="360363" indent="-179388">
              <a:buFont typeface="Arial" panose="020B0604020202020204" pitchFamily="34" charset="0"/>
              <a:buChar char="•"/>
            </a:pPr>
            <a:r>
              <a:rPr lang="nl-BE" sz="1600" dirty="0">
                <a:latin typeface="Calibri" panose="020F0502020204030204" pitchFamily="34" charset="0"/>
                <a:ea typeface="Calibri" panose="020F0502020204030204" pitchFamily="34" charset="0"/>
                <a:cs typeface="Times New Roman" panose="02020603050405020304" pitchFamily="18" charset="0"/>
              </a:rPr>
              <a:t> Voorkeurtarieven inzake</a:t>
            </a:r>
            <a:br>
              <a:rPr lang="nl-BE" sz="1600" dirty="0">
                <a:latin typeface="Calibri" panose="020F0502020204030204" pitchFamily="34" charset="0"/>
                <a:ea typeface="Calibri" panose="020F0502020204030204" pitchFamily="34" charset="0"/>
                <a:cs typeface="Times New Roman" panose="02020603050405020304" pitchFamily="18" charset="0"/>
              </a:rPr>
            </a:br>
            <a:r>
              <a:rPr lang="nl-BE" sz="1600" dirty="0">
                <a:latin typeface="Calibri" panose="020F0502020204030204" pitchFamily="34" charset="0"/>
                <a:ea typeface="Calibri" panose="020F0502020204030204" pitchFamily="34" charset="0"/>
                <a:cs typeface="Times New Roman" panose="02020603050405020304" pitchFamily="18" charset="0"/>
              </a:rPr>
              <a:t> gezondheidszorgen</a:t>
            </a:r>
            <a:endParaRPr lang="fr-BE" sz="1600" dirty="0">
              <a:latin typeface="Calibri" panose="020F0502020204030204" pitchFamily="34" charset="0"/>
              <a:ea typeface="Calibri" panose="020F0502020204030204" pitchFamily="34" charset="0"/>
              <a:cs typeface="Times New Roman" panose="02020603050405020304" pitchFamily="18" charset="0"/>
            </a:endParaRPr>
          </a:p>
          <a:p>
            <a:pPr marL="285750" indent="-104775">
              <a:buFont typeface="Arial" panose="020B0604020202020204" pitchFamily="34" charset="0"/>
              <a:buChar char="•"/>
            </a:pPr>
            <a:r>
              <a:rPr lang="nl-BE" sz="1600" dirty="0">
                <a:latin typeface="Calibri" panose="020F0502020204030204" pitchFamily="34" charset="0"/>
                <a:ea typeface="Calibri" panose="020F0502020204030204" pitchFamily="34" charset="0"/>
                <a:cs typeface="Times New Roman" panose="02020603050405020304" pitchFamily="18" charset="0"/>
              </a:rPr>
              <a:t>  Inkomensgarantie voor ouderen (IGO)</a:t>
            </a:r>
            <a:endParaRPr lang="fr-BE" sz="1600" dirty="0">
              <a:latin typeface="Calibri" panose="020F0502020204030204" pitchFamily="34" charset="0"/>
              <a:ea typeface="Calibri" panose="020F0502020204030204" pitchFamily="34" charset="0"/>
              <a:cs typeface="Times New Roman" panose="02020603050405020304" pitchFamily="18" charset="0"/>
            </a:endParaRPr>
          </a:p>
          <a:p>
            <a:pPr marL="285750" indent="-104775">
              <a:buFont typeface="Arial" panose="020B0604020202020204" pitchFamily="34" charset="0"/>
              <a:buChar char="•"/>
            </a:pPr>
            <a:r>
              <a:rPr lang="nl-BE" sz="1600" dirty="0">
                <a:latin typeface="Calibri" panose="020F0502020204030204" pitchFamily="34" charset="0"/>
                <a:ea typeface="Calibri" panose="020F0502020204030204" pitchFamily="34" charset="0"/>
                <a:cs typeface="Times New Roman" panose="02020603050405020304" pitchFamily="18" charset="0"/>
              </a:rPr>
              <a:t>  Tegemoetkoming aan gehandicapten</a:t>
            </a:r>
            <a:endParaRPr lang="fr-BE" sz="1600" dirty="0">
              <a:latin typeface="Calibri" panose="020F0502020204030204" pitchFamily="34" charset="0"/>
              <a:ea typeface="Calibri" panose="020F0502020204030204" pitchFamily="34" charset="0"/>
              <a:cs typeface="Times New Roman" panose="02020603050405020304" pitchFamily="18" charset="0"/>
            </a:endParaRPr>
          </a:p>
          <a:p>
            <a:pPr marL="360363" indent="-179388">
              <a:buFont typeface="Arial" panose="020B0604020202020204" pitchFamily="34" charset="0"/>
              <a:buChar char="•"/>
            </a:pPr>
            <a:r>
              <a:rPr lang="nl-BE" sz="1600" dirty="0">
                <a:latin typeface="Calibri" panose="020F0502020204030204" pitchFamily="34" charset="0"/>
                <a:ea typeface="Calibri" panose="020F0502020204030204" pitchFamily="34" charset="0"/>
                <a:cs typeface="Times New Roman" panose="02020603050405020304" pitchFamily="18" charset="0"/>
              </a:rPr>
              <a:t> </a:t>
            </a:r>
            <a:r>
              <a:rPr lang="nl-BE"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Verhoogde kinderbijslag (regeling</a:t>
            </a:r>
            <a:br>
              <a:rPr lang="nl-BE"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nl-BE"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loonarbeiders of zelfstandigen)</a:t>
            </a:r>
            <a:endParaRPr lang="fr-BE"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6240016" y="2587418"/>
            <a:ext cx="4067944" cy="3516347"/>
          </a:xfrm>
          <a:prstGeom prst="rect">
            <a:avLst/>
          </a:prstGeom>
        </p:spPr>
        <p:txBody>
          <a:bodyPr wrap="square">
            <a:spAutoFit/>
          </a:bodyPr>
          <a:lstStyle/>
          <a:p>
            <a:pPr marL="250984" indent="-80963"/>
            <a:endParaRPr lang="nl-BE" sz="1350" dirty="0">
              <a:latin typeface="Calibri" panose="020F0502020204030204" pitchFamily="34" charset="0"/>
              <a:ea typeface="Calibri" panose="020F0502020204030204" pitchFamily="34" charset="0"/>
              <a:cs typeface="Times New Roman" panose="02020603050405020304" pitchFamily="18" charset="0"/>
            </a:endParaRPr>
          </a:p>
          <a:p>
            <a:pPr marL="180975" indent="-11113"/>
            <a:r>
              <a:rPr lang="nl-BE" sz="1600" dirty="0">
                <a:latin typeface="Calibri" panose="020F0502020204030204" pitchFamily="34" charset="0"/>
                <a:ea typeface="Calibri" panose="020F0502020204030204" pitchFamily="34" charset="0"/>
                <a:cs typeface="Times New Roman" panose="02020603050405020304" pitchFamily="18" charset="0"/>
              </a:rPr>
              <a:t>Een premie is toegekend aan de referentie-</a:t>
            </a:r>
          </a:p>
          <a:p>
            <a:pPr marL="180975" indent="-11113"/>
            <a:r>
              <a:rPr lang="nl-BE" sz="1600" dirty="0">
                <a:latin typeface="Calibri" panose="020F0502020204030204" pitchFamily="34" charset="0"/>
                <a:ea typeface="Calibri" panose="020F0502020204030204" pitchFamily="34" charset="0"/>
                <a:cs typeface="Times New Roman" panose="02020603050405020304" pitchFamily="18" charset="0"/>
              </a:rPr>
              <a:t>persoon van het gezin ingeschreven in de </a:t>
            </a:r>
          </a:p>
          <a:p>
            <a:pPr marL="180975" indent="-11113"/>
            <a:r>
              <a:rPr lang="nl-BE" sz="1600" dirty="0">
                <a:latin typeface="Calibri" panose="020F0502020204030204" pitchFamily="34" charset="0"/>
                <a:ea typeface="Calibri" panose="020F0502020204030204" pitchFamily="34" charset="0"/>
                <a:cs typeface="Times New Roman" panose="02020603050405020304" pitchFamily="18" charset="0"/>
              </a:rPr>
              <a:t>gemeente waarvan ten minste 1 of meerdere gezinsleden op 1 januari van het betreffende dienstjaar genieten van de </a:t>
            </a:r>
            <a:r>
              <a:rPr lang="nl-BE" sz="1350" dirty="0">
                <a:latin typeface="Calibri" panose="020F0502020204030204" pitchFamily="34" charset="0"/>
                <a:ea typeface="Calibri" panose="020F0502020204030204" pitchFamily="34" charset="0"/>
                <a:cs typeface="Times New Roman" panose="02020603050405020304" pitchFamily="18" charset="0"/>
              </a:rPr>
              <a:t/>
            </a:r>
            <a:br>
              <a:rPr lang="nl-BE" sz="1350" dirty="0">
                <a:latin typeface="Calibri" panose="020F0502020204030204" pitchFamily="34" charset="0"/>
                <a:ea typeface="Calibri" panose="020F0502020204030204" pitchFamily="34" charset="0"/>
                <a:cs typeface="Times New Roman" panose="02020603050405020304" pitchFamily="18" charset="0"/>
              </a:rPr>
            </a:br>
            <a:endParaRPr lang="nl-BE" sz="600" dirty="0">
              <a:latin typeface="Calibri" panose="020F0502020204030204" pitchFamily="34" charset="0"/>
              <a:ea typeface="Calibri" panose="020F0502020204030204" pitchFamily="34" charset="0"/>
              <a:cs typeface="Times New Roman" panose="02020603050405020304" pitchFamily="18" charset="0"/>
            </a:endParaRPr>
          </a:p>
          <a:p>
            <a:pPr marL="180975" indent="-11113"/>
            <a:r>
              <a:rPr lang="nl-BE"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verhoogde tegemoetkoming van de zorgverzekering </a:t>
            </a:r>
            <a:r>
              <a:rPr lang="nl-BE" sz="1600" dirty="0">
                <a:latin typeface="Calibri" panose="020F0502020204030204" pitchFamily="34" charset="0"/>
                <a:ea typeface="Calibri" panose="020F0502020204030204" pitchFamily="34" charset="0"/>
                <a:cs typeface="Times New Roman" panose="02020603050405020304" pitchFamily="18" charset="0"/>
              </a:rPr>
              <a:t>(bedoeld in artikel 37, §19, van de wet betreffende de verplichte verzekering voor geneeskundige verzorging en uitkeringen, gecoördineerd op 14 juli 1994)</a:t>
            </a:r>
            <a:endParaRPr lang="fr-BE" sz="1600" dirty="0">
              <a:latin typeface="Calibri" panose="020F0502020204030204" pitchFamily="34" charset="0"/>
              <a:ea typeface="Calibri" panose="020F0502020204030204" pitchFamily="34" charset="0"/>
              <a:cs typeface="Times New Roman" panose="02020603050405020304" pitchFamily="18" charset="0"/>
            </a:endParaRPr>
          </a:p>
          <a:p>
            <a:pPr marL="250984" indent="-80963"/>
            <a:r>
              <a:rPr lang="nl-BE" sz="1350" dirty="0">
                <a:latin typeface="Calibri" panose="020F0502020204030204" pitchFamily="34" charset="0"/>
                <a:ea typeface="Calibri" panose="020F0502020204030204" pitchFamily="34" charset="0"/>
                <a:cs typeface="Times New Roman" panose="02020603050405020304" pitchFamily="18" charset="0"/>
              </a:rPr>
              <a:t> </a:t>
            </a:r>
            <a:endParaRPr lang="fr-BE" sz="1350" dirty="0">
              <a:latin typeface="Calibri" panose="020F0502020204030204" pitchFamily="34" charset="0"/>
              <a:ea typeface="Calibri" panose="020F0502020204030204" pitchFamily="34" charset="0"/>
              <a:cs typeface="Times New Roman" panose="02020603050405020304" pitchFamily="18" charset="0"/>
            </a:endParaRPr>
          </a:p>
          <a:p>
            <a:pPr marL="250984" indent="-80963"/>
            <a:r>
              <a:rPr lang="nl-BE" sz="1350" dirty="0">
                <a:latin typeface="Calibri" panose="020F0502020204030204" pitchFamily="34" charset="0"/>
                <a:ea typeface="Calibri" panose="020F0502020204030204" pitchFamily="34" charset="0"/>
                <a:cs typeface="Times New Roman" panose="02020603050405020304" pitchFamily="18" charset="0"/>
              </a:rPr>
              <a:t> </a:t>
            </a:r>
            <a:endParaRPr lang="fr-BE" sz="135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le 5"/>
          <p:cNvSpPr/>
          <p:nvPr/>
        </p:nvSpPr>
        <p:spPr>
          <a:xfrm>
            <a:off x="2306958" y="1922104"/>
            <a:ext cx="2592288" cy="648072"/>
          </a:xfrm>
          <a:prstGeom prst="roundRect">
            <a:avLst/>
          </a:prstGeom>
          <a:ln w="28575">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BE" b="1" dirty="0" err="1">
                <a:solidFill>
                  <a:srgbClr val="FF0000"/>
                </a:solidFill>
              </a:rPr>
              <a:t>vb</a:t>
            </a:r>
            <a:r>
              <a:rPr lang="fr-BE" b="1" dirty="0">
                <a:solidFill>
                  <a:srgbClr val="FF0000"/>
                </a:solidFill>
              </a:rPr>
              <a:t>. </a:t>
            </a:r>
            <a:r>
              <a:rPr lang="fr-BE" b="1" dirty="0" err="1">
                <a:solidFill>
                  <a:srgbClr val="FF0000"/>
                </a:solidFill>
              </a:rPr>
              <a:t>Don’t</a:t>
            </a:r>
            <a:endParaRPr lang="en-US" b="1" dirty="0">
              <a:solidFill>
                <a:srgbClr val="FF0000"/>
              </a:solidFill>
            </a:endParaRPr>
          </a:p>
        </p:txBody>
      </p:sp>
      <p:sp>
        <p:nvSpPr>
          <p:cNvPr id="7" name="Rounded Rectangle 6"/>
          <p:cNvSpPr/>
          <p:nvPr/>
        </p:nvSpPr>
        <p:spPr>
          <a:xfrm>
            <a:off x="6816080" y="1914613"/>
            <a:ext cx="2592288" cy="648072"/>
          </a:xfrm>
          <a:prstGeom prst="roundRect">
            <a:avLst/>
          </a:prstGeom>
          <a:ln w="28575">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BE" b="1" dirty="0" err="1">
                <a:solidFill>
                  <a:srgbClr val="00B050"/>
                </a:solidFill>
              </a:rPr>
              <a:t>vb</a:t>
            </a:r>
            <a:r>
              <a:rPr lang="fr-BE" b="1" dirty="0">
                <a:solidFill>
                  <a:srgbClr val="00B050"/>
                </a:solidFill>
              </a:rPr>
              <a:t>. Do</a:t>
            </a:r>
            <a:endParaRPr lang="en-US" b="1" dirty="0">
              <a:solidFill>
                <a:srgbClr val="00B050"/>
              </a:solidFill>
            </a:endParaRPr>
          </a:p>
        </p:txBody>
      </p:sp>
      <p:sp>
        <p:nvSpPr>
          <p:cNvPr id="12" name="Title 1"/>
          <p:cNvSpPr txBox="1">
            <a:spLocks/>
          </p:cNvSpPr>
          <p:nvPr/>
        </p:nvSpPr>
        <p:spPr>
          <a:xfrm>
            <a:off x="831576" y="290677"/>
            <a:ext cx="105156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baseline="0">
                <a:solidFill>
                  <a:srgbClr val="008CB2"/>
                </a:solidFill>
                <a:latin typeface="+mj-lt"/>
                <a:ea typeface="+mj-ea"/>
                <a:cs typeface="+mj-cs"/>
              </a:defRPr>
            </a:lvl1pPr>
          </a:lstStyle>
          <a:p>
            <a:r>
              <a:rPr lang="en-US" dirty="0"/>
              <a:t>Buffer-DB - </a:t>
            </a:r>
            <a:r>
              <a:rPr lang="en-US" dirty="0" err="1"/>
              <a:t>vereenvoudiging</a:t>
            </a:r>
            <a:r>
              <a:rPr lang="en-US" dirty="0"/>
              <a:t> van de </a:t>
            </a:r>
            <a:r>
              <a:rPr lang="en-US" dirty="0" err="1"/>
              <a:t>reglementering</a:t>
            </a:r>
            <a:endParaRPr lang="en-US" dirty="0"/>
          </a:p>
        </p:txBody>
      </p:sp>
    </p:spTree>
    <p:extLst>
      <p:ext uri="{BB962C8B-B14F-4D97-AF65-F5344CB8AC3E}">
        <p14:creationId xmlns:p14="http://schemas.microsoft.com/office/powerpoint/2010/main" val="21081123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lstStyle/>
          <a:p>
            <a:r>
              <a:rPr lang="en-US" dirty="0" err="1"/>
              <a:t>Legoblok-filosofie</a:t>
            </a:r>
            <a:endParaRPr lang="en-US" dirty="0"/>
          </a:p>
        </p:txBody>
      </p:sp>
      <p:grpSp>
        <p:nvGrpSpPr>
          <p:cNvPr id="7" name="Group 6"/>
          <p:cNvGrpSpPr>
            <a:grpSpLocks noChangeAspect="1"/>
          </p:cNvGrpSpPr>
          <p:nvPr/>
        </p:nvGrpSpPr>
        <p:grpSpPr>
          <a:xfrm>
            <a:off x="2413591" y="1444879"/>
            <a:ext cx="6845331" cy="5121430"/>
            <a:chOff x="378865" y="548680"/>
            <a:chExt cx="7605924" cy="5690479"/>
          </a:xfrm>
        </p:grpSpPr>
        <p:grpSp>
          <p:nvGrpSpPr>
            <p:cNvPr id="8" name="Group 7"/>
            <p:cNvGrpSpPr/>
            <p:nvPr/>
          </p:nvGrpSpPr>
          <p:grpSpPr>
            <a:xfrm>
              <a:off x="378865" y="548680"/>
              <a:ext cx="1888879" cy="5690479"/>
              <a:chOff x="378865" y="823206"/>
              <a:chExt cx="1888879" cy="5690479"/>
            </a:xfrm>
          </p:grpSpPr>
          <p:grpSp>
            <p:nvGrpSpPr>
              <p:cNvPr id="18" name="Group 17"/>
              <p:cNvGrpSpPr/>
              <p:nvPr/>
            </p:nvGrpSpPr>
            <p:grpSpPr>
              <a:xfrm>
                <a:off x="378866" y="823206"/>
                <a:ext cx="1888878" cy="1186001"/>
                <a:chOff x="342434" y="823206"/>
                <a:chExt cx="1888878" cy="1186001"/>
              </a:xfrm>
            </p:grpSpPr>
            <p:sp>
              <p:nvSpPr>
                <p:cNvPr id="35" name="Rounded Rectangle 34"/>
                <p:cNvSpPr/>
                <p:nvPr/>
              </p:nvSpPr>
              <p:spPr>
                <a:xfrm>
                  <a:off x="1092874" y="1222729"/>
                  <a:ext cx="11384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Verblijfplaats</a:t>
                  </a:r>
                </a:p>
              </p:txBody>
            </p:sp>
            <p:sp>
              <p:nvSpPr>
                <p:cNvPr id="36" name="Rounded Rectangle 35"/>
                <p:cNvSpPr/>
                <p:nvPr/>
              </p:nvSpPr>
              <p:spPr>
                <a:xfrm>
                  <a:off x="342434" y="823206"/>
                  <a:ext cx="735916" cy="1186001"/>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BE" sz="1050" dirty="0">
                      <a:ea typeface="Verdana" panose="020B0604030504040204" pitchFamily="34" charset="0"/>
                      <a:cs typeface="Verdana" panose="020B0604030504040204" pitchFamily="34" charset="0"/>
                    </a:rPr>
                    <a:t>Authentieke</a:t>
                  </a:r>
                  <a:r>
                    <a:rPr lang="nl-BE" sz="1250" dirty="0">
                      <a:ea typeface="Verdana" panose="020B0604030504040204" pitchFamily="34" charset="0"/>
                      <a:cs typeface="Verdana" panose="020B0604030504040204" pitchFamily="34" charset="0"/>
                    </a:rPr>
                    <a:t> bron (</a:t>
                  </a:r>
                  <a:r>
                    <a:rPr lang="nl-BE" sz="1050" dirty="0">
                      <a:ea typeface="Verdana" panose="020B0604030504040204" pitchFamily="34" charset="0"/>
                      <a:cs typeface="Verdana" panose="020B0604030504040204" pitchFamily="34" charset="0"/>
                    </a:rPr>
                    <a:t>RR</a:t>
                  </a:r>
                  <a:r>
                    <a:rPr lang="nl-BE" sz="1250" dirty="0">
                      <a:ea typeface="Verdana" panose="020B0604030504040204" pitchFamily="34" charset="0"/>
                      <a:cs typeface="Verdana" panose="020B0604030504040204" pitchFamily="34" charset="0"/>
                    </a:rPr>
                    <a:t> &amp; </a:t>
                  </a:r>
                  <a:r>
                    <a:rPr lang="nl-BE" sz="1050" dirty="0">
                      <a:ea typeface="Verdana" panose="020B0604030504040204" pitchFamily="34" charset="0"/>
                      <a:cs typeface="Verdana" panose="020B0604030504040204" pitchFamily="34" charset="0"/>
                    </a:rPr>
                    <a:t>KSZ</a:t>
                  </a:r>
                  <a:r>
                    <a:rPr lang="nl-BE" sz="1250" dirty="0">
                      <a:ea typeface="Verdana" panose="020B0604030504040204" pitchFamily="34" charset="0"/>
                      <a:cs typeface="Verdana" panose="020B0604030504040204" pitchFamily="34" charset="0"/>
                    </a:rPr>
                    <a:t>)</a:t>
                  </a:r>
                  <a:endParaRPr lang="en-US" sz="1250" dirty="0"/>
                </a:p>
              </p:txBody>
            </p:sp>
            <p:sp>
              <p:nvSpPr>
                <p:cNvPr id="37" name="Rounded Rectangle 36"/>
                <p:cNvSpPr/>
                <p:nvPr/>
              </p:nvSpPr>
              <p:spPr>
                <a:xfrm>
                  <a:off x="1092874" y="823206"/>
                  <a:ext cx="11384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err="1">
                      <a:solidFill>
                        <a:sysClr val="windowText" lastClr="000000"/>
                      </a:solidFill>
                    </a:rPr>
                    <a:t>Geboorte-datum</a:t>
                  </a:r>
                  <a:endParaRPr lang="nl-BE" sz="1000" dirty="0">
                    <a:solidFill>
                      <a:sysClr val="windowText" lastClr="000000"/>
                    </a:solidFill>
                  </a:endParaRPr>
                </a:p>
              </p:txBody>
            </p:sp>
            <p:sp>
              <p:nvSpPr>
                <p:cNvPr id="38" name="Rounded Rectangle 37"/>
                <p:cNvSpPr/>
                <p:nvPr/>
              </p:nvSpPr>
              <p:spPr>
                <a:xfrm>
                  <a:off x="1092874" y="1617331"/>
                  <a:ext cx="11384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err="1">
                      <a:solidFill>
                        <a:sysClr val="windowText" lastClr="000000"/>
                      </a:solidFill>
                    </a:rPr>
                    <a:t>Gezins-samenstelling</a:t>
                  </a:r>
                  <a:endParaRPr lang="nl-BE" sz="1000" dirty="0">
                    <a:solidFill>
                      <a:sysClr val="windowText" lastClr="000000"/>
                    </a:solidFill>
                  </a:endParaRPr>
                </a:p>
              </p:txBody>
            </p:sp>
          </p:grpSp>
          <p:grpSp>
            <p:nvGrpSpPr>
              <p:cNvPr id="19" name="Group 18"/>
              <p:cNvGrpSpPr/>
              <p:nvPr/>
            </p:nvGrpSpPr>
            <p:grpSpPr>
              <a:xfrm>
                <a:off x="378866" y="2132856"/>
                <a:ext cx="1888878" cy="3762850"/>
                <a:chOff x="3043162" y="2132856"/>
                <a:chExt cx="1888878" cy="3762850"/>
              </a:xfrm>
            </p:grpSpPr>
            <p:sp>
              <p:nvSpPr>
                <p:cNvPr id="21" name="Rounded Rectangle 20"/>
                <p:cNvSpPr/>
                <p:nvPr/>
              </p:nvSpPr>
              <p:spPr>
                <a:xfrm>
                  <a:off x="3043162" y="2132856"/>
                  <a:ext cx="781198" cy="3762849"/>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BE" sz="1600" dirty="0"/>
                    <a:t>Sociale statuten</a:t>
                  </a:r>
                </a:p>
              </p:txBody>
            </p:sp>
            <p:sp>
              <p:nvSpPr>
                <p:cNvPr id="22" name="Rounded Rectangle 21"/>
                <p:cNvSpPr/>
                <p:nvPr/>
              </p:nvSpPr>
              <p:spPr>
                <a:xfrm>
                  <a:off x="3823804" y="2132857"/>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smtClean="0">
                      <a:solidFill>
                        <a:sysClr val="windowText" lastClr="000000"/>
                      </a:solidFill>
                    </a:rPr>
                    <a:t>FOD of OISZ</a:t>
                  </a:r>
                  <a:endParaRPr lang="nl-BE" sz="1000" dirty="0">
                    <a:solidFill>
                      <a:sysClr val="windowText" lastClr="000000"/>
                    </a:solidFill>
                  </a:endParaRPr>
                </a:p>
              </p:txBody>
            </p:sp>
            <p:sp>
              <p:nvSpPr>
                <p:cNvPr id="23" name="Rounded Rectangle 22"/>
                <p:cNvSpPr/>
                <p:nvPr/>
              </p:nvSpPr>
              <p:spPr>
                <a:xfrm>
                  <a:off x="3823804" y="2420676"/>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GRAPA  - IGO</a:t>
                  </a:r>
                </a:p>
              </p:txBody>
            </p:sp>
            <p:sp>
              <p:nvSpPr>
                <p:cNvPr id="24" name="Rounded Rectangle 23"/>
                <p:cNvSpPr/>
                <p:nvPr/>
              </p:nvSpPr>
              <p:spPr>
                <a:xfrm>
                  <a:off x="3823804" y="2708382"/>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RG - GI</a:t>
                  </a:r>
                </a:p>
              </p:txBody>
            </p:sp>
            <p:sp>
              <p:nvSpPr>
                <p:cNvPr id="25" name="Rounded Rectangle 24"/>
                <p:cNvSpPr/>
                <p:nvPr/>
              </p:nvSpPr>
              <p:spPr>
                <a:xfrm>
                  <a:off x="3823804" y="2998031"/>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ATP - THVD</a:t>
                  </a:r>
                </a:p>
              </p:txBody>
            </p:sp>
            <p:sp>
              <p:nvSpPr>
                <p:cNvPr id="26" name="Rounded Rectangle 25"/>
                <p:cNvSpPr/>
                <p:nvPr/>
              </p:nvSpPr>
              <p:spPr>
                <a:xfrm>
                  <a:off x="3823803" y="3283133"/>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dirty="0">
                      <a:solidFill>
                        <a:sysClr val="windowText" lastClr="000000"/>
                      </a:solidFill>
                    </a:rPr>
                    <a:t>…</a:t>
                  </a:r>
                </a:p>
              </p:txBody>
            </p:sp>
            <p:sp>
              <p:nvSpPr>
                <p:cNvPr id="27" name="Rounded Rectangle 26"/>
                <p:cNvSpPr/>
                <p:nvPr/>
              </p:nvSpPr>
              <p:spPr>
                <a:xfrm>
                  <a:off x="3823803" y="3575385"/>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smtClean="0">
                      <a:solidFill>
                        <a:sysClr val="windowText" lastClr="000000"/>
                      </a:solidFill>
                    </a:rPr>
                    <a:t>OCMW</a:t>
                  </a:r>
                  <a:endParaRPr lang="nl-BE" sz="1000" dirty="0">
                    <a:solidFill>
                      <a:sysClr val="windowText" lastClr="000000"/>
                    </a:solidFill>
                  </a:endParaRPr>
                </a:p>
              </p:txBody>
            </p:sp>
            <p:sp>
              <p:nvSpPr>
                <p:cNvPr id="28" name="Rounded Rectangle 27"/>
                <p:cNvSpPr/>
                <p:nvPr/>
              </p:nvSpPr>
              <p:spPr>
                <a:xfrm>
                  <a:off x="3823803" y="3860768"/>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RIS - LL</a:t>
                  </a:r>
                </a:p>
              </p:txBody>
            </p:sp>
            <p:sp>
              <p:nvSpPr>
                <p:cNvPr id="29" name="Rounded Rectangle 28"/>
                <p:cNvSpPr/>
                <p:nvPr/>
              </p:nvSpPr>
              <p:spPr>
                <a:xfrm>
                  <a:off x="3823803" y="4150416"/>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AF - EQ - LL </a:t>
                  </a:r>
                </a:p>
              </p:txBody>
            </p:sp>
            <p:sp>
              <p:nvSpPr>
                <p:cNvPr id="30" name="Rounded Rectangle 29"/>
                <p:cNvSpPr/>
                <p:nvPr/>
              </p:nvSpPr>
              <p:spPr>
                <a:xfrm>
                  <a:off x="3823802" y="4440557"/>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smtClean="0">
                      <a:solidFill>
                        <a:sysClr val="windowText" lastClr="000000"/>
                      </a:solidFill>
                    </a:rPr>
                    <a:t>DGPH</a:t>
                  </a:r>
                  <a:endParaRPr lang="nl-BE" sz="1000" dirty="0">
                    <a:solidFill>
                      <a:sysClr val="windowText" lastClr="000000"/>
                    </a:solidFill>
                  </a:endParaRPr>
                </a:p>
              </p:txBody>
            </p:sp>
            <p:sp>
              <p:nvSpPr>
                <p:cNvPr id="31" name="Rounded Rectangle 30"/>
                <p:cNvSpPr/>
                <p:nvPr/>
              </p:nvSpPr>
              <p:spPr>
                <a:xfrm>
                  <a:off x="3823802" y="4727770"/>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smtClean="0">
                      <a:solidFill>
                        <a:sysClr val="windowText" lastClr="000000"/>
                      </a:solidFill>
                    </a:rPr>
                    <a:t>P1-4</a:t>
                  </a:r>
                  <a:endParaRPr lang="nl-BE" sz="1000" dirty="0">
                    <a:solidFill>
                      <a:sysClr val="windowText" lastClr="000000"/>
                    </a:solidFill>
                  </a:endParaRPr>
                </a:p>
              </p:txBody>
            </p:sp>
            <p:sp>
              <p:nvSpPr>
                <p:cNvPr id="32" name="Rounded Rectangle 31"/>
                <p:cNvSpPr/>
                <p:nvPr/>
              </p:nvSpPr>
              <p:spPr>
                <a:xfrm>
                  <a:off x="3823802" y="5017419"/>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dirty="0" smtClean="0">
                      <a:solidFill>
                        <a:sysClr val="windowText" lastClr="000000"/>
                      </a:solidFill>
                    </a:rPr>
                    <a:t>…</a:t>
                  </a:r>
                  <a:endParaRPr lang="nl-BE" sz="1200" dirty="0">
                    <a:solidFill>
                      <a:sysClr val="windowText" lastClr="000000"/>
                    </a:solidFill>
                  </a:endParaRPr>
                </a:p>
              </p:txBody>
            </p:sp>
            <p:sp>
              <p:nvSpPr>
                <p:cNvPr id="33" name="Rounded Rectangle 32"/>
                <p:cNvSpPr/>
                <p:nvPr/>
              </p:nvSpPr>
              <p:spPr>
                <a:xfrm>
                  <a:off x="3823802" y="5314052"/>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smtClean="0">
                      <a:solidFill>
                        <a:sysClr val="windowText" lastClr="000000"/>
                      </a:solidFill>
                    </a:rPr>
                    <a:t>Ziekenfondsen</a:t>
                  </a:r>
                  <a:endParaRPr lang="nl-BE" sz="1000" dirty="0">
                    <a:solidFill>
                      <a:sysClr val="windowText" lastClr="000000"/>
                    </a:solidFill>
                  </a:endParaRPr>
                </a:p>
              </p:txBody>
            </p:sp>
            <p:sp>
              <p:nvSpPr>
                <p:cNvPr id="34" name="Rounded Rectangle 33"/>
                <p:cNvSpPr/>
                <p:nvPr/>
              </p:nvSpPr>
              <p:spPr>
                <a:xfrm>
                  <a:off x="3823802" y="5606058"/>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smtClean="0">
                      <a:solidFill>
                        <a:sysClr val="windowText" lastClr="000000"/>
                      </a:solidFill>
                    </a:rPr>
                    <a:t>BIM - BVT</a:t>
                  </a:r>
                  <a:endParaRPr lang="nl-BE" sz="1000" dirty="0">
                    <a:solidFill>
                      <a:sysClr val="windowText" lastClr="000000"/>
                    </a:solidFill>
                  </a:endParaRPr>
                </a:p>
              </p:txBody>
            </p:sp>
          </p:grpSp>
          <p:sp>
            <p:nvSpPr>
              <p:cNvPr id="20" name="Rounded Rectangle 19"/>
              <p:cNvSpPr/>
              <p:nvPr/>
            </p:nvSpPr>
            <p:spPr>
              <a:xfrm rot="5400000">
                <a:off x="1053478" y="5299420"/>
                <a:ext cx="539652" cy="1888878"/>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BE" sz="1600" dirty="0" smtClean="0">
                    <a:ea typeface="Verdana" panose="020B0604030504040204" pitchFamily="34" charset="0"/>
                    <a:cs typeface="Verdana" panose="020B0604030504040204" pitchFamily="34" charset="0"/>
                  </a:rPr>
                  <a:t>Inkomsten</a:t>
                </a:r>
                <a:endParaRPr lang="en-US" sz="1600" dirty="0"/>
              </a:p>
            </p:txBody>
          </p:sp>
        </p:grpSp>
        <p:grpSp>
          <p:nvGrpSpPr>
            <p:cNvPr id="9" name="Group 8"/>
            <p:cNvGrpSpPr/>
            <p:nvPr/>
          </p:nvGrpSpPr>
          <p:grpSpPr>
            <a:xfrm>
              <a:off x="3419871" y="2591401"/>
              <a:ext cx="1706396" cy="1318750"/>
              <a:chOff x="3851919" y="2626397"/>
              <a:chExt cx="1706396" cy="1318750"/>
            </a:xfrm>
          </p:grpSpPr>
          <p:sp>
            <p:nvSpPr>
              <p:cNvPr id="16" name="Rounded Rectangle 15"/>
              <p:cNvSpPr/>
              <p:nvPr/>
            </p:nvSpPr>
            <p:spPr>
              <a:xfrm>
                <a:off x="3851920" y="2971872"/>
                <a:ext cx="1706395" cy="9732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BE" sz="1300" dirty="0">
                    <a:solidFill>
                      <a:sysClr val="windowText" lastClr="000000"/>
                    </a:solidFill>
                  </a:rPr>
                  <a:t>Vermindering </a:t>
                </a:r>
                <a:r>
                  <a:rPr lang="nl-BE" sz="1300" dirty="0" smtClean="0">
                    <a:solidFill>
                      <a:sysClr val="windowText" lastClr="000000"/>
                    </a:solidFill>
                  </a:rPr>
                  <a:t>provinciebelasting</a:t>
                </a:r>
                <a:endParaRPr lang="nl-BE" sz="1300" dirty="0">
                  <a:solidFill>
                    <a:sysClr val="windowText" lastClr="000000"/>
                  </a:solidFill>
                </a:endParaRPr>
              </a:p>
            </p:txBody>
          </p:sp>
          <p:sp>
            <p:nvSpPr>
              <p:cNvPr id="17" name="Rounded Rectangle 16"/>
              <p:cNvSpPr/>
              <p:nvPr/>
            </p:nvSpPr>
            <p:spPr>
              <a:xfrm rot="5400000">
                <a:off x="4532378" y="1945938"/>
                <a:ext cx="345478" cy="1706395"/>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r-BE" sz="1600" dirty="0" err="1" smtClean="0"/>
                  <a:t>Aanvullend</a:t>
                </a:r>
                <a:r>
                  <a:rPr lang="fr-BE" sz="1600" dirty="0" smtClean="0"/>
                  <a:t> </a:t>
                </a:r>
                <a:r>
                  <a:rPr lang="fr-BE" sz="1600" dirty="0" err="1" smtClean="0"/>
                  <a:t>recht</a:t>
                </a:r>
                <a:endParaRPr lang="en-US" sz="1600" dirty="0"/>
              </a:p>
            </p:txBody>
          </p:sp>
        </p:grpSp>
        <p:grpSp>
          <p:nvGrpSpPr>
            <p:cNvPr id="10" name="Group 9"/>
            <p:cNvGrpSpPr/>
            <p:nvPr/>
          </p:nvGrpSpPr>
          <p:grpSpPr>
            <a:xfrm>
              <a:off x="6278393" y="2416925"/>
              <a:ext cx="1706396" cy="1493226"/>
              <a:chOff x="3851919" y="2451921"/>
              <a:chExt cx="1706396" cy="1493226"/>
            </a:xfrm>
          </p:grpSpPr>
          <p:sp>
            <p:nvSpPr>
              <p:cNvPr id="14" name="Rounded Rectangle 13"/>
              <p:cNvSpPr/>
              <p:nvPr/>
            </p:nvSpPr>
            <p:spPr>
              <a:xfrm>
                <a:off x="3851920" y="2971872"/>
                <a:ext cx="1706395" cy="9732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BE" sz="1300" dirty="0">
                    <a:solidFill>
                      <a:sysClr val="windowText" lastClr="000000"/>
                    </a:solidFill>
                  </a:rPr>
                  <a:t>Provincie</a:t>
                </a:r>
                <a:r>
                  <a:rPr lang="nl-BE" sz="1400" dirty="0">
                    <a:solidFill>
                      <a:sysClr val="windowText" lastClr="000000"/>
                    </a:solidFill>
                  </a:rPr>
                  <a:t> </a:t>
                </a:r>
                <a:r>
                  <a:rPr lang="nl-BE" sz="1300" dirty="0">
                    <a:solidFill>
                      <a:sysClr val="windowText" lastClr="000000"/>
                    </a:solidFill>
                  </a:rPr>
                  <a:t>Oost-Vlaanderen</a:t>
                </a:r>
              </a:p>
            </p:txBody>
          </p:sp>
          <p:sp>
            <p:nvSpPr>
              <p:cNvPr id="15" name="Rounded Rectangle 14"/>
              <p:cNvSpPr/>
              <p:nvPr/>
            </p:nvSpPr>
            <p:spPr>
              <a:xfrm rot="5400000">
                <a:off x="4435291" y="1868549"/>
                <a:ext cx="539652" cy="1706395"/>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NL" sz="1600" dirty="0" smtClean="0"/>
                  <a:t>Toekennende </a:t>
                </a:r>
                <a:r>
                  <a:rPr lang="nl-NL" sz="1600" dirty="0"/>
                  <a:t>instanties</a:t>
                </a:r>
                <a:endParaRPr lang="en-US" sz="1600" dirty="0"/>
              </a:p>
            </p:txBody>
          </p:sp>
        </p:grpSp>
        <p:cxnSp>
          <p:nvCxnSpPr>
            <p:cNvPr id="11" name="Straight Arrow Connector 10"/>
            <p:cNvCxnSpPr/>
            <p:nvPr/>
          </p:nvCxnSpPr>
          <p:spPr>
            <a:xfrm>
              <a:off x="2281486" y="1119819"/>
              <a:ext cx="1066378" cy="2325864"/>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270056" y="3590506"/>
              <a:ext cx="1077808" cy="1873230"/>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148064" y="3406095"/>
              <a:ext cx="1080000" cy="6335"/>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183800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ChangeAspect="1"/>
          </p:cNvGrpSpPr>
          <p:nvPr/>
        </p:nvGrpSpPr>
        <p:grpSpPr>
          <a:xfrm>
            <a:off x="2413591" y="1444879"/>
            <a:ext cx="2717866" cy="5121430"/>
            <a:chOff x="378865" y="548680"/>
            <a:chExt cx="3019851" cy="5690479"/>
          </a:xfrm>
        </p:grpSpPr>
        <p:grpSp>
          <p:nvGrpSpPr>
            <p:cNvPr id="8" name="Group 7"/>
            <p:cNvGrpSpPr/>
            <p:nvPr/>
          </p:nvGrpSpPr>
          <p:grpSpPr>
            <a:xfrm>
              <a:off x="378865" y="548680"/>
              <a:ext cx="1888879" cy="5690479"/>
              <a:chOff x="378865" y="823206"/>
              <a:chExt cx="1888879" cy="5690479"/>
            </a:xfrm>
          </p:grpSpPr>
          <p:grpSp>
            <p:nvGrpSpPr>
              <p:cNvPr id="18" name="Group 17"/>
              <p:cNvGrpSpPr/>
              <p:nvPr/>
            </p:nvGrpSpPr>
            <p:grpSpPr>
              <a:xfrm>
                <a:off x="378866" y="823206"/>
                <a:ext cx="1888878" cy="1186001"/>
                <a:chOff x="342434" y="823206"/>
                <a:chExt cx="1888878" cy="1186001"/>
              </a:xfrm>
            </p:grpSpPr>
            <p:sp>
              <p:nvSpPr>
                <p:cNvPr id="35" name="Rounded Rectangle 34"/>
                <p:cNvSpPr/>
                <p:nvPr/>
              </p:nvSpPr>
              <p:spPr>
                <a:xfrm>
                  <a:off x="1092874" y="1222729"/>
                  <a:ext cx="11384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Verblijfplaats</a:t>
                  </a:r>
                </a:p>
              </p:txBody>
            </p:sp>
            <p:sp>
              <p:nvSpPr>
                <p:cNvPr id="36" name="Rounded Rectangle 35"/>
                <p:cNvSpPr/>
                <p:nvPr/>
              </p:nvSpPr>
              <p:spPr>
                <a:xfrm>
                  <a:off x="342434" y="823206"/>
                  <a:ext cx="735916" cy="1186001"/>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BE" sz="1050" dirty="0">
                      <a:ea typeface="Verdana" panose="020B0604030504040204" pitchFamily="34" charset="0"/>
                      <a:cs typeface="Verdana" panose="020B0604030504040204" pitchFamily="34" charset="0"/>
                    </a:rPr>
                    <a:t>Authentieke</a:t>
                  </a:r>
                  <a:r>
                    <a:rPr lang="nl-BE" sz="1250" dirty="0">
                      <a:ea typeface="Verdana" panose="020B0604030504040204" pitchFamily="34" charset="0"/>
                      <a:cs typeface="Verdana" panose="020B0604030504040204" pitchFamily="34" charset="0"/>
                    </a:rPr>
                    <a:t> bron (</a:t>
                  </a:r>
                  <a:r>
                    <a:rPr lang="nl-BE" sz="1050" dirty="0">
                      <a:ea typeface="Verdana" panose="020B0604030504040204" pitchFamily="34" charset="0"/>
                      <a:cs typeface="Verdana" panose="020B0604030504040204" pitchFamily="34" charset="0"/>
                    </a:rPr>
                    <a:t>RR</a:t>
                  </a:r>
                  <a:r>
                    <a:rPr lang="nl-BE" sz="1250" dirty="0">
                      <a:ea typeface="Verdana" panose="020B0604030504040204" pitchFamily="34" charset="0"/>
                      <a:cs typeface="Verdana" panose="020B0604030504040204" pitchFamily="34" charset="0"/>
                    </a:rPr>
                    <a:t> &amp; </a:t>
                  </a:r>
                  <a:r>
                    <a:rPr lang="nl-BE" sz="1050" dirty="0">
                      <a:ea typeface="Verdana" panose="020B0604030504040204" pitchFamily="34" charset="0"/>
                      <a:cs typeface="Verdana" panose="020B0604030504040204" pitchFamily="34" charset="0"/>
                    </a:rPr>
                    <a:t>KSZ</a:t>
                  </a:r>
                  <a:r>
                    <a:rPr lang="nl-BE" sz="1250" dirty="0">
                      <a:ea typeface="Verdana" panose="020B0604030504040204" pitchFamily="34" charset="0"/>
                      <a:cs typeface="Verdana" panose="020B0604030504040204" pitchFamily="34" charset="0"/>
                    </a:rPr>
                    <a:t>)</a:t>
                  </a:r>
                  <a:endParaRPr lang="en-US" sz="1250" dirty="0"/>
                </a:p>
              </p:txBody>
            </p:sp>
            <p:sp>
              <p:nvSpPr>
                <p:cNvPr id="37" name="Rounded Rectangle 36"/>
                <p:cNvSpPr/>
                <p:nvPr/>
              </p:nvSpPr>
              <p:spPr>
                <a:xfrm>
                  <a:off x="1092874" y="823206"/>
                  <a:ext cx="11384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err="1">
                      <a:solidFill>
                        <a:sysClr val="windowText" lastClr="000000"/>
                      </a:solidFill>
                    </a:rPr>
                    <a:t>Geboorte-datum</a:t>
                  </a:r>
                  <a:endParaRPr lang="nl-BE" sz="1000" dirty="0">
                    <a:solidFill>
                      <a:sysClr val="windowText" lastClr="000000"/>
                    </a:solidFill>
                  </a:endParaRPr>
                </a:p>
              </p:txBody>
            </p:sp>
            <p:sp>
              <p:nvSpPr>
                <p:cNvPr id="38" name="Rounded Rectangle 37"/>
                <p:cNvSpPr/>
                <p:nvPr/>
              </p:nvSpPr>
              <p:spPr>
                <a:xfrm>
                  <a:off x="1092874" y="1617331"/>
                  <a:ext cx="11384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err="1">
                      <a:solidFill>
                        <a:sysClr val="windowText" lastClr="000000"/>
                      </a:solidFill>
                    </a:rPr>
                    <a:t>Gezins-samenstelling</a:t>
                  </a:r>
                  <a:endParaRPr lang="nl-BE" sz="1000" dirty="0">
                    <a:solidFill>
                      <a:sysClr val="windowText" lastClr="000000"/>
                    </a:solidFill>
                  </a:endParaRPr>
                </a:p>
              </p:txBody>
            </p:sp>
          </p:grpSp>
          <p:grpSp>
            <p:nvGrpSpPr>
              <p:cNvPr id="19" name="Group 18"/>
              <p:cNvGrpSpPr/>
              <p:nvPr/>
            </p:nvGrpSpPr>
            <p:grpSpPr>
              <a:xfrm>
                <a:off x="378866" y="2132856"/>
                <a:ext cx="1888878" cy="3762850"/>
                <a:chOff x="3043162" y="2132856"/>
                <a:chExt cx="1888878" cy="3762850"/>
              </a:xfrm>
            </p:grpSpPr>
            <p:sp>
              <p:nvSpPr>
                <p:cNvPr id="21" name="Rounded Rectangle 20"/>
                <p:cNvSpPr/>
                <p:nvPr/>
              </p:nvSpPr>
              <p:spPr>
                <a:xfrm>
                  <a:off x="3043162" y="2132856"/>
                  <a:ext cx="781198" cy="3762849"/>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BE" sz="1600" dirty="0"/>
                    <a:t>Sociale statuten</a:t>
                  </a:r>
                </a:p>
              </p:txBody>
            </p:sp>
            <p:sp>
              <p:nvSpPr>
                <p:cNvPr id="22" name="Rounded Rectangle 21"/>
                <p:cNvSpPr/>
                <p:nvPr/>
              </p:nvSpPr>
              <p:spPr>
                <a:xfrm>
                  <a:off x="3823804" y="2132857"/>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smtClean="0">
                      <a:solidFill>
                        <a:sysClr val="windowText" lastClr="000000"/>
                      </a:solidFill>
                    </a:rPr>
                    <a:t>FOD of OISZ</a:t>
                  </a:r>
                  <a:endParaRPr lang="nl-BE" sz="1000" dirty="0">
                    <a:solidFill>
                      <a:sysClr val="windowText" lastClr="000000"/>
                    </a:solidFill>
                  </a:endParaRPr>
                </a:p>
              </p:txBody>
            </p:sp>
            <p:sp>
              <p:nvSpPr>
                <p:cNvPr id="23" name="Rounded Rectangle 22"/>
                <p:cNvSpPr/>
                <p:nvPr/>
              </p:nvSpPr>
              <p:spPr>
                <a:xfrm>
                  <a:off x="3823804" y="2420676"/>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GRAPA  - IGO</a:t>
                  </a:r>
                </a:p>
              </p:txBody>
            </p:sp>
            <p:sp>
              <p:nvSpPr>
                <p:cNvPr id="24" name="Rounded Rectangle 23"/>
                <p:cNvSpPr/>
                <p:nvPr/>
              </p:nvSpPr>
              <p:spPr>
                <a:xfrm>
                  <a:off x="3823804" y="2708382"/>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RG - GI</a:t>
                  </a:r>
                </a:p>
              </p:txBody>
            </p:sp>
            <p:sp>
              <p:nvSpPr>
                <p:cNvPr id="25" name="Rounded Rectangle 24"/>
                <p:cNvSpPr/>
                <p:nvPr/>
              </p:nvSpPr>
              <p:spPr>
                <a:xfrm>
                  <a:off x="3823804" y="2998031"/>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ATP - THVD</a:t>
                  </a:r>
                </a:p>
              </p:txBody>
            </p:sp>
            <p:sp>
              <p:nvSpPr>
                <p:cNvPr id="26" name="Rounded Rectangle 25"/>
                <p:cNvSpPr/>
                <p:nvPr/>
              </p:nvSpPr>
              <p:spPr>
                <a:xfrm>
                  <a:off x="3823803" y="3283133"/>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dirty="0">
                      <a:solidFill>
                        <a:sysClr val="windowText" lastClr="000000"/>
                      </a:solidFill>
                    </a:rPr>
                    <a:t>…</a:t>
                  </a:r>
                </a:p>
              </p:txBody>
            </p:sp>
            <p:sp>
              <p:nvSpPr>
                <p:cNvPr id="27" name="Rounded Rectangle 26"/>
                <p:cNvSpPr/>
                <p:nvPr/>
              </p:nvSpPr>
              <p:spPr>
                <a:xfrm>
                  <a:off x="3823803" y="3575385"/>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smtClean="0">
                      <a:solidFill>
                        <a:sysClr val="windowText" lastClr="000000"/>
                      </a:solidFill>
                    </a:rPr>
                    <a:t>OCMW</a:t>
                  </a:r>
                  <a:endParaRPr lang="nl-BE" sz="1000" dirty="0">
                    <a:solidFill>
                      <a:sysClr val="windowText" lastClr="000000"/>
                    </a:solidFill>
                  </a:endParaRPr>
                </a:p>
              </p:txBody>
            </p:sp>
            <p:sp>
              <p:nvSpPr>
                <p:cNvPr id="28" name="Rounded Rectangle 27"/>
                <p:cNvSpPr/>
                <p:nvPr/>
              </p:nvSpPr>
              <p:spPr>
                <a:xfrm>
                  <a:off x="3823803" y="3860768"/>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RIS - LL</a:t>
                  </a:r>
                </a:p>
              </p:txBody>
            </p:sp>
            <p:sp>
              <p:nvSpPr>
                <p:cNvPr id="29" name="Rounded Rectangle 28"/>
                <p:cNvSpPr/>
                <p:nvPr/>
              </p:nvSpPr>
              <p:spPr>
                <a:xfrm>
                  <a:off x="3823803" y="4150416"/>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AF - EQ - LL </a:t>
                  </a:r>
                </a:p>
              </p:txBody>
            </p:sp>
            <p:sp>
              <p:nvSpPr>
                <p:cNvPr id="30" name="Rounded Rectangle 29"/>
                <p:cNvSpPr/>
                <p:nvPr/>
              </p:nvSpPr>
              <p:spPr>
                <a:xfrm>
                  <a:off x="3823802" y="4440557"/>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smtClean="0">
                      <a:solidFill>
                        <a:sysClr val="windowText" lastClr="000000"/>
                      </a:solidFill>
                    </a:rPr>
                    <a:t>DGPH</a:t>
                  </a:r>
                  <a:endParaRPr lang="nl-BE" sz="1000" dirty="0">
                    <a:solidFill>
                      <a:sysClr val="windowText" lastClr="000000"/>
                    </a:solidFill>
                  </a:endParaRPr>
                </a:p>
              </p:txBody>
            </p:sp>
            <p:sp>
              <p:nvSpPr>
                <p:cNvPr id="31" name="Rounded Rectangle 30"/>
                <p:cNvSpPr/>
                <p:nvPr/>
              </p:nvSpPr>
              <p:spPr>
                <a:xfrm>
                  <a:off x="3823802" y="4727770"/>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smtClean="0">
                      <a:solidFill>
                        <a:sysClr val="windowText" lastClr="000000"/>
                      </a:solidFill>
                    </a:rPr>
                    <a:t>P1-4</a:t>
                  </a:r>
                  <a:endParaRPr lang="nl-BE" sz="1000" dirty="0">
                    <a:solidFill>
                      <a:sysClr val="windowText" lastClr="000000"/>
                    </a:solidFill>
                  </a:endParaRPr>
                </a:p>
              </p:txBody>
            </p:sp>
            <p:sp>
              <p:nvSpPr>
                <p:cNvPr id="32" name="Rounded Rectangle 31"/>
                <p:cNvSpPr/>
                <p:nvPr/>
              </p:nvSpPr>
              <p:spPr>
                <a:xfrm>
                  <a:off x="3823802" y="5017419"/>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dirty="0" smtClean="0">
                      <a:solidFill>
                        <a:sysClr val="windowText" lastClr="000000"/>
                      </a:solidFill>
                    </a:rPr>
                    <a:t>…</a:t>
                  </a:r>
                  <a:endParaRPr lang="nl-BE" sz="1200" dirty="0">
                    <a:solidFill>
                      <a:sysClr val="windowText" lastClr="000000"/>
                    </a:solidFill>
                  </a:endParaRPr>
                </a:p>
              </p:txBody>
            </p:sp>
            <p:sp>
              <p:nvSpPr>
                <p:cNvPr id="33" name="Rounded Rectangle 32"/>
                <p:cNvSpPr/>
                <p:nvPr/>
              </p:nvSpPr>
              <p:spPr>
                <a:xfrm>
                  <a:off x="3823802" y="5314052"/>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smtClean="0">
                      <a:solidFill>
                        <a:sysClr val="windowText" lastClr="000000"/>
                      </a:solidFill>
                    </a:rPr>
                    <a:t>Ziekenfondsen</a:t>
                  </a:r>
                  <a:endParaRPr lang="nl-BE" sz="1000" dirty="0">
                    <a:solidFill>
                      <a:sysClr val="windowText" lastClr="000000"/>
                    </a:solidFill>
                  </a:endParaRPr>
                </a:p>
              </p:txBody>
            </p:sp>
            <p:sp>
              <p:nvSpPr>
                <p:cNvPr id="34" name="Rounded Rectangle 33"/>
                <p:cNvSpPr/>
                <p:nvPr/>
              </p:nvSpPr>
              <p:spPr>
                <a:xfrm>
                  <a:off x="3823802" y="5606058"/>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smtClean="0">
                      <a:solidFill>
                        <a:sysClr val="windowText" lastClr="000000"/>
                      </a:solidFill>
                    </a:rPr>
                    <a:t>BIM - BVT</a:t>
                  </a:r>
                  <a:endParaRPr lang="nl-BE" sz="1000" dirty="0">
                    <a:solidFill>
                      <a:sysClr val="windowText" lastClr="000000"/>
                    </a:solidFill>
                  </a:endParaRPr>
                </a:p>
              </p:txBody>
            </p:sp>
          </p:grpSp>
          <p:sp>
            <p:nvSpPr>
              <p:cNvPr id="20" name="Rounded Rectangle 19"/>
              <p:cNvSpPr/>
              <p:nvPr/>
            </p:nvSpPr>
            <p:spPr>
              <a:xfrm rot="5400000">
                <a:off x="1053478" y="5299420"/>
                <a:ext cx="539652" cy="1888878"/>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BE" sz="1600" dirty="0" smtClean="0">
                    <a:ea typeface="Verdana" panose="020B0604030504040204" pitchFamily="34" charset="0"/>
                    <a:cs typeface="Verdana" panose="020B0604030504040204" pitchFamily="34" charset="0"/>
                  </a:rPr>
                  <a:t>Inkomsten</a:t>
                </a:r>
                <a:endParaRPr lang="en-US" sz="1600" dirty="0"/>
              </a:p>
            </p:txBody>
          </p:sp>
        </p:grpSp>
        <p:cxnSp>
          <p:nvCxnSpPr>
            <p:cNvPr id="11" name="Straight Arrow Connector 10"/>
            <p:cNvCxnSpPr>
              <a:stCxn id="38" idx="3"/>
            </p:cNvCxnSpPr>
            <p:nvPr/>
          </p:nvCxnSpPr>
          <p:spPr>
            <a:xfrm>
              <a:off x="2267744" y="1538744"/>
              <a:ext cx="1130972" cy="1436087"/>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277895" y="3496152"/>
              <a:ext cx="1096602" cy="282543"/>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5163616" y="3003316"/>
            <a:ext cx="4564918" cy="1493226"/>
            <a:chOff x="4993497" y="2416925"/>
            <a:chExt cx="4564918" cy="1493226"/>
          </a:xfrm>
        </p:grpSpPr>
        <p:grpSp>
          <p:nvGrpSpPr>
            <p:cNvPr id="39" name="Group 38"/>
            <p:cNvGrpSpPr/>
            <p:nvPr/>
          </p:nvGrpSpPr>
          <p:grpSpPr>
            <a:xfrm>
              <a:off x="4993497" y="2591401"/>
              <a:ext cx="1706396" cy="1318750"/>
              <a:chOff x="3851919" y="2626397"/>
              <a:chExt cx="1706396" cy="1318750"/>
            </a:xfrm>
          </p:grpSpPr>
          <p:sp>
            <p:nvSpPr>
              <p:cNvPr id="40" name="Rounded Rectangle 39"/>
              <p:cNvSpPr/>
              <p:nvPr/>
            </p:nvSpPr>
            <p:spPr>
              <a:xfrm>
                <a:off x="3851920" y="2971872"/>
                <a:ext cx="1706395" cy="9732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BE" sz="1400" dirty="0">
                    <a:solidFill>
                      <a:sysClr val="windowText" lastClr="000000"/>
                    </a:solidFill>
                  </a:rPr>
                  <a:t>Sociaal tarief gas &amp; elektriciteit</a:t>
                </a:r>
              </a:p>
            </p:txBody>
          </p:sp>
          <p:sp>
            <p:nvSpPr>
              <p:cNvPr id="41" name="Rounded Rectangle 40"/>
              <p:cNvSpPr/>
              <p:nvPr/>
            </p:nvSpPr>
            <p:spPr>
              <a:xfrm rot="5400000">
                <a:off x="4532378" y="1945938"/>
                <a:ext cx="345478" cy="1706395"/>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r-BE" sz="1600" dirty="0" err="1" smtClean="0"/>
                  <a:t>Aanvullend</a:t>
                </a:r>
                <a:r>
                  <a:rPr lang="fr-BE" sz="1600" dirty="0" smtClean="0"/>
                  <a:t> </a:t>
                </a:r>
                <a:r>
                  <a:rPr lang="fr-BE" sz="1600" dirty="0" err="1" smtClean="0"/>
                  <a:t>recht</a:t>
                </a:r>
                <a:endParaRPr lang="en-US" sz="1600" dirty="0"/>
              </a:p>
            </p:txBody>
          </p:sp>
        </p:grpSp>
        <p:grpSp>
          <p:nvGrpSpPr>
            <p:cNvPr id="42" name="Group 41"/>
            <p:cNvGrpSpPr/>
            <p:nvPr/>
          </p:nvGrpSpPr>
          <p:grpSpPr>
            <a:xfrm>
              <a:off x="7852019" y="2416925"/>
              <a:ext cx="1706396" cy="1493226"/>
              <a:chOff x="3851919" y="2451921"/>
              <a:chExt cx="1706396" cy="1493226"/>
            </a:xfrm>
          </p:grpSpPr>
          <p:sp>
            <p:nvSpPr>
              <p:cNvPr id="43" name="Rounded Rectangle 42"/>
              <p:cNvSpPr/>
              <p:nvPr/>
            </p:nvSpPr>
            <p:spPr>
              <a:xfrm>
                <a:off x="3851920" y="2971872"/>
                <a:ext cx="1706395" cy="9732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BE" sz="1400" dirty="0">
                    <a:solidFill>
                      <a:sysClr val="windowText" lastClr="000000"/>
                    </a:solidFill>
                  </a:rPr>
                  <a:t>FOD Economie &amp; </a:t>
                </a:r>
                <a:r>
                  <a:rPr lang="nl-BE" sz="1400" dirty="0" smtClean="0">
                    <a:solidFill>
                      <a:schemeClr val="tx1"/>
                    </a:solidFill>
                  </a:rPr>
                  <a:t>nutsbedrijven</a:t>
                </a:r>
                <a:endParaRPr lang="nl-BE" sz="1400" dirty="0">
                  <a:solidFill>
                    <a:schemeClr val="tx1"/>
                  </a:solidFill>
                </a:endParaRPr>
              </a:p>
            </p:txBody>
          </p:sp>
          <p:sp>
            <p:nvSpPr>
              <p:cNvPr id="44" name="Rounded Rectangle 43"/>
              <p:cNvSpPr/>
              <p:nvPr/>
            </p:nvSpPr>
            <p:spPr>
              <a:xfrm rot="5400000">
                <a:off x="4435291" y="1868549"/>
                <a:ext cx="539652" cy="1706395"/>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NL" sz="1600" dirty="0" smtClean="0"/>
                  <a:t>Toekennende </a:t>
                </a:r>
                <a:r>
                  <a:rPr lang="nl-NL" sz="1600" dirty="0"/>
                  <a:t>instanties</a:t>
                </a:r>
                <a:endParaRPr lang="en-US" sz="1600" dirty="0"/>
              </a:p>
            </p:txBody>
          </p:sp>
        </p:grpSp>
        <p:cxnSp>
          <p:nvCxnSpPr>
            <p:cNvPr id="45" name="Straight Arrow Connector 44"/>
            <p:cNvCxnSpPr/>
            <p:nvPr/>
          </p:nvCxnSpPr>
          <p:spPr>
            <a:xfrm>
              <a:off x="6721690" y="3406095"/>
              <a:ext cx="1080000" cy="6335"/>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6" name="Straight Arrow Connector 45"/>
          <p:cNvCxnSpPr/>
          <p:nvPr/>
        </p:nvCxnSpPr>
        <p:spPr>
          <a:xfrm>
            <a:off x="4112748" y="2984900"/>
            <a:ext cx="1008210" cy="754799"/>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112748" y="3260946"/>
            <a:ext cx="996912" cy="604268"/>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4112748" y="3535115"/>
            <a:ext cx="996912" cy="477058"/>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4135379" y="4210771"/>
            <a:ext cx="974281" cy="373809"/>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4135379" y="4351892"/>
            <a:ext cx="974281" cy="730753"/>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dirty="0" err="1"/>
              <a:t>Legoblok-filosofie</a:t>
            </a:r>
            <a:endParaRPr lang="en-US" dirty="0"/>
          </a:p>
        </p:txBody>
      </p:sp>
    </p:spTree>
    <p:extLst>
      <p:ext uri="{BB962C8B-B14F-4D97-AF65-F5344CB8AC3E}">
        <p14:creationId xmlns:p14="http://schemas.microsoft.com/office/powerpoint/2010/main" val="38291508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GSS – </a:t>
            </a:r>
            <a:r>
              <a:rPr lang="en-US" dirty="0" err="1" smtClean="0"/>
              <a:t>aanpak</a:t>
            </a:r>
            <a:r>
              <a:rPr lang="en-US" dirty="0" smtClean="0"/>
              <a:t> (2)</a:t>
            </a:r>
            <a:endParaRPr lang="en-US" dirty="0"/>
          </a:p>
        </p:txBody>
      </p:sp>
      <p:sp>
        <p:nvSpPr>
          <p:cNvPr id="3" name="Content Placeholder 2"/>
          <p:cNvSpPr>
            <a:spLocks noGrp="1"/>
          </p:cNvSpPr>
          <p:nvPr>
            <p:ph idx="1"/>
          </p:nvPr>
        </p:nvSpPr>
        <p:spPr/>
        <p:txBody>
          <a:bodyPr>
            <a:normAutofit/>
          </a:bodyPr>
          <a:lstStyle/>
          <a:p>
            <a:r>
              <a:rPr lang="nl-NL" dirty="0"/>
              <a:t>de KSZ en de authentieke bronnen werken aan de beschikbaarstelling van </a:t>
            </a:r>
            <a:r>
              <a:rPr lang="nl-NL" dirty="0" smtClean="0"/>
              <a:t>3 bijkomende </a:t>
            </a:r>
            <a:r>
              <a:rPr lang="nl-NL" dirty="0"/>
              <a:t>methoden</a:t>
            </a:r>
            <a:r>
              <a:rPr lang="nl-NL" dirty="0" smtClean="0"/>
              <a:t/>
            </a:r>
            <a:br>
              <a:rPr lang="nl-NL" dirty="0" smtClean="0"/>
            </a:br>
            <a:endParaRPr lang="nl-NL" dirty="0"/>
          </a:p>
          <a:p>
            <a:pPr marL="768600" lvl="1" indent="-457200">
              <a:buFont typeface="+mj-lt"/>
              <a:buAutoNum type="arabicPeriod"/>
            </a:pPr>
            <a:r>
              <a:rPr lang="nl-NL" sz="1900" dirty="0">
                <a:solidFill>
                  <a:schemeClr val="bg1">
                    <a:lumMod val="75000"/>
                  </a:schemeClr>
                </a:solidFill>
              </a:rPr>
              <a:t>de batch-raadpleging van de zogenaamde “buffer”-databank </a:t>
            </a:r>
          </a:p>
          <a:p>
            <a:pPr marL="768600" lvl="1" indent="-457200">
              <a:buFont typeface="+mj-lt"/>
              <a:buAutoNum type="arabicPeriod"/>
            </a:pPr>
            <a:r>
              <a:rPr lang="nl-NL" dirty="0" smtClean="0"/>
              <a:t>de </a:t>
            </a:r>
            <a:r>
              <a:rPr lang="nl-NL" dirty="0"/>
              <a:t>online raadpleging van de authentieke bronnen door de toekennende </a:t>
            </a:r>
            <a:r>
              <a:rPr lang="nl-NL" dirty="0" smtClean="0"/>
              <a:t>instanties</a:t>
            </a:r>
          </a:p>
          <a:p>
            <a:pPr marL="947738" lvl="2" indent="-231775">
              <a:buFont typeface="Calibri" panose="020F0502020204030204" pitchFamily="34" charset="0"/>
              <a:buChar char="-"/>
            </a:pPr>
            <a:r>
              <a:rPr lang="nl-NL" dirty="0"/>
              <a:t>aan het loket voor specifieke </a:t>
            </a:r>
            <a:r>
              <a:rPr lang="nl-NL" dirty="0" smtClean="0"/>
              <a:t>dossiers</a:t>
            </a:r>
            <a:endParaRPr lang="nl-NL" dirty="0"/>
          </a:p>
          <a:p>
            <a:pPr marL="947738" lvl="2" indent="-231775">
              <a:buFont typeface="Calibri" panose="020F0502020204030204" pitchFamily="34" charset="0"/>
              <a:buChar char="-"/>
            </a:pPr>
            <a:r>
              <a:rPr lang="nl-NL" dirty="0" smtClean="0">
                <a:solidFill>
                  <a:srgbClr val="008CB2"/>
                </a:solidFill>
              </a:rPr>
              <a:t>7</a:t>
            </a:r>
            <a:r>
              <a:rPr lang="nl-NL" dirty="0" smtClean="0"/>
              <a:t> </a:t>
            </a:r>
            <a:r>
              <a:rPr lang="nl-NL" dirty="0"/>
              <a:t>authentieke bronnen beschikbaar: FPD, DGPH, POD MI, ziekenfondsen, </a:t>
            </a:r>
            <a:r>
              <a:rPr lang="nl-NL" dirty="0" smtClean="0"/>
              <a:t>VSB, </a:t>
            </a:r>
            <a:r>
              <a:rPr lang="nl-NL" dirty="0" err="1"/>
              <a:t>Kind&amp;Gezin</a:t>
            </a:r>
            <a:r>
              <a:rPr lang="nl-NL" dirty="0"/>
              <a:t>, </a:t>
            </a:r>
            <a:r>
              <a:rPr lang="nl-NL" dirty="0" err="1"/>
              <a:t>Iriscare</a:t>
            </a:r>
            <a:endParaRPr lang="nl-NL" dirty="0"/>
          </a:p>
          <a:p>
            <a:pPr marL="947738" lvl="2" indent="-231775">
              <a:buFont typeface="Calibri" panose="020F0502020204030204" pitchFamily="34" charset="0"/>
              <a:buChar char="-"/>
            </a:pPr>
            <a:r>
              <a:rPr lang="nl-NL" dirty="0"/>
              <a:t>standaarddiensten voor de raadpleging</a:t>
            </a:r>
          </a:p>
          <a:p>
            <a:pPr marL="947738" lvl="2" indent="-231775">
              <a:buFont typeface="Calibri" panose="020F0502020204030204" pitchFamily="34" charset="0"/>
              <a:buChar char="-"/>
            </a:pPr>
            <a:r>
              <a:rPr lang="nl-NL" dirty="0"/>
              <a:t>hierdoor kan automatisch een recht worden toegekend aan elke potentiële gebruiker (gebruiker die niet op voorhand gekend </a:t>
            </a:r>
            <a:r>
              <a:rPr lang="nl-NL" dirty="0" smtClean="0"/>
              <a:t>is, </a:t>
            </a:r>
            <a:r>
              <a:rPr lang="nl-NL" dirty="0"/>
              <a:t>bv. gebruiker van het openbaar vervoer, bijkomende </a:t>
            </a:r>
            <a:r>
              <a:rPr lang="nl-NL" dirty="0" smtClean="0"/>
              <a:t>dienstencheques ) </a:t>
            </a:r>
          </a:p>
          <a:p>
            <a:pPr marL="947738" lvl="2" indent="-231775">
              <a:buFont typeface="Calibri" panose="020F0502020204030204" pitchFamily="34" charset="0"/>
              <a:buChar char="-"/>
            </a:pPr>
            <a:r>
              <a:rPr lang="fr-FR" dirty="0" err="1" smtClean="0"/>
              <a:t>enkele</a:t>
            </a:r>
            <a:r>
              <a:rPr lang="fr-FR" dirty="0" smtClean="0"/>
              <a:t> </a:t>
            </a:r>
            <a:r>
              <a:rPr lang="fr-FR" dirty="0" err="1" smtClean="0"/>
              <a:t>voorbeelden</a:t>
            </a:r>
            <a:endParaRPr lang="fr-FR" dirty="0" smtClean="0"/>
          </a:p>
          <a:p>
            <a:pPr marL="1127738" lvl="3" indent="-231775">
              <a:buFont typeface="Calibri" panose="020F0502020204030204" pitchFamily="34" charset="0"/>
              <a:buChar char="-"/>
            </a:pPr>
            <a:r>
              <a:rPr lang="nl-NL" dirty="0" smtClean="0"/>
              <a:t>aanvullende </a:t>
            </a:r>
            <a:r>
              <a:rPr lang="nl-NL" dirty="0"/>
              <a:t>kinderbijslag in Duitstalige Gemeenschap en Waals </a:t>
            </a:r>
            <a:r>
              <a:rPr lang="nl-NL" dirty="0" smtClean="0"/>
              <a:t>Gewest</a:t>
            </a:r>
          </a:p>
          <a:p>
            <a:pPr marL="1127738" lvl="3" indent="-231775">
              <a:buFont typeface="Calibri" panose="020F0502020204030204" pitchFamily="34" charset="0"/>
              <a:buChar char="-"/>
            </a:pPr>
            <a:r>
              <a:rPr lang="nl-NL" dirty="0" smtClean="0"/>
              <a:t>bijkomende </a:t>
            </a:r>
            <a:r>
              <a:rPr lang="nl-NL" dirty="0"/>
              <a:t>dienstencheques (</a:t>
            </a:r>
            <a:r>
              <a:rPr lang="nl-NL" dirty="0" smtClean="0"/>
              <a:t>WSE)</a:t>
            </a:r>
          </a:p>
          <a:p>
            <a:pPr marL="1127738" lvl="3" indent="-231775">
              <a:buFont typeface="Calibri" panose="020F0502020204030204" pitchFamily="34" charset="0"/>
              <a:buChar char="-"/>
            </a:pPr>
            <a:r>
              <a:rPr lang="nl-NL" dirty="0" smtClean="0"/>
              <a:t>kaart </a:t>
            </a:r>
            <a:r>
              <a:rPr lang="nl-NL" dirty="0"/>
              <a:t>Verhoogde Tegemoetkoming en kaart Kosteloze Begeleider (NMBS</a:t>
            </a:r>
            <a:r>
              <a:rPr lang="nl-NL" dirty="0" smtClean="0"/>
              <a:t>)</a:t>
            </a:r>
            <a:r>
              <a:rPr lang="fr-FR" dirty="0" smtClean="0"/>
              <a:t> </a:t>
            </a:r>
            <a:endParaRPr lang="nl-NL" dirty="0" smtClean="0"/>
          </a:p>
          <a:p>
            <a:pPr marL="768600" lvl="1" indent="-457200">
              <a:buFont typeface="+mj-lt"/>
              <a:buAutoNum type="arabicPeriod"/>
            </a:pPr>
            <a:r>
              <a:rPr lang="nl-NL" sz="1900" dirty="0" smtClean="0">
                <a:solidFill>
                  <a:schemeClr val="bg1">
                    <a:lumMod val="75000"/>
                  </a:schemeClr>
                </a:solidFill>
              </a:rPr>
              <a:t>de </a:t>
            </a:r>
            <a:r>
              <a:rPr lang="nl-NL" sz="1900" dirty="0">
                <a:solidFill>
                  <a:schemeClr val="bg1">
                    <a:lumMod val="75000"/>
                  </a:schemeClr>
                </a:solidFill>
              </a:rPr>
              <a:t>raadpleging van de sociale statuten via één app</a:t>
            </a:r>
          </a:p>
        </p:txBody>
      </p:sp>
    </p:spTree>
    <p:extLst>
      <p:ext uri="{BB962C8B-B14F-4D97-AF65-F5344CB8AC3E}">
        <p14:creationId xmlns:p14="http://schemas.microsoft.com/office/powerpoint/2010/main" val="11846512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GSS - </a:t>
            </a:r>
            <a:r>
              <a:rPr lang="en-US" dirty="0" err="1"/>
              <a:t>gebruik</a:t>
            </a:r>
            <a:r>
              <a:rPr lang="en-US" dirty="0"/>
              <a:t> DB/online </a:t>
            </a:r>
            <a:r>
              <a:rPr lang="en-US" dirty="0" err="1"/>
              <a:t>raadpleging</a:t>
            </a:r>
            <a:r>
              <a:rPr lang="en-US" dirty="0"/>
              <a:t> </a:t>
            </a:r>
          </a:p>
        </p:txBody>
      </p:sp>
      <p:sp>
        <p:nvSpPr>
          <p:cNvPr id="3" name="Content Placeholder 2"/>
          <p:cNvSpPr>
            <a:spLocks noGrp="1"/>
          </p:cNvSpPr>
          <p:nvPr>
            <p:ph idx="1"/>
          </p:nvPr>
        </p:nvSpPr>
        <p:spPr/>
        <p:txBody>
          <a:bodyPr>
            <a:normAutofit/>
          </a:bodyPr>
          <a:lstStyle/>
          <a:p>
            <a:r>
              <a:rPr lang="nl-NL" dirty="0">
                <a:solidFill>
                  <a:srgbClr val="1F497D"/>
                </a:solidFill>
                <a:ea typeface="Calibri" panose="020F0502020204030204" pitchFamily="34" charset="0"/>
              </a:rPr>
              <a:t>behaalde</a:t>
            </a:r>
            <a:r>
              <a:rPr lang="nl-NL" dirty="0">
                <a:solidFill>
                  <a:srgbClr val="FF0000"/>
                </a:solidFill>
                <a:ea typeface="Calibri" panose="020F0502020204030204" pitchFamily="34" charset="0"/>
              </a:rPr>
              <a:t> </a:t>
            </a:r>
            <a:r>
              <a:rPr lang="nl-NL" dirty="0">
                <a:ea typeface="Calibri" panose="020F0502020204030204" pitchFamily="34" charset="0"/>
              </a:rPr>
              <a:t>resultaten sinds de opstart van de GSS (medio </a:t>
            </a:r>
            <a:r>
              <a:rPr lang="nl-NL" dirty="0" smtClean="0">
                <a:ea typeface="Calibri" panose="020F0502020204030204" pitchFamily="34" charset="0"/>
              </a:rPr>
              <a:t>2016)</a:t>
            </a:r>
            <a:endParaRPr lang="fr-FR" dirty="0" smtClean="0"/>
          </a:p>
          <a:p>
            <a:pPr lvl="1"/>
            <a:r>
              <a:rPr lang="fr-FR" dirty="0" smtClean="0"/>
              <a:t> </a:t>
            </a:r>
            <a:r>
              <a:rPr lang="fr-FR" dirty="0" smtClean="0">
                <a:solidFill>
                  <a:srgbClr val="008CB2"/>
                </a:solidFill>
              </a:rPr>
              <a:t>290</a:t>
            </a:r>
            <a:r>
              <a:rPr lang="fr-FR" dirty="0" smtClean="0"/>
              <a:t> </a:t>
            </a:r>
            <a:r>
              <a:rPr lang="fr-FR" dirty="0" err="1" smtClean="0"/>
              <a:t>operationele</a:t>
            </a:r>
            <a:r>
              <a:rPr lang="fr-FR" dirty="0" smtClean="0"/>
              <a:t> </a:t>
            </a:r>
            <a:r>
              <a:rPr lang="fr-FR" dirty="0" err="1" smtClean="0"/>
              <a:t>projecten</a:t>
            </a:r>
            <a:r>
              <a:rPr lang="fr-FR" dirty="0" smtClean="0"/>
              <a:t> </a:t>
            </a:r>
            <a:r>
              <a:rPr lang="fr-FR" dirty="0" err="1" smtClean="0"/>
              <a:t>voor</a:t>
            </a:r>
            <a:r>
              <a:rPr lang="fr-FR" dirty="0" smtClean="0"/>
              <a:t> de batch-</a:t>
            </a:r>
            <a:r>
              <a:rPr lang="fr-FR" dirty="0" err="1" smtClean="0"/>
              <a:t>raadpleging</a:t>
            </a:r>
            <a:endParaRPr lang="fr-FR" dirty="0" smtClean="0"/>
          </a:p>
          <a:p>
            <a:pPr lvl="1"/>
            <a:r>
              <a:rPr lang="fr-FR" dirty="0" smtClean="0"/>
              <a:t> </a:t>
            </a:r>
            <a:r>
              <a:rPr lang="fr-FR" dirty="0" smtClean="0">
                <a:solidFill>
                  <a:srgbClr val="008CB2"/>
                </a:solidFill>
              </a:rPr>
              <a:t>27</a:t>
            </a:r>
            <a:r>
              <a:rPr lang="fr-FR" dirty="0" smtClean="0"/>
              <a:t> </a:t>
            </a:r>
            <a:r>
              <a:rPr lang="fr-FR" dirty="0" err="1"/>
              <a:t>operationele</a:t>
            </a:r>
            <a:r>
              <a:rPr lang="fr-FR" dirty="0"/>
              <a:t> </a:t>
            </a:r>
            <a:r>
              <a:rPr lang="fr-FR" dirty="0" err="1"/>
              <a:t>projecten</a:t>
            </a:r>
            <a:r>
              <a:rPr lang="fr-FR" dirty="0"/>
              <a:t>  </a:t>
            </a:r>
            <a:r>
              <a:rPr lang="fr-FR" dirty="0" err="1" smtClean="0"/>
              <a:t>voor</a:t>
            </a:r>
            <a:r>
              <a:rPr lang="fr-FR" dirty="0" smtClean="0"/>
              <a:t> de </a:t>
            </a:r>
            <a:r>
              <a:rPr lang="fr-FR" dirty="0"/>
              <a:t>online </a:t>
            </a:r>
            <a:r>
              <a:rPr lang="fr-FR" dirty="0" err="1" smtClean="0"/>
              <a:t>raadpleging</a:t>
            </a:r>
            <a:endParaRPr lang="fr-FR" dirty="0"/>
          </a:p>
          <a:p>
            <a:endParaRPr lang="en-US" sz="600" dirty="0" smtClean="0"/>
          </a:p>
          <a:p>
            <a:r>
              <a:rPr lang="en-US" dirty="0" err="1"/>
              <a:t>e</a:t>
            </a:r>
            <a:r>
              <a:rPr lang="en-US" dirty="0" err="1" smtClean="0"/>
              <a:t>nkele</a:t>
            </a:r>
            <a:r>
              <a:rPr lang="en-US" dirty="0" smtClean="0"/>
              <a:t> </a:t>
            </a:r>
            <a:r>
              <a:rPr lang="en-US" dirty="0" err="1"/>
              <a:t>nieuwigheden</a:t>
            </a:r>
            <a:r>
              <a:rPr lang="en-US" dirty="0"/>
              <a:t> in </a:t>
            </a:r>
            <a:r>
              <a:rPr lang="en-US" dirty="0" smtClean="0"/>
              <a:t>2022  </a:t>
            </a:r>
            <a:endParaRPr lang="en-US" dirty="0"/>
          </a:p>
          <a:p>
            <a:pPr lvl="1"/>
            <a:r>
              <a:rPr lang="nl-NL" dirty="0" smtClean="0"/>
              <a:t>hernieuwing </a:t>
            </a:r>
            <a:r>
              <a:rPr lang="nl-NL" dirty="0"/>
              <a:t>van de maatregel tot uitbreiding van het sociaal tarief voor gas en elektriciteit tot de RVV-categorie (rechthebbende op verhoogde tegemoetkoming</a:t>
            </a:r>
            <a:r>
              <a:rPr lang="nl-NL" dirty="0" smtClean="0"/>
              <a:t>)</a:t>
            </a:r>
            <a:r>
              <a:rPr lang="fr-FR" dirty="0" smtClean="0"/>
              <a:t> </a:t>
            </a:r>
            <a:endParaRPr lang="en-US" dirty="0" smtClean="0"/>
          </a:p>
          <a:p>
            <a:pPr lvl="1"/>
            <a:r>
              <a:rPr lang="nl-NL" dirty="0" smtClean="0"/>
              <a:t>29 nieuwe gemeenten of </a:t>
            </a:r>
            <a:r>
              <a:rPr lang="nl-NL" dirty="0" err="1" smtClean="0"/>
              <a:t>OCMW’s</a:t>
            </a:r>
            <a:r>
              <a:rPr lang="nl-NL" dirty="0" smtClean="0"/>
              <a:t> zijn toegetreden tot het GSS-project </a:t>
            </a:r>
            <a:r>
              <a:rPr lang="en-US" dirty="0" smtClean="0"/>
              <a:t>(</a:t>
            </a:r>
            <a:r>
              <a:rPr lang="en-US" dirty="0" err="1" smtClean="0"/>
              <a:t>voor</a:t>
            </a:r>
            <a:r>
              <a:rPr lang="en-US" dirty="0" smtClean="0"/>
              <a:t> </a:t>
            </a:r>
            <a:r>
              <a:rPr lang="en-US" dirty="0" err="1" smtClean="0"/>
              <a:t>belastingvrijstellingen</a:t>
            </a:r>
            <a:r>
              <a:rPr lang="en-US" dirty="0" smtClean="0"/>
              <a:t>, het </a:t>
            </a:r>
            <a:r>
              <a:rPr lang="en-US" dirty="0" err="1" smtClean="0"/>
              <a:t>toekennen</a:t>
            </a:r>
            <a:r>
              <a:rPr lang="en-US" dirty="0" smtClean="0"/>
              <a:t> van diverse </a:t>
            </a:r>
            <a:r>
              <a:rPr lang="en-US" dirty="0" err="1" smtClean="0"/>
              <a:t>uitkeringen</a:t>
            </a:r>
            <a:r>
              <a:rPr lang="en-US" dirty="0" smtClean="0"/>
              <a:t>)</a:t>
            </a:r>
          </a:p>
          <a:p>
            <a:pPr lvl="1"/>
            <a:r>
              <a:rPr lang="fr-FR" dirty="0" err="1" smtClean="0"/>
              <a:t>energiepremie</a:t>
            </a:r>
            <a:r>
              <a:rPr lang="fr-FR" dirty="0"/>
              <a:t>, </a:t>
            </a:r>
            <a:r>
              <a:rPr lang="fr-FR" dirty="0" err="1"/>
              <a:t>mobiliteitspremie</a:t>
            </a:r>
            <a:r>
              <a:rPr lang="fr-FR" dirty="0"/>
              <a:t> (Brussels </a:t>
            </a:r>
            <a:r>
              <a:rPr lang="fr-FR" dirty="0" err="1"/>
              <a:t>Gewest</a:t>
            </a:r>
            <a:r>
              <a:rPr lang="fr-FR" dirty="0" smtClean="0"/>
              <a:t>)</a:t>
            </a:r>
            <a:endParaRPr lang="fr-FR" dirty="0"/>
          </a:p>
          <a:p>
            <a:pPr lvl="1"/>
            <a:r>
              <a:rPr lang="nl-NL" dirty="0" smtClean="0"/>
              <a:t>sociaal </a:t>
            </a:r>
            <a:r>
              <a:rPr lang="nl-NL" dirty="0"/>
              <a:t>tarief voor water (Brussels Gewest</a:t>
            </a:r>
            <a:r>
              <a:rPr lang="fr-FR" dirty="0" smtClean="0"/>
              <a:t>)</a:t>
            </a:r>
            <a:endParaRPr lang="fr-FR" dirty="0"/>
          </a:p>
          <a:p>
            <a:pPr lvl="1"/>
            <a:r>
              <a:rPr lang="nl-NL" dirty="0" smtClean="0"/>
              <a:t>verhoging </a:t>
            </a:r>
            <a:r>
              <a:rPr lang="nl-NL" dirty="0"/>
              <a:t>belastingvrije som voor mantelzorgers (FOD Financiën</a:t>
            </a:r>
            <a:r>
              <a:rPr lang="nl-NL" dirty="0" smtClean="0"/>
              <a:t>)</a:t>
            </a:r>
            <a:endParaRPr lang="fr-FR" dirty="0" smtClean="0"/>
          </a:p>
          <a:p>
            <a:pPr lvl="1"/>
            <a:r>
              <a:rPr lang="fr-FR" dirty="0" err="1" smtClean="0"/>
              <a:t>nieuwe</a:t>
            </a:r>
            <a:r>
              <a:rPr lang="fr-FR" dirty="0" smtClean="0"/>
              <a:t> </a:t>
            </a:r>
            <a:r>
              <a:rPr lang="fr-FR" dirty="0" err="1"/>
              <a:t>authentieke</a:t>
            </a:r>
            <a:r>
              <a:rPr lang="fr-FR" dirty="0"/>
              <a:t> </a:t>
            </a:r>
            <a:r>
              <a:rPr lang="fr-FR" dirty="0" err="1"/>
              <a:t>bronnen</a:t>
            </a:r>
            <a:r>
              <a:rPr lang="fr-FR" dirty="0"/>
              <a:t> : Organismes Assureurs Wallons, AVIQ, </a:t>
            </a:r>
            <a:r>
              <a:rPr lang="fr-FR" dirty="0" err="1"/>
              <a:t>Dienststelle</a:t>
            </a:r>
            <a:r>
              <a:rPr lang="fr-FR" dirty="0"/>
              <a:t> der </a:t>
            </a:r>
            <a:r>
              <a:rPr lang="fr-FR" dirty="0" err="1"/>
              <a:t>Deutschsprachigen</a:t>
            </a:r>
            <a:r>
              <a:rPr lang="fr-FR" dirty="0"/>
              <a:t> </a:t>
            </a:r>
            <a:r>
              <a:rPr lang="fr-FR" dirty="0" err="1"/>
              <a:t>Gemeinschaft</a:t>
            </a:r>
            <a:r>
              <a:rPr lang="fr-FR" dirty="0"/>
              <a:t> </a:t>
            </a:r>
            <a:r>
              <a:rPr lang="fr-FR" dirty="0" err="1"/>
              <a:t>für</a:t>
            </a:r>
            <a:r>
              <a:rPr lang="fr-FR" dirty="0"/>
              <a:t> </a:t>
            </a:r>
            <a:r>
              <a:rPr lang="fr-FR" dirty="0" err="1"/>
              <a:t>Selbstbestimmtes</a:t>
            </a:r>
            <a:r>
              <a:rPr lang="fr-FR" dirty="0"/>
              <a:t> Leben (DSL)</a:t>
            </a:r>
          </a:p>
          <a:p>
            <a:pPr lvl="1"/>
            <a:endParaRPr lang="en-US" sz="900" dirty="0">
              <a:solidFill>
                <a:srgbClr val="FF0000"/>
              </a:solidFill>
            </a:endParaRPr>
          </a:p>
        </p:txBody>
      </p:sp>
    </p:spTree>
    <p:extLst>
      <p:ext uri="{BB962C8B-B14F-4D97-AF65-F5344CB8AC3E}">
        <p14:creationId xmlns:p14="http://schemas.microsoft.com/office/powerpoint/2010/main" val="972614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GSS - </a:t>
            </a:r>
            <a:r>
              <a:rPr lang="en-US" dirty="0" err="1"/>
              <a:t>gebruik</a:t>
            </a:r>
            <a:r>
              <a:rPr lang="en-US" dirty="0"/>
              <a:t> DB/online </a:t>
            </a:r>
            <a:r>
              <a:rPr lang="en-US" dirty="0" err="1"/>
              <a:t>raadpleging</a:t>
            </a:r>
            <a:r>
              <a:rPr lang="en-US" dirty="0"/>
              <a:t> </a:t>
            </a:r>
          </a:p>
        </p:txBody>
      </p:sp>
      <p:sp>
        <p:nvSpPr>
          <p:cNvPr id="3" name="Content Placeholder 2"/>
          <p:cNvSpPr>
            <a:spLocks noGrp="1"/>
          </p:cNvSpPr>
          <p:nvPr>
            <p:ph idx="1"/>
          </p:nvPr>
        </p:nvSpPr>
        <p:spPr/>
        <p:txBody>
          <a:bodyPr>
            <a:normAutofit/>
          </a:bodyPr>
          <a:lstStyle/>
          <a:p>
            <a:r>
              <a:rPr lang="nl-NL" dirty="0"/>
              <a:t>een paar projecten voor </a:t>
            </a:r>
            <a:r>
              <a:rPr lang="nl-NL" dirty="0" smtClean="0"/>
              <a:t>2023 </a:t>
            </a:r>
            <a:r>
              <a:rPr lang="nl-NL" dirty="0"/>
              <a:t>in de </a:t>
            </a:r>
            <a:r>
              <a:rPr lang="nl-NL" dirty="0" smtClean="0"/>
              <a:t>kijker</a:t>
            </a:r>
            <a:endParaRPr lang="en-US" dirty="0" smtClean="0"/>
          </a:p>
          <a:p>
            <a:pPr lvl="1"/>
            <a:r>
              <a:rPr lang="en-US" sz="2000" dirty="0" err="1" smtClean="0"/>
              <a:t>belastingvrije</a:t>
            </a:r>
            <a:r>
              <a:rPr lang="en-US" sz="2000" dirty="0" smtClean="0"/>
              <a:t> </a:t>
            </a:r>
            <a:r>
              <a:rPr lang="en-US" sz="2000" dirty="0" err="1"/>
              <a:t>som</a:t>
            </a:r>
            <a:r>
              <a:rPr lang="en-US" sz="2000" dirty="0"/>
              <a:t> : 1ste </a:t>
            </a:r>
            <a:r>
              <a:rPr lang="en-US" sz="2000" dirty="0" err="1"/>
              <a:t>fase</a:t>
            </a:r>
            <a:r>
              <a:rPr lang="en-US" sz="2000" dirty="0"/>
              <a:t> = de </a:t>
            </a:r>
            <a:r>
              <a:rPr lang="en-US" sz="2000" dirty="0" err="1"/>
              <a:t>kinderen</a:t>
            </a:r>
            <a:r>
              <a:rPr lang="en-US" sz="2000" dirty="0"/>
              <a:t> (FOD </a:t>
            </a:r>
            <a:r>
              <a:rPr lang="en-US" sz="2000" dirty="0" err="1"/>
              <a:t>Financiën</a:t>
            </a:r>
            <a:r>
              <a:rPr lang="en-US" sz="2000" dirty="0"/>
              <a:t>)</a:t>
            </a:r>
          </a:p>
          <a:p>
            <a:pPr lvl="1"/>
            <a:r>
              <a:rPr lang="en-US" sz="2000" dirty="0" err="1" smtClean="0"/>
              <a:t>vermindering</a:t>
            </a:r>
            <a:r>
              <a:rPr lang="en-US" sz="2000" dirty="0" smtClean="0"/>
              <a:t> </a:t>
            </a:r>
            <a:r>
              <a:rPr lang="en-US" sz="2000" dirty="0" err="1"/>
              <a:t>onroerende</a:t>
            </a:r>
            <a:r>
              <a:rPr lang="en-US" sz="2000" dirty="0"/>
              <a:t> </a:t>
            </a:r>
            <a:r>
              <a:rPr lang="en-US" sz="2000" dirty="0" err="1"/>
              <a:t>voorheffing</a:t>
            </a:r>
            <a:r>
              <a:rPr lang="en-US" sz="2000" dirty="0"/>
              <a:t> (SPW </a:t>
            </a:r>
            <a:r>
              <a:rPr lang="en-US" sz="2000" dirty="0" err="1"/>
              <a:t>Fiscalité</a:t>
            </a:r>
            <a:r>
              <a:rPr lang="en-US" sz="2000" dirty="0"/>
              <a:t>, Brussels </a:t>
            </a:r>
            <a:r>
              <a:rPr lang="en-US" sz="2000" dirty="0" err="1"/>
              <a:t>Gewest</a:t>
            </a:r>
            <a:r>
              <a:rPr lang="en-US" sz="2000" dirty="0"/>
              <a:t>)</a:t>
            </a:r>
          </a:p>
          <a:p>
            <a:pPr lvl="1"/>
            <a:r>
              <a:rPr lang="en-US" sz="2000" dirty="0" err="1" smtClean="0"/>
              <a:t>verlaagde</a:t>
            </a:r>
            <a:r>
              <a:rPr lang="en-US" sz="2000" dirty="0" smtClean="0"/>
              <a:t> </a:t>
            </a:r>
            <a:r>
              <a:rPr lang="en-US" sz="2000" dirty="0"/>
              <a:t>BTW op </a:t>
            </a:r>
            <a:r>
              <a:rPr lang="en-US" sz="2000" dirty="0" err="1"/>
              <a:t>voertuigen</a:t>
            </a:r>
            <a:r>
              <a:rPr lang="en-US" sz="2000" dirty="0"/>
              <a:t> </a:t>
            </a:r>
            <a:r>
              <a:rPr lang="en-US" sz="2000" dirty="0" err="1"/>
              <a:t>voor</a:t>
            </a:r>
            <a:r>
              <a:rPr lang="en-US" sz="2000" dirty="0"/>
              <a:t> </a:t>
            </a:r>
            <a:r>
              <a:rPr lang="en-US" sz="2000" dirty="0" err="1"/>
              <a:t>personen</a:t>
            </a:r>
            <a:r>
              <a:rPr lang="en-US" sz="2000" dirty="0"/>
              <a:t> met </a:t>
            </a:r>
            <a:r>
              <a:rPr lang="en-US" sz="2000" dirty="0" err="1"/>
              <a:t>een</a:t>
            </a:r>
            <a:r>
              <a:rPr lang="en-US" sz="2000" dirty="0"/>
              <a:t> handicap (FOD </a:t>
            </a:r>
            <a:r>
              <a:rPr lang="en-US" sz="2000" dirty="0" err="1"/>
              <a:t>Financiën</a:t>
            </a:r>
            <a:r>
              <a:rPr lang="en-US" sz="2000" dirty="0"/>
              <a:t>)</a:t>
            </a:r>
          </a:p>
          <a:p>
            <a:pPr lvl="1"/>
            <a:r>
              <a:rPr lang="en-US" sz="2000" dirty="0" err="1" smtClean="0"/>
              <a:t>verhoogd</a:t>
            </a:r>
            <a:r>
              <a:rPr lang="en-US" sz="2000" dirty="0" smtClean="0"/>
              <a:t> </a:t>
            </a:r>
            <a:r>
              <a:rPr lang="en-US" sz="2000" dirty="0" err="1"/>
              <a:t>aantal</a:t>
            </a:r>
            <a:r>
              <a:rPr lang="en-US" sz="2000" dirty="0"/>
              <a:t> </a:t>
            </a:r>
            <a:r>
              <a:rPr lang="en-US" sz="2000" dirty="0" err="1"/>
              <a:t>dienstencheques</a:t>
            </a:r>
            <a:r>
              <a:rPr lang="en-US" sz="2000" dirty="0"/>
              <a:t> (Brussels </a:t>
            </a:r>
            <a:r>
              <a:rPr lang="en-US" sz="2000" dirty="0" err="1"/>
              <a:t>Gewest</a:t>
            </a:r>
            <a:r>
              <a:rPr lang="en-US" sz="2000" dirty="0"/>
              <a:t>)</a:t>
            </a:r>
          </a:p>
          <a:p>
            <a:pPr lvl="1"/>
            <a:r>
              <a:rPr lang="en-US" sz="2000" dirty="0" err="1" smtClean="0"/>
              <a:t>sociaal</a:t>
            </a:r>
            <a:r>
              <a:rPr lang="en-US" sz="2000" dirty="0" smtClean="0"/>
              <a:t> </a:t>
            </a:r>
            <a:r>
              <a:rPr lang="en-US" sz="2000" dirty="0" err="1"/>
              <a:t>tarief</a:t>
            </a:r>
            <a:r>
              <a:rPr lang="en-US" sz="2000" dirty="0"/>
              <a:t> telecom (FOD </a:t>
            </a:r>
            <a:r>
              <a:rPr lang="en-US" sz="2000" dirty="0" err="1"/>
              <a:t>Economie</a:t>
            </a:r>
            <a:r>
              <a:rPr lang="en-US" sz="2000" dirty="0"/>
              <a:t> - BIPT) – </a:t>
            </a:r>
            <a:r>
              <a:rPr lang="en-US" sz="2000" dirty="0" err="1"/>
              <a:t>voorbereiding</a:t>
            </a:r>
            <a:r>
              <a:rPr lang="en-US" sz="2000" dirty="0"/>
              <a:t> </a:t>
            </a:r>
            <a:r>
              <a:rPr lang="en-US" sz="2000" dirty="0" err="1"/>
              <a:t>voor</a:t>
            </a:r>
            <a:r>
              <a:rPr lang="en-US" sz="2000" dirty="0"/>
              <a:t> </a:t>
            </a:r>
            <a:r>
              <a:rPr lang="en-US" sz="2000" dirty="0" err="1"/>
              <a:t>inproductiestelling</a:t>
            </a:r>
            <a:r>
              <a:rPr lang="en-US" sz="2000" dirty="0"/>
              <a:t> in 2024</a:t>
            </a:r>
          </a:p>
          <a:p>
            <a:pPr lvl="1"/>
            <a:endParaRPr lang="en-US" sz="600" dirty="0"/>
          </a:p>
          <a:p>
            <a:r>
              <a:rPr lang="en-US" dirty="0" err="1" smtClean="0"/>
              <a:t>evolutie</a:t>
            </a:r>
            <a:r>
              <a:rPr lang="en-US" dirty="0" smtClean="0"/>
              <a:t> </a:t>
            </a:r>
          </a:p>
          <a:p>
            <a:pPr lvl="1"/>
            <a:r>
              <a:rPr lang="nl-NL" dirty="0" smtClean="0"/>
              <a:t>toevoeging </a:t>
            </a:r>
            <a:r>
              <a:rPr lang="nl-NL" dirty="0"/>
              <a:t>Ministerie van de Duitstalige Gemeenschap als nieuwe authentieke bron</a:t>
            </a:r>
          </a:p>
          <a:p>
            <a:pPr lvl="1"/>
            <a:r>
              <a:rPr lang="nl-NL" dirty="0" smtClean="0"/>
              <a:t>voltooien </a:t>
            </a:r>
            <a:r>
              <a:rPr lang="nl-NL" dirty="0"/>
              <a:t>van de toevoeging van invaliditeit als nieuw statuut (NIC-RIZIV</a:t>
            </a:r>
            <a:r>
              <a:rPr lang="nl-NL" dirty="0" smtClean="0"/>
              <a:t>)</a:t>
            </a:r>
            <a:endParaRPr lang="en-US" dirty="0"/>
          </a:p>
        </p:txBody>
      </p:sp>
    </p:spTree>
    <p:extLst>
      <p:ext uri="{BB962C8B-B14F-4D97-AF65-F5344CB8AC3E}">
        <p14:creationId xmlns:p14="http://schemas.microsoft.com/office/powerpoint/2010/main" val="16731972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nl-NL" dirty="0"/>
              <a:t>GSS - gebruik in het kader van coronacrisis </a:t>
            </a:r>
            <a:endParaRPr lang="en-US" dirty="0"/>
          </a:p>
        </p:txBody>
      </p:sp>
      <p:sp>
        <p:nvSpPr>
          <p:cNvPr id="3" name="Content Placeholder 2"/>
          <p:cNvSpPr>
            <a:spLocks noGrp="1"/>
          </p:cNvSpPr>
          <p:nvPr>
            <p:ph idx="1"/>
          </p:nvPr>
        </p:nvSpPr>
        <p:spPr/>
        <p:txBody>
          <a:bodyPr>
            <a:normAutofit lnSpcReduction="10000"/>
          </a:bodyPr>
          <a:lstStyle/>
          <a:p>
            <a:r>
              <a:rPr lang="nl-NL" dirty="0"/>
              <a:t>grote interesse in de buffer-DB met de belangrijkste sociale statuten</a:t>
            </a:r>
            <a:r>
              <a:rPr lang="nl-NL" dirty="0">
                <a:sym typeface="Wingdings" panose="05000000000000000000" pitchFamily="2" charset="2"/>
              </a:rPr>
              <a:t> </a:t>
            </a:r>
            <a:r>
              <a:rPr lang="nl-NL" dirty="0"/>
              <a:t>aanvragen van o.a. </a:t>
            </a:r>
            <a:r>
              <a:rPr lang="nl-NL" dirty="0" err="1"/>
              <a:t>OCMW's</a:t>
            </a:r>
            <a:r>
              <a:rPr lang="nl-NL" dirty="0"/>
              <a:t>, steden en gemeenten die automatisch voordelen willen toekennen aan mensen in een precaire situatie</a:t>
            </a:r>
          </a:p>
          <a:p>
            <a:pPr lvl="1"/>
            <a:r>
              <a:rPr lang="nl-NL" dirty="0" smtClean="0"/>
              <a:t>subsidie </a:t>
            </a:r>
            <a:r>
              <a:rPr lang="nl-NL" dirty="0"/>
              <a:t>van Vlaanderen om een voordeel toe te kennen aan kwetsbare bevolkingsgroepen</a:t>
            </a:r>
          </a:p>
          <a:p>
            <a:pPr lvl="2"/>
            <a:r>
              <a:rPr lang="nl-NL" dirty="0" smtClean="0"/>
              <a:t> </a:t>
            </a:r>
            <a:r>
              <a:rPr lang="nl-NL" dirty="0" smtClean="0">
                <a:solidFill>
                  <a:srgbClr val="008CB2"/>
                </a:solidFill>
              </a:rPr>
              <a:t>65</a:t>
            </a:r>
            <a:r>
              <a:rPr lang="nl-NL" dirty="0" smtClean="0"/>
              <a:t> </a:t>
            </a:r>
            <a:r>
              <a:rPr lang="nl-NL" dirty="0" err="1"/>
              <a:t>OCMW's</a:t>
            </a:r>
            <a:r>
              <a:rPr lang="nl-NL" dirty="0"/>
              <a:t>/steden/gemeenten hebben de gegevens in productie ontvangen in het kader van het consumptiebudget</a:t>
            </a:r>
          </a:p>
          <a:p>
            <a:pPr lvl="2"/>
            <a:r>
              <a:rPr lang="nl-NL" dirty="0"/>
              <a:t>andere aanvragen worden nog geanalyseerd en verwerkt</a:t>
            </a:r>
          </a:p>
          <a:p>
            <a:pPr lvl="1"/>
            <a:r>
              <a:rPr lang="nl-NL" dirty="0"/>
              <a:t>aanvraag van het Brussels Hoofdstedelijk Gewest voor de toekenning van een premie </a:t>
            </a:r>
          </a:p>
          <a:p>
            <a:pPr lvl="2"/>
            <a:r>
              <a:rPr lang="nl-NL" dirty="0"/>
              <a:t>steun voor huurders met een laag inkomen die inkomensverlies lijden als gevolg van de coronacrisis </a:t>
            </a:r>
          </a:p>
          <a:p>
            <a:pPr lvl="2"/>
            <a:r>
              <a:rPr lang="nl-NL" dirty="0"/>
              <a:t>maandelijkse verwerking tussen juli 2020 en maart 2021</a:t>
            </a:r>
          </a:p>
          <a:p>
            <a:pPr lvl="1"/>
            <a:r>
              <a:rPr lang="nl-NL" dirty="0"/>
              <a:t>u</a:t>
            </a:r>
            <a:r>
              <a:rPr lang="nl-NL" dirty="0" smtClean="0"/>
              <a:t>itbreiding van het </a:t>
            </a:r>
            <a:r>
              <a:rPr lang="nl-NL" dirty="0"/>
              <a:t>aantal begunstigden van het sociaal tarief voor gas en elektriciteit </a:t>
            </a:r>
            <a:r>
              <a:rPr lang="nl-NL" dirty="0" smtClean="0"/>
              <a:t> </a:t>
            </a:r>
            <a:endParaRPr lang="nl-NL" dirty="0"/>
          </a:p>
          <a:p>
            <a:pPr lvl="2"/>
            <a:r>
              <a:rPr lang="nl-NL" dirty="0" smtClean="0"/>
              <a:t>wet gedateerd van februari 2021 en verlengd tot eind van het jaar</a:t>
            </a:r>
          </a:p>
          <a:p>
            <a:pPr lvl="2"/>
            <a:r>
              <a:rPr lang="nl-NL" dirty="0"/>
              <a:t>de FOD Economie heeft tijdelijk het aantal rechthebbenden op het sociaal tarief voor gas en elektriciteit kunnen uitbreiden naar de categorie RVV (rechthebbende op de verhoogde tegemoetkoming), aldus </a:t>
            </a:r>
            <a:r>
              <a:rPr lang="nl-NL" dirty="0">
                <a:solidFill>
                  <a:srgbClr val="008CB2"/>
                </a:solidFill>
              </a:rPr>
              <a:t>is het aantal rechthebbende gezinnen verdubbeld van 424.000 tot </a:t>
            </a:r>
            <a:r>
              <a:rPr lang="nl-NL" dirty="0" smtClean="0">
                <a:solidFill>
                  <a:srgbClr val="008CB2"/>
                </a:solidFill>
              </a:rPr>
              <a:t>871.000</a:t>
            </a:r>
            <a:endParaRPr lang="fr-FR" dirty="0" smtClean="0">
              <a:solidFill>
                <a:srgbClr val="008CB2"/>
              </a:solidFill>
            </a:endParaRPr>
          </a:p>
          <a:p>
            <a:pPr lvl="2"/>
            <a:r>
              <a:rPr lang="nl-NL" dirty="0" smtClean="0"/>
              <a:t>eenmalig </a:t>
            </a:r>
            <a:r>
              <a:rPr lang="nl-NL" dirty="0"/>
              <a:t>bedrag van </a:t>
            </a:r>
            <a:r>
              <a:rPr lang="nl-NL" dirty="0">
                <a:solidFill>
                  <a:srgbClr val="008CB2"/>
                </a:solidFill>
              </a:rPr>
              <a:t>80€</a:t>
            </a:r>
            <a:r>
              <a:rPr lang="nl-NL" dirty="0"/>
              <a:t> voor huishoudens die recht hebben op</a:t>
            </a:r>
            <a:r>
              <a:rPr lang="fr-FR" dirty="0"/>
              <a:t> SOCTAR </a:t>
            </a:r>
            <a:endParaRPr lang="en-US" dirty="0"/>
          </a:p>
          <a:p>
            <a:pPr lvl="2"/>
            <a:endParaRPr lang="nl-NL" dirty="0">
              <a:solidFill>
                <a:srgbClr val="FF0000"/>
              </a:solidFill>
            </a:endParaRPr>
          </a:p>
          <a:p>
            <a:pPr marL="0" indent="0">
              <a:buNone/>
            </a:pPr>
            <a:endParaRPr lang="fr-FR" dirty="0"/>
          </a:p>
        </p:txBody>
      </p:sp>
    </p:spTree>
    <p:extLst>
      <p:ext uri="{BB962C8B-B14F-4D97-AF65-F5344CB8AC3E}">
        <p14:creationId xmlns:p14="http://schemas.microsoft.com/office/powerpoint/2010/main" val="1068459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err="1" smtClean="0"/>
              <a:t>Verwachtingen</a:t>
            </a:r>
            <a:r>
              <a:rPr lang="en-US" dirty="0" smtClean="0"/>
              <a:t> &gt; burgers / </a:t>
            </a:r>
            <a:r>
              <a:rPr lang="en-US" dirty="0" err="1" smtClean="0"/>
              <a:t>werkgevers</a:t>
            </a:r>
            <a:endParaRPr lang="en-US" dirty="0"/>
          </a:p>
        </p:txBody>
      </p:sp>
      <p:sp>
        <p:nvSpPr>
          <p:cNvPr id="3" name="Content Placeholder 2"/>
          <p:cNvSpPr>
            <a:spLocks noGrp="1"/>
          </p:cNvSpPr>
          <p:nvPr>
            <p:ph idx="1"/>
          </p:nvPr>
        </p:nvSpPr>
        <p:spPr/>
        <p:txBody>
          <a:bodyPr>
            <a:noAutofit/>
          </a:bodyPr>
          <a:lstStyle/>
          <a:p>
            <a:r>
              <a:rPr lang="fr-FR" sz="2000" dirty="0" err="1"/>
              <a:t>customer</a:t>
            </a:r>
            <a:r>
              <a:rPr lang="fr-FR" sz="2000" dirty="0"/>
              <a:t> </a:t>
            </a:r>
            <a:r>
              <a:rPr lang="fr-FR" sz="2000" dirty="0" err="1"/>
              <a:t>centricity</a:t>
            </a:r>
            <a:endParaRPr lang="fr-FR" sz="2000" dirty="0"/>
          </a:p>
          <a:p>
            <a:r>
              <a:rPr lang="fr-FR" dirty="0" err="1"/>
              <a:t>a</a:t>
            </a:r>
            <a:r>
              <a:rPr lang="fr-FR" dirty="0" err="1" smtClean="0"/>
              <a:t>fgestemd</a:t>
            </a:r>
            <a:r>
              <a:rPr lang="fr-FR" dirty="0" smtClean="0"/>
              <a:t> op de </a:t>
            </a:r>
            <a:r>
              <a:rPr lang="fr-FR" dirty="0" err="1" smtClean="0"/>
              <a:t>eigen</a:t>
            </a:r>
            <a:r>
              <a:rPr lang="fr-FR" dirty="0" smtClean="0"/>
              <a:t> </a:t>
            </a:r>
            <a:r>
              <a:rPr lang="fr-FR" dirty="0" err="1" smtClean="0"/>
              <a:t>processen</a:t>
            </a:r>
            <a:endParaRPr lang="fr-FR" sz="2000" dirty="0"/>
          </a:p>
          <a:p>
            <a:r>
              <a:rPr lang="fr-FR" dirty="0" err="1" smtClean="0"/>
              <a:t>zo</a:t>
            </a:r>
            <a:r>
              <a:rPr lang="fr-FR" dirty="0" smtClean="0"/>
              <a:t> </a:t>
            </a:r>
            <a:r>
              <a:rPr lang="fr-FR" dirty="0" err="1" smtClean="0"/>
              <a:t>mogelijk</a:t>
            </a:r>
            <a:r>
              <a:rPr lang="fr-FR" dirty="0" smtClean="0"/>
              <a:t> </a:t>
            </a:r>
            <a:r>
              <a:rPr lang="fr-FR" dirty="0" err="1" smtClean="0"/>
              <a:t>automatisch</a:t>
            </a:r>
            <a:r>
              <a:rPr lang="fr-FR" dirty="0" smtClean="0"/>
              <a:t> </a:t>
            </a:r>
            <a:r>
              <a:rPr lang="fr-FR" dirty="0" err="1" smtClean="0"/>
              <a:t>verstrekt</a:t>
            </a:r>
            <a:endParaRPr lang="fr-FR" sz="2000" dirty="0" smtClean="0"/>
          </a:p>
          <a:p>
            <a:r>
              <a:rPr lang="fr-FR" dirty="0" smtClean="0"/>
              <a:t>met </a:t>
            </a:r>
            <a:r>
              <a:rPr lang="fr-FR" dirty="0" err="1" smtClean="0"/>
              <a:t>actieve</a:t>
            </a:r>
            <a:r>
              <a:rPr lang="fr-FR" dirty="0" smtClean="0"/>
              <a:t> </a:t>
            </a:r>
            <a:r>
              <a:rPr lang="fr-FR" dirty="0" err="1" smtClean="0"/>
              <a:t>inbreng</a:t>
            </a:r>
            <a:r>
              <a:rPr lang="fr-FR" dirty="0" smtClean="0"/>
              <a:t> van de </a:t>
            </a:r>
            <a:r>
              <a:rPr lang="fr-FR" dirty="0" err="1" smtClean="0"/>
              <a:t>gebruiker</a:t>
            </a:r>
            <a:r>
              <a:rPr lang="fr-FR" dirty="0" smtClean="0"/>
              <a:t> (</a:t>
            </a:r>
            <a:r>
              <a:rPr lang="fr-FR" dirty="0" err="1" smtClean="0"/>
              <a:t>zelfbediening</a:t>
            </a:r>
            <a:r>
              <a:rPr lang="fr-FR" dirty="0"/>
              <a:t> </a:t>
            </a:r>
            <a:r>
              <a:rPr lang="fr-FR" dirty="0" smtClean="0"/>
              <a:t>– </a:t>
            </a:r>
            <a:r>
              <a:rPr lang="fr-FR" dirty="0" err="1" smtClean="0"/>
              <a:t>zelfsturing</a:t>
            </a:r>
            <a:r>
              <a:rPr lang="fr-FR" dirty="0" smtClean="0"/>
              <a:t>) </a:t>
            </a:r>
            <a:endParaRPr lang="fr-FR" sz="2000" dirty="0"/>
          </a:p>
          <a:p>
            <a:r>
              <a:rPr lang="nl-BE" dirty="0"/>
              <a:t>performant en gebruiksvriendelijk aangeboden</a:t>
            </a:r>
          </a:p>
          <a:p>
            <a:r>
              <a:rPr lang="fr-FR" dirty="0" err="1" smtClean="0"/>
              <a:t>betrouwbaar</a:t>
            </a:r>
            <a:r>
              <a:rPr lang="fr-FR" dirty="0" smtClean="0"/>
              <a:t>, </a:t>
            </a:r>
            <a:r>
              <a:rPr lang="fr-FR" dirty="0" err="1" smtClean="0"/>
              <a:t>veilig</a:t>
            </a:r>
            <a:r>
              <a:rPr lang="fr-FR" dirty="0" smtClean="0"/>
              <a:t> en permanent </a:t>
            </a:r>
            <a:r>
              <a:rPr lang="fr-FR" dirty="0" err="1" smtClean="0"/>
              <a:t>beschikbaar</a:t>
            </a:r>
            <a:endParaRPr lang="fr-FR" sz="2000" dirty="0"/>
          </a:p>
          <a:p>
            <a:r>
              <a:rPr lang="fr-FR" sz="2000" dirty="0" smtClean="0"/>
              <a:t>via </a:t>
            </a:r>
            <a:r>
              <a:rPr lang="fr-FR" dirty="0" smtClean="0"/>
              <a:t>de </a:t>
            </a:r>
            <a:r>
              <a:rPr lang="fr-FR" dirty="0" err="1" smtClean="0"/>
              <a:t>kanalen</a:t>
            </a:r>
            <a:r>
              <a:rPr lang="fr-FR" dirty="0" smtClean="0"/>
              <a:t> van hun </a:t>
            </a:r>
            <a:r>
              <a:rPr lang="fr-FR" dirty="0" err="1" smtClean="0"/>
              <a:t>keuze</a:t>
            </a:r>
            <a:r>
              <a:rPr lang="fr-FR" dirty="0" smtClean="0"/>
              <a:t> (</a:t>
            </a:r>
            <a:r>
              <a:rPr lang="fr-FR" dirty="0" err="1" smtClean="0"/>
              <a:t>rechtstreeks</a:t>
            </a:r>
            <a:r>
              <a:rPr lang="fr-FR" dirty="0" smtClean="0"/>
              <a:t> contact, </a:t>
            </a:r>
            <a:r>
              <a:rPr lang="fr-FR" dirty="0" err="1" smtClean="0"/>
              <a:t>telefoon</a:t>
            </a:r>
            <a:r>
              <a:rPr lang="fr-FR" dirty="0" smtClean="0"/>
              <a:t>, </a:t>
            </a:r>
            <a:r>
              <a:rPr lang="fr-FR" dirty="0" err="1" smtClean="0"/>
              <a:t>elektronisch</a:t>
            </a:r>
            <a:r>
              <a:rPr lang="fr-FR" dirty="0" smtClean="0"/>
              <a:t>,…)</a:t>
            </a:r>
          </a:p>
          <a:p>
            <a:r>
              <a:rPr lang="fr-FR" dirty="0"/>
              <a:t>met </a:t>
            </a:r>
            <a:r>
              <a:rPr lang="fr-FR" dirty="0" err="1"/>
              <a:t>een</a:t>
            </a:r>
            <a:r>
              <a:rPr lang="fr-FR" dirty="0"/>
              <a:t> minimum </a:t>
            </a:r>
            <a:r>
              <a:rPr lang="fr-FR" dirty="0" err="1"/>
              <a:t>aan</a:t>
            </a:r>
            <a:r>
              <a:rPr lang="fr-FR" dirty="0"/>
              <a:t> </a:t>
            </a:r>
            <a:r>
              <a:rPr lang="fr-FR" dirty="0" err="1"/>
              <a:t>kosten</a:t>
            </a:r>
            <a:r>
              <a:rPr lang="fr-FR" dirty="0"/>
              <a:t> en </a:t>
            </a:r>
            <a:r>
              <a:rPr lang="fr-FR" dirty="0" err="1"/>
              <a:t>administratieve</a:t>
            </a:r>
            <a:r>
              <a:rPr lang="fr-FR" dirty="0"/>
              <a:t> </a:t>
            </a:r>
            <a:r>
              <a:rPr lang="fr-FR" dirty="0" err="1"/>
              <a:t>formaliteiten</a:t>
            </a:r>
            <a:endParaRPr lang="fr-FR" dirty="0"/>
          </a:p>
          <a:p>
            <a:r>
              <a:rPr lang="fr-FR" dirty="0"/>
              <a:t>m</a:t>
            </a:r>
            <a:r>
              <a:rPr lang="fr-FR" dirty="0" smtClean="0"/>
              <a:t>et respect </a:t>
            </a:r>
            <a:r>
              <a:rPr lang="fr-FR" dirty="0" err="1" smtClean="0"/>
              <a:t>voor</a:t>
            </a:r>
            <a:r>
              <a:rPr lang="fr-FR" dirty="0" smtClean="0"/>
              <a:t> de </a:t>
            </a:r>
            <a:r>
              <a:rPr lang="fr-FR" dirty="0" err="1" smtClean="0"/>
              <a:t>privacy</a:t>
            </a:r>
            <a:endParaRPr lang="fr-FR" dirty="0"/>
          </a:p>
        </p:txBody>
      </p:sp>
    </p:spTree>
    <p:extLst>
      <p:ext uri="{BB962C8B-B14F-4D97-AF65-F5344CB8AC3E}">
        <p14:creationId xmlns:p14="http://schemas.microsoft.com/office/powerpoint/2010/main" val="36954532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fr-BE" altLang="en-US" dirty="0" smtClean="0"/>
              <a:t>GSS </a:t>
            </a:r>
            <a:r>
              <a:rPr lang="fr-BE" altLang="en-US" dirty="0"/>
              <a:t>-</a:t>
            </a:r>
            <a:r>
              <a:rPr lang="fr-BE" altLang="en-US" dirty="0" smtClean="0"/>
              <a:t> </a:t>
            </a:r>
            <a:r>
              <a:rPr lang="fr-BE" altLang="en-US" dirty="0" err="1" smtClean="0"/>
              <a:t>aanpak</a:t>
            </a:r>
            <a:r>
              <a:rPr lang="fr-BE" altLang="en-US" dirty="0" smtClean="0"/>
              <a:t> (3)</a:t>
            </a:r>
            <a:endParaRPr lang="fr-BE" dirty="0"/>
          </a:p>
        </p:txBody>
      </p:sp>
      <p:sp>
        <p:nvSpPr>
          <p:cNvPr id="3" name="Content Placeholder 2"/>
          <p:cNvSpPr>
            <a:spLocks noGrp="1"/>
          </p:cNvSpPr>
          <p:nvPr>
            <p:ph idx="1"/>
          </p:nvPr>
        </p:nvSpPr>
        <p:spPr/>
        <p:txBody>
          <a:bodyPr>
            <a:normAutofit/>
          </a:bodyPr>
          <a:lstStyle/>
          <a:p>
            <a:r>
              <a:rPr lang="nl-NL" dirty="0"/>
              <a:t>de KSZ en de authentieke bronnen werken aan de beschikbaarstelling van 3 bijkomende methoden</a:t>
            </a:r>
            <a:br>
              <a:rPr lang="nl-NL" dirty="0"/>
            </a:br>
            <a:endParaRPr lang="nl-NL" dirty="0"/>
          </a:p>
          <a:p>
            <a:pPr marL="768600" lvl="1" indent="-457200">
              <a:buFont typeface="+mj-lt"/>
              <a:buAutoNum type="arabicPeriod"/>
            </a:pPr>
            <a:r>
              <a:rPr lang="nl-NL" sz="1900" dirty="0">
                <a:solidFill>
                  <a:schemeClr val="bg1">
                    <a:lumMod val="75000"/>
                  </a:schemeClr>
                </a:solidFill>
              </a:rPr>
              <a:t>de batch-raadpleging van de zogenaamde “buffer”-databank </a:t>
            </a:r>
            <a:r>
              <a:rPr lang="fr-FR" sz="1900" dirty="0">
                <a:solidFill>
                  <a:schemeClr val="bg1">
                    <a:lumMod val="75000"/>
                  </a:schemeClr>
                </a:solidFill>
              </a:rPr>
              <a:t>(voir schéma au slide suivant)</a:t>
            </a:r>
            <a:endParaRPr lang="nl-NL" sz="1900" dirty="0">
              <a:solidFill>
                <a:schemeClr val="bg1">
                  <a:lumMod val="75000"/>
                </a:schemeClr>
              </a:solidFill>
            </a:endParaRPr>
          </a:p>
          <a:p>
            <a:pPr marL="768600" lvl="1" indent="-457200">
              <a:buFont typeface="+mj-lt"/>
              <a:buAutoNum type="arabicPeriod"/>
            </a:pPr>
            <a:r>
              <a:rPr lang="nl-NL" sz="1900" dirty="0">
                <a:solidFill>
                  <a:schemeClr val="bg1">
                    <a:lumMod val="75000"/>
                  </a:schemeClr>
                </a:solidFill>
              </a:rPr>
              <a:t>de online raadpleging van de authentieke bronnen door de toekennende instanties</a:t>
            </a:r>
          </a:p>
          <a:p>
            <a:pPr marL="768600" lvl="1" indent="-457200">
              <a:buFont typeface="+mj-lt"/>
              <a:buAutoNum type="arabicPeriod"/>
            </a:pPr>
            <a:r>
              <a:rPr lang="nl-NL" dirty="0"/>
              <a:t>de raadpleging van de sociale statuten via één </a:t>
            </a:r>
            <a:r>
              <a:rPr lang="nl-NL" dirty="0" smtClean="0"/>
              <a:t>app</a:t>
            </a:r>
            <a:r>
              <a:rPr lang="fr-FR" dirty="0" smtClean="0"/>
              <a:t> </a:t>
            </a:r>
          </a:p>
          <a:p>
            <a:pPr lvl="2">
              <a:buFont typeface="Calibri" panose="020F0502020204030204" pitchFamily="34" charset="0"/>
              <a:buChar char="-"/>
            </a:pPr>
            <a:r>
              <a:rPr lang="fr-FR" dirty="0" err="1" smtClean="0"/>
              <a:t>werkt</a:t>
            </a:r>
            <a:r>
              <a:rPr lang="fr-FR" dirty="0" smtClean="0"/>
              <a:t> </a:t>
            </a:r>
            <a:r>
              <a:rPr lang="fr-FR" dirty="0" err="1" smtClean="0"/>
              <a:t>als</a:t>
            </a:r>
            <a:r>
              <a:rPr lang="fr-FR" dirty="0" smtClean="0"/>
              <a:t> </a:t>
            </a:r>
            <a:r>
              <a:rPr lang="fr-FR" dirty="0" err="1" smtClean="0"/>
              <a:t>een</a:t>
            </a:r>
            <a:r>
              <a:rPr lang="fr-FR" dirty="0" smtClean="0"/>
              <a:t> </a:t>
            </a:r>
            <a:r>
              <a:rPr lang="fr-FR" dirty="0" err="1" smtClean="0"/>
              <a:t>communicatiekanal</a:t>
            </a:r>
            <a:endParaRPr lang="fr-FR" dirty="0" smtClean="0"/>
          </a:p>
          <a:p>
            <a:pPr lvl="2">
              <a:buFont typeface="Calibri" panose="020F0502020204030204" pitchFamily="34" charset="0"/>
              <a:buChar char="-"/>
            </a:pPr>
            <a:r>
              <a:rPr lang="nl-NL" dirty="0" smtClean="0"/>
              <a:t>met </a:t>
            </a:r>
            <a:r>
              <a:rPr lang="nl-NL" dirty="0"/>
              <a:t>de gegevens die de burger via </a:t>
            </a:r>
            <a:r>
              <a:rPr lang="nl-NL" dirty="0" err="1"/>
              <a:t>MyBEnefits</a:t>
            </a:r>
            <a:r>
              <a:rPr lang="nl-NL" dirty="0"/>
              <a:t> ter beschikking worden gesteld, gaan de toekennende instanties na of is voldaan aan de criteria waarop zij de toekenning van een aanvullend recht baseren</a:t>
            </a:r>
          </a:p>
          <a:p>
            <a:pPr lvl="2">
              <a:buFont typeface="Calibri" panose="020F0502020204030204" pitchFamily="34" charset="0"/>
              <a:buChar char="-"/>
            </a:pPr>
            <a:r>
              <a:rPr lang="nl-NL" dirty="0"/>
              <a:t>sommige van deze gegevens hebben betrekking op de sociale status, en worden momenteel verstrekt door 7 instellingen die actief zijn in de </a:t>
            </a:r>
            <a:r>
              <a:rPr lang="nl-NL" dirty="0" err="1"/>
              <a:t>socialezekerheidssector</a:t>
            </a:r>
            <a:r>
              <a:rPr lang="nl-NL" dirty="0"/>
              <a:t> (NIC, FPD, POD MI, DGPH, VSB, Opgroeien en </a:t>
            </a:r>
            <a:r>
              <a:rPr lang="nl-NL" dirty="0" err="1"/>
              <a:t>Iriscare</a:t>
            </a:r>
            <a:r>
              <a:rPr lang="nl-NL" dirty="0"/>
              <a:t>)</a:t>
            </a:r>
          </a:p>
          <a:p>
            <a:pPr lvl="2">
              <a:buFont typeface="Calibri" panose="020F0502020204030204" pitchFamily="34" charset="0"/>
              <a:buChar char="-"/>
            </a:pPr>
            <a:r>
              <a:rPr lang="nl-NL" dirty="0"/>
              <a:t>het andere deel van de gegevens bestaat uit informatie over leeftijd en woonplaats, die vaak criteria zijn voor de </a:t>
            </a:r>
            <a:r>
              <a:rPr lang="nl-NL" dirty="0" smtClean="0"/>
              <a:t>toewijzing</a:t>
            </a:r>
            <a:endParaRPr lang="fr-FR" dirty="0"/>
          </a:p>
          <a:p>
            <a:pPr marL="0" indent="0">
              <a:buNone/>
            </a:pPr>
            <a:endParaRPr lang="fr-BE" dirty="0"/>
          </a:p>
        </p:txBody>
      </p:sp>
    </p:spTree>
    <p:extLst>
      <p:ext uri="{BB962C8B-B14F-4D97-AF65-F5344CB8AC3E}">
        <p14:creationId xmlns:p14="http://schemas.microsoft.com/office/powerpoint/2010/main" val="9215718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MyBEnefits</a:t>
            </a:r>
            <a:endParaRPr lang="en-US" dirty="0"/>
          </a:p>
        </p:txBody>
      </p:sp>
      <p:grpSp>
        <p:nvGrpSpPr>
          <p:cNvPr id="4" name="Group 3"/>
          <p:cNvGrpSpPr>
            <a:grpSpLocks noChangeAspect="1"/>
          </p:cNvGrpSpPr>
          <p:nvPr/>
        </p:nvGrpSpPr>
        <p:grpSpPr>
          <a:xfrm>
            <a:off x="2711624" y="789088"/>
            <a:ext cx="6612671" cy="4243809"/>
            <a:chOff x="1080762" y="1437671"/>
            <a:chExt cx="6011517" cy="3858008"/>
          </a:xfrm>
        </p:grpSpPr>
        <p:cxnSp>
          <p:nvCxnSpPr>
            <p:cNvPr id="5" name="Straight Connector 4"/>
            <p:cNvCxnSpPr/>
            <p:nvPr/>
          </p:nvCxnSpPr>
          <p:spPr>
            <a:xfrm flipH="1">
              <a:off x="2555310" y="3305207"/>
              <a:ext cx="779746" cy="0"/>
            </a:xfrm>
            <a:prstGeom prst="line">
              <a:avLst/>
            </a:prstGeom>
            <a:ln w="31750" cap="sq" cmpd="sng">
              <a:solidFill>
                <a:schemeClr val="accent1"/>
              </a:solidFill>
              <a:prstDash val="sysDot"/>
              <a:round/>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grpSp>
          <p:nvGrpSpPr>
            <p:cNvPr id="6" name="Group 5"/>
            <p:cNvGrpSpPr>
              <a:grpSpLocks noChangeAspect="1"/>
            </p:cNvGrpSpPr>
            <p:nvPr/>
          </p:nvGrpSpPr>
          <p:grpSpPr>
            <a:xfrm>
              <a:off x="1080762" y="3026406"/>
              <a:ext cx="1327859" cy="1004912"/>
              <a:chOff x="1105409" y="1217477"/>
              <a:chExt cx="2771328" cy="2097316"/>
            </a:xfrm>
          </p:grpSpPr>
          <p:grpSp>
            <p:nvGrpSpPr>
              <p:cNvPr id="19" name="Group 18"/>
              <p:cNvGrpSpPr/>
              <p:nvPr/>
            </p:nvGrpSpPr>
            <p:grpSpPr>
              <a:xfrm>
                <a:off x="1722260" y="1217477"/>
                <a:ext cx="2154477" cy="1912859"/>
                <a:chOff x="6272189" y="1143001"/>
                <a:chExt cx="2154477" cy="1912859"/>
              </a:xfrm>
            </p:grpSpPr>
            <p:grpSp>
              <p:nvGrpSpPr>
                <p:cNvPr id="30" name="Group 29"/>
                <p:cNvGrpSpPr/>
                <p:nvPr/>
              </p:nvGrpSpPr>
              <p:grpSpPr>
                <a:xfrm>
                  <a:off x="6272189" y="1143001"/>
                  <a:ext cx="2154477" cy="1912859"/>
                  <a:chOff x="8392438" y="2018850"/>
                  <a:chExt cx="2154477" cy="1912859"/>
                </a:xfrm>
              </p:grpSpPr>
              <p:sp>
                <p:nvSpPr>
                  <p:cNvPr id="32" name="Rectangle 31"/>
                  <p:cNvSpPr/>
                  <p:nvPr/>
                </p:nvSpPr>
                <p:spPr>
                  <a:xfrm>
                    <a:off x="8392438" y="2018850"/>
                    <a:ext cx="2154477" cy="13011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3" name="Rectangle 32"/>
                  <p:cNvSpPr/>
                  <p:nvPr/>
                </p:nvSpPr>
                <p:spPr>
                  <a:xfrm>
                    <a:off x="8467594" y="2116899"/>
                    <a:ext cx="2016691" cy="11022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34" name="Rectangle 33"/>
                  <p:cNvSpPr/>
                  <p:nvPr/>
                </p:nvSpPr>
                <p:spPr>
                  <a:xfrm>
                    <a:off x="8392438" y="3319991"/>
                    <a:ext cx="2154477" cy="274980"/>
                  </a:xfrm>
                  <a:prstGeom prst="rect">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Flowchart: Connector 34"/>
                  <p:cNvSpPr>
                    <a:spLocks noChangeAspect="1"/>
                  </p:cNvSpPr>
                  <p:nvPr/>
                </p:nvSpPr>
                <p:spPr>
                  <a:xfrm flipH="1" flipV="1">
                    <a:off x="9397376" y="3372288"/>
                    <a:ext cx="102870" cy="112268"/>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36" name="Trapezoid 35"/>
                  <p:cNvSpPr/>
                  <p:nvPr/>
                </p:nvSpPr>
                <p:spPr>
                  <a:xfrm>
                    <a:off x="9206630" y="3601145"/>
                    <a:ext cx="501041" cy="330564"/>
                  </a:xfrm>
                  <a:prstGeom prst="trapezoid">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grpSp>
            <p:pic>
              <p:nvPicPr>
                <p:cNvPr id="31" name="Picture 30"/>
                <p:cNvPicPr>
                  <a:picLocks noChangeAspect="1"/>
                </p:cNvPicPr>
                <p:nvPr/>
              </p:nvPicPr>
              <p:blipFill rotWithShape="1">
                <a:blip r:embed="rId2"/>
                <a:srcRect l="7383" t="25523" r="5946" b="-19351"/>
                <a:stretch/>
              </p:blipFill>
              <p:spPr>
                <a:xfrm>
                  <a:off x="6330375" y="1252762"/>
                  <a:ext cx="2046188" cy="1396877"/>
                </a:xfrm>
                <a:prstGeom prst="rect">
                  <a:avLst/>
                </a:prstGeom>
              </p:spPr>
            </p:pic>
          </p:grpSp>
          <p:grpSp>
            <p:nvGrpSpPr>
              <p:cNvPr id="20" name="Group 19"/>
              <p:cNvGrpSpPr>
                <a:grpSpLocks noChangeAspect="1"/>
              </p:cNvGrpSpPr>
              <p:nvPr/>
            </p:nvGrpSpPr>
            <p:grpSpPr>
              <a:xfrm>
                <a:off x="3084493" y="2096733"/>
                <a:ext cx="536248" cy="1138158"/>
                <a:chOff x="1171575" y="4572000"/>
                <a:chExt cx="700088" cy="1485900"/>
              </a:xfrm>
            </p:grpSpPr>
            <p:sp>
              <p:nvSpPr>
                <p:cNvPr id="26" name="Rounded Rectangle 25"/>
                <p:cNvSpPr/>
                <p:nvPr/>
              </p:nvSpPr>
              <p:spPr>
                <a:xfrm>
                  <a:off x="1171575" y="4572000"/>
                  <a:ext cx="700088" cy="14859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cxnSp>
              <p:nvCxnSpPr>
                <p:cNvPr id="27" name="Straight Connector 26"/>
                <p:cNvCxnSpPr/>
                <p:nvPr/>
              </p:nvCxnSpPr>
              <p:spPr>
                <a:xfrm>
                  <a:off x="1376464" y="4635230"/>
                  <a:ext cx="288000" cy="0"/>
                </a:xfrm>
                <a:prstGeom prst="line">
                  <a:avLst/>
                </a:prstGeom>
                <a:ln w="15875">
                  <a:solidFill>
                    <a:schemeClr val="bg1"/>
                  </a:solidFill>
                </a:ln>
              </p:spPr>
              <p:style>
                <a:lnRef idx="3">
                  <a:schemeClr val="dk1"/>
                </a:lnRef>
                <a:fillRef idx="0">
                  <a:schemeClr val="dk1"/>
                </a:fillRef>
                <a:effectRef idx="2">
                  <a:schemeClr val="dk1"/>
                </a:effectRef>
                <a:fontRef idx="minor">
                  <a:schemeClr val="tx1"/>
                </a:fontRef>
              </p:style>
            </p:cxnSp>
            <p:sp>
              <p:nvSpPr>
                <p:cNvPr id="28" name="Flowchart: Connector 27"/>
                <p:cNvSpPr>
                  <a:spLocks noChangeAspect="1"/>
                </p:cNvSpPr>
                <p:nvPr/>
              </p:nvSpPr>
              <p:spPr>
                <a:xfrm flipH="1" flipV="1">
                  <a:off x="1469345" y="5921400"/>
                  <a:ext cx="66866" cy="72974"/>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pic>
              <p:nvPicPr>
                <p:cNvPr id="29" name="Picture 28"/>
                <p:cNvPicPr>
                  <a:picLocks noChangeAspect="1"/>
                </p:cNvPicPr>
                <p:nvPr/>
              </p:nvPicPr>
              <p:blipFill rotWithShape="1">
                <a:blip r:embed="rId3"/>
                <a:srcRect l="10039" t="16262" r="10675" b="10969"/>
                <a:stretch/>
              </p:blipFill>
              <p:spPr>
                <a:xfrm>
                  <a:off x="1252309" y="4740882"/>
                  <a:ext cx="538620" cy="1129355"/>
                </a:xfrm>
                <a:prstGeom prst="rect">
                  <a:avLst/>
                </a:prstGeom>
              </p:spPr>
            </p:pic>
          </p:grpSp>
          <p:grpSp>
            <p:nvGrpSpPr>
              <p:cNvPr id="21" name="Group 20"/>
              <p:cNvGrpSpPr>
                <a:grpSpLocks noChangeAspect="1"/>
              </p:cNvGrpSpPr>
              <p:nvPr/>
            </p:nvGrpSpPr>
            <p:grpSpPr>
              <a:xfrm>
                <a:off x="1105409" y="1721372"/>
                <a:ext cx="1290162" cy="1593421"/>
                <a:chOff x="600075" y="1743075"/>
                <a:chExt cx="1843088" cy="2276316"/>
              </a:xfrm>
            </p:grpSpPr>
            <p:sp>
              <p:nvSpPr>
                <p:cNvPr id="22" name="Rounded Rectangle 21"/>
                <p:cNvSpPr/>
                <p:nvPr/>
              </p:nvSpPr>
              <p:spPr>
                <a:xfrm>
                  <a:off x="600075" y="1743075"/>
                  <a:ext cx="1843088" cy="227631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3" name="Rectangle 22"/>
                <p:cNvSpPr/>
                <p:nvPr/>
              </p:nvSpPr>
              <p:spPr>
                <a:xfrm>
                  <a:off x="757239" y="1914526"/>
                  <a:ext cx="1514475" cy="17743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24" name="Flowchart: Connector 23"/>
                <p:cNvSpPr/>
                <p:nvPr/>
              </p:nvSpPr>
              <p:spPr>
                <a:xfrm flipH="1" flipV="1">
                  <a:off x="1428752" y="3745980"/>
                  <a:ext cx="171450" cy="187114"/>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894" y="2254792"/>
                  <a:ext cx="1093767" cy="1093767"/>
                </a:xfrm>
                <a:prstGeom prst="rect">
                  <a:avLst/>
                </a:prstGeom>
              </p:spPr>
            </p:pic>
          </p:grpSp>
        </p:grpSp>
        <p:grpSp>
          <p:nvGrpSpPr>
            <p:cNvPr id="7" name="Group 6"/>
            <p:cNvGrpSpPr/>
            <p:nvPr/>
          </p:nvGrpSpPr>
          <p:grpSpPr>
            <a:xfrm>
              <a:off x="4923692" y="1437671"/>
              <a:ext cx="2168587" cy="3858008"/>
              <a:chOff x="4923692" y="1437671"/>
              <a:chExt cx="2168587" cy="3858008"/>
            </a:xfrm>
          </p:grpSpPr>
          <p:grpSp>
            <p:nvGrpSpPr>
              <p:cNvPr id="8" name="Group 7"/>
              <p:cNvGrpSpPr/>
              <p:nvPr/>
            </p:nvGrpSpPr>
            <p:grpSpPr>
              <a:xfrm>
                <a:off x="6258228" y="1437671"/>
                <a:ext cx="834051" cy="3858008"/>
                <a:chOff x="8344303" y="1087044"/>
                <a:chExt cx="1112068" cy="5144010"/>
              </a:xfrm>
            </p:grpSpPr>
            <p:sp>
              <p:nvSpPr>
                <p:cNvPr id="14" name="Flowchart: Magnetic Disk 13"/>
                <p:cNvSpPr>
                  <a:spLocks noChangeAspect="1"/>
                </p:cNvSpPr>
                <p:nvPr/>
              </p:nvSpPr>
              <p:spPr>
                <a:xfrm>
                  <a:off x="8344303" y="1087044"/>
                  <a:ext cx="1112068" cy="884147"/>
                </a:xfrm>
                <a:prstGeom prst="flowChartMagneticDisk">
                  <a:avLst/>
                </a:prstGeom>
                <a:solidFill>
                  <a:srgbClr val="CC0000">
                    <a:alpha val="80000"/>
                  </a:srgbClr>
                </a:solidFill>
                <a:ln w="19050">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smtClean="0"/>
                    <a:t>Zieken-fondsen</a:t>
                  </a:r>
                  <a:r>
                    <a:rPr lang="en-GB" sz="1013" dirty="0" smtClean="0"/>
                    <a:t>	</a:t>
                  </a:r>
                  <a:endParaRPr lang="en-GB" sz="1013" dirty="0"/>
                </a:p>
              </p:txBody>
            </p:sp>
            <p:sp>
              <p:nvSpPr>
                <p:cNvPr id="15" name="Flowchart: Magnetic Disk 14"/>
                <p:cNvSpPr>
                  <a:spLocks noChangeAspect="1"/>
                </p:cNvSpPr>
                <p:nvPr/>
              </p:nvSpPr>
              <p:spPr>
                <a:xfrm>
                  <a:off x="8371443" y="2152009"/>
                  <a:ext cx="1084927" cy="884147"/>
                </a:xfrm>
                <a:prstGeom prst="flowChartMagneticDisk">
                  <a:avLst/>
                </a:prstGeom>
                <a:solidFill>
                  <a:srgbClr val="CC0000">
                    <a:alpha val="80000"/>
                  </a:srgbClr>
                </a:solidFill>
                <a:ln w="19050">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smtClean="0"/>
                    <a:t>OCMW</a:t>
                  </a:r>
                  <a:endParaRPr lang="en-GB" sz="1050" dirty="0"/>
                </a:p>
              </p:txBody>
            </p:sp>
            <p:sp>
              <p:nvSpPr>
                <p:cNvPr id="16" name="Flowchart: Magnetic Disk 15"/>
                <p:cNvSpPr>
                  <a:spLocks noChangeAspect="1"/>
                </p:cNvSpPr>
                <p:nvPr/>
              </p:nvSpPr>
              <p:spPr>
                <a:xfrm>
                  <a:off x="8371444" y="3216975"/>
                  <a:ext cx="1084925" cy="884147"/>
                </a:xfrm>
                <a:prstGeom prst="flowChartMagneticDisk">
                  <a:avLst/>
                </a:prstGeom>
                <a:solidFill>
                  <a:srgbClr val="CC0000">
                    <a:alpha val="80000"/>
                  </a:srgbClr>
                </a:solidFill>
                <a:ln w="19050">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50" dirty="0" smtClean="0"/>
                    <a:t>FPD</a:t>
                  </a:r>
                  <a:endParaRPr lang="en-GB" sz="1050" dirty="0"/>
                </a:p>
              </p:txBody>
            </p:sp>
            <p:sp>
              <p:nvSpPr>
                <p:cNvPr id="17" name="Flowchart: Magnetic Disk 16"/>
                <p:cNvSpPr>
                  <a:spLocks noChangeAspect="1"/>
                </p:cNvSpPr>
                <p:nvPr/>
              </p:nvSpPr>
              <p:spPr>
                <a:xfrm>
                  <a:off x="8344303" y="5346907"/>
                  <a:ext cx="1112065" cy="884147"/>
                </a:xfrm>
                <a:prstGeom prst="flowChartMagneticDisk">
                  <a:avLst/>
                </a:prstGeom>
                <a:solidFill>
                  <a:srgbClr val="CC0000">
                    <a:alpha val="80000"/>
                  </a:srgbClr>
                </a:solidFill>
                <a:ln w="19050">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a:t>
                  </a:r>
                </a:p>
              </p:txBody>
            </p:sp>
            <p:sp>
              <p:nvSpPr>
                <p:cNvPr id="18" name="Flowchart: Magnetic Disk 17"/>
                <p:cNvSpPr>
                  <a:spLocks noChangeAspect="1"/>
                </p:cNvSpPr>
                <p:nvPr/>
              </p:nvSpPr>
              <p:spPr>
                <a:xfrm>
                  <a:off x="8371444" y="4281940"/>
                  <a:ext cx="1084925" cy="884147"/>
                </a:xfrm>
                <a:prstGeom prst="flowChartMagneticDisk">
                  <a:avLst/>
                </a:prstGeom>
                <a:solidFill>
                  <a:srgbClr val="CC0000">
                    <a:alpha val="80000"/>
                  </a:srgbClr>
                </a:solidFill>
                <a:ln w="19050">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DGPH</a:t>
                  </a:r>
                </a:p>
              </p:txBody>
            </p:sp>
          </p:grpSp>
          <p:cxnSp>
            <p:nvCxnSpPr>
              <p:cNvPr id="9" name="Straight Connector 8"/>
              <p:cNvCxnSpPr/>
              <p:nvPr/>
            </p:nvCxnSpPr>
            <p:spPr>
              <a:xfrm flipH="1">
                <a:off x="4923693" y="1769226"/>
                <a:ext cx="1267834" cy="1309769"/>
              </a:xfrm>
              <a:prstGeom prst="line">
                <a:avLst/>
              </a:prstGeom>
              <a:ln w="31750" cap="sq" cmpd="sng">
                <a:solidFill>
                  <a:schemeClr val="accent1"/>
                </a:solidFill>
                <a:prstDash val="sysDot"/>
                <a:round/>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cxnSp>
            <p:nvCxnSpPr>
              <p:cNvPr id="10" name="Straight Connector 9"/>
              <p:cNvCxnSpPr/>
              <p:nvPr/>
            </p:nvCxnSpPr>
            <p:spPr>
              <a:xfrm flipH="1" flipV="1">
                <a:off x="4923692" y="3555208"/>
                <a:ext cx="1267835" cy="1482606"/>
              </a:xfrm>
              <a:prstGeom prst="line">
                <a:avLst/>
              </a:prstGeom>
              <a:ln w="31750" cap="sq" cmpd="sng">
                <a:solidFill>
                  <a:schemeClr val="accent1"/>
                </a:solidFill>
                <a:prstDash val="sysDot"/>
                <a:round/>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cxnSp>
            <p:nvCxnSpPr>
              <p:cNvPr id="11" name="Straight Connector 10"/>
              <p:cNvCxnSpPr/>
              <p:nvPr/>
            </p:nvCxnSpPr>
            <p:spPr>
              <a:xfrm flipH="1">
                <a:off x="5037994" y="2567950"/>
                <a:ext cx="1153533" cy="625346"/>
              </a:xfrm>
              <a:prstGeom prst="line">
                <a:avLst/>
              </a:prstGeom>
              <a:ln w="31750" cap="sq" cmpd="sng">
                <a:solidFill>
                  <a:schemeClr val="accent1"/>
                </a:solidFill>
                <a:prstDash val="sysDot"/>
                <a:round/>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cxnSp>
            <p:nvCxnSpPr>
              <p:cNvPr id="12" name="Straight Connector 11"/>
              <p:cNvCxnSpPr/>
              <p:nvPr/>
            </p:nvCxnSpPr>
            <p:spPr>
              <a:xfrm flipH="1" flipV="1">
                <a:off x="5037994" y="3337460"/>
                <a:ext cx="1153534" cy="29214"/>
              </a:xfrm>
              <a:prstGeom prst="line">
                <a:avLst/>
              </a:prstGeom>
              <a:ln w="31750" cap="sq" cmpd="sng">
                <a:solidFill>
                  <a:schemeClr val="accent1"/>
                </a:solidFill>
                <a:prstDash val="sysDot"/>
                <a:round/>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cxnSp>
            <p:nvCxnSpPr>
              <p:cNvPr id="13" name="Straight Connector 12"/>
              <p:cNvCxnSpPr/>
              <p:nvPr/>
            </p:nvCxnSpPr>
            <p:spPr>
              <a:xfrm flipH="1" flipV="1">
                <a:off x="5046350" y="3470899"/>
                <a:ext cx="1145177" cy="694499"/>
              </a:xfrm>
              <a:prstGeom prst="line">
                <a:avLst/>
              </a:prstGeom>
              <a:ln w="31750" cap="sq" cmpd="sng">
                <a:solidFill>
                  <a:schemeClr val="accent1"/>
                </a:solidFill>
                <a:prstDash val="sysDot"/>
                <a:round/>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grpSp>
      </p:grpSp>
      <p:pic>
        <p:nvPicPr>
          <p:cNvPr id="37"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33463" b="25683"/>
          <a:stretch/>
        </p:blipFill>
        <p:spPr>
          <a:xfrm>
            <a:off x="5231006" y="2474995"/>
            <a:ext cx="1369946" cy="594610"/>
          </a:xfrm>
          <a:prstGeom prst="rect">
            <a:avLst/>
          </a:prstGeom>
        </p:spPr>
      </p:pic>
      <p:grpSp>
        <p:nvGrpSpPr>
          <p:cNvPr id="38" name="Group 36"/>
          <p:cNvGrpSpPr/>
          <p:nvPr/>
        </p:nvGrpSpPr>
        <p:grpSpPr>
          <a:xfrm>
            <a:off x="2457500" y="5433810"/>
            <a:ext cx="6699056" cy="1221808"/>
            <a:chOff x="1403648" y="4764266"/>
            <a:chExt cx="6699056" cy="1343053"/>
          </a:xfrm>
        </p:grpSpPr>
        <p:sp>
          <p:nvSpPr>
            <p:cNvPr id="39" name="Rectangle 38"/>
            <p:cNvSpPr/>
            <p:nvPr/>
          </p:nvSpPr>
          <p:spPr>
            <a:xfrm>
              <a:off x="1403648" y="4901493"/>
              <a:ext cx="6408711" cy="1116452"/>
            </a:xfrm>
            <a:prstGeom prst="rect">
              <a:avLst/>
            </a:prstGeom>
          </p:spPr>
          <p:txBody>
            <a:bodyPr wrap="square">
              <a:spAutoFit/>
            </a:bodyPr>
            <a:lstStyle/>
            <a:p>
              <a:pPr algn="ctr"/>
              <a:r>
                <a:rPr lang="nl-NL" sz="2000" dirty="0">
                  <a:solidFill>
                    <a:srgbClr val="0078B2"/>
                  </a:solidFill>
                  <a:latin typeface="Calibri Light" panose="020F0302020204030204" pitchFamily="34" charset="0"/>
                  <a:ea typeface="+mj-ea"/>
                  <a:cs typeface="Calibri Light" panose="020F0302020204030204" pitchFamily="34" charset="0"/>
                </a:rPr>
                <a:t>mobiele app </a:t>
              </a:r>
              <a:r>
                <a:rPr lang="fr-BE" sz="2000" dirty="0" err="1">
                  <a:solidFill>
                    <a:srgbClr val="0078B2"/>
                  </a:solidFill>
                  <a:latin typeface="Calibri Light" panose="020F0302020204030204" pitchFamily="34" charset="0"/>
                  <a:ea typeface="+mj-ea"/>
                  <a:cs typeface="Calibri Light" panose="020F0302020204030204" pitchFamily="34" charset="0"/>
                </a:rPr>
                <a:t>beschikbaar</a:t>
              </a:r>
              <a:r>
                <a:rPr lang="fr-BE" sz="2000" dirty="0">
                  <a:solidFill>
                    <a:srgbClr val="0078B2"/>
                  </a:solidFill>
                  <a:latin typeface="Calibri Light" panose="020F0302020204030204" pitchFamily="34" charset="0"/>
                  <a:ea typeface="+mj-ea"/>
                  <a:cs typeface="Calibri Light" panose="020F0302020204030204" pitchFamily="34" charset="0"/>
                </a:rPr>
                <a:t> </a:t>
              </a:r>
              <a:r>
                <a:rPr lang="fr-BE" sz="2000" dirty="0" err="1">
                  <a:solidFill>
                    <a:srgbClr val="0078B2"/>
                  </a:solidFill>
                  <a:latin typeface="Calibri Light" panose="020F0302020204030204" pitchFamily="34" charset="0"/>
                  <a:ea typeface="+mj-ea"/>
                  <a:cs typeface="Calibri Light" panose="020F0302020204030204" pitchFamily="34" charset="0"/>
                </a:rPr>
                <a:t>voor</a:t>
              </a:r>
              <a:r>
                <a:rPr lang="fr-BE" sz="2000" dirty="0">
                  <a:solidFill>
                    <a:srgbClr val="0078B2"/>
                  </a:solidFill>
                  <a:latin typeface="Calibri Light" panose="020F0302020204030204" pitchFamily="34" charset="0"/>
                  <a:ea typeface="+mj-ea"/>
                  <a:cs typeface="Calibri Light" panose="020F0302020204030204" pitchFamily="34" charset="0"/>
                </a:rPr>
                <a:t> Android (</a:t>
              </a:r>
              <a:r>
                <a:rPr lang="fr-BE" sz="2000" dirty="0">
                  <a:solidFill>
                    <a:srgbClr val="0078B2"/>
                  </a:solidFill>
                  <a:latin typeface="Calibri Light" panose="020F0302020204030204" pitchFamily="34" charset="0"/>
                  <a:ea typeface="+mj-ea"/>
                  <a:cs typeface="Calibri Light" panose="020F0302020204030204" pitchFamily="34" charset="0"/>
                  <a:hlinkClick r:id="rId6"/>
                </a:rPr>
                <a:t>Google Play</a:t>
              </a:r>
              <a:r>
                <a:rPr lang="fr-BE" sz="2000" dirty="0" smtClean="0">
                  <a:solidFill>
                    <a:srgbClr val="0078B2"/>
                  </a:solidFill>
                  <a:latin typeface="Calibri Light" panose="020F0302020204030204" pitchFamily="34" charset="0"/>
                  <a:ea typeface="+mj-ea"/>
                  <a:cs typeface="Calibri Light" panose="020F0302020204030204" pitchFamily="34" charset="0"/>
                </a:rPr>
                <a:t>) </a:t>
              </a:r>
              <a:br>
                <a:rPr lang="fr-BE" sz="2000" dirty="0" smtClean="0">
                  <a:solidFill>
                    <a:srgbClr val="0078B2"/>
                  </a:solidFill>
                  <a:latin typeface="Calibri Light" panose="020F0302020204030204" pitchFamily="34" charset="0"/>
                  <a:ea typeface="+mj-ea"/>
                  <a:cs typeface="Calibri Light" panose="020F0302020204030204" pitchFamily="34" charset="0"/>
                </a:rPr>
              </a:br>
              <a:r>
                <a:rPr lang="fr-BE" sz="2000" dirty="0" smtClean="0">
                  <a:solidFill>
                    <a:srgbClr val="0078B2"/>
                  </a:solidFill>
                  <a:latin typeface="Calibri Light" panose="020F0302020204030204" pitchFamily="34" charset="0"/>
                  <a:ea typeface="+mj-ea"/>
                  <a:cs typeface="Calibri Light" panose="020F0302020204030204" pitchFamily="34" charset="0"/>
                </a:rPr>
                <a:t>en </a:t>
              </a:r>
              <a:r>
                <a:rPr lang="fr-BE" sz="2000" dirty="0" err="1" smtClean="0">
                  <a:solidFill>
                    <a:srgbClr val="0078B2"/>
                  </a:solidFill>
                  <a:latin typeface="Calibri Light" panose="020F0302020204030204" pitchFamily="34" charset="0"/>
                  <a:ea typeface="+mj-ea"/>
                  <a:cs typeface="Calibri Light" panose="020F0302020204030204" pitchFamily="34" charset="0"/>
                </a:rPr>
                <a:t>voor</a:t>
              </a:r>
              <a:r>
                <a:rPr lang="fr-BE" sz="2000" dirty="0" smtClean="0">
                  <a:solidFill>
                    <a:srgbClr val="0078B2"/>
                  </a:solidFill>
                  <a:latin typeface="Calibri Light" panose="020F0302020204030204" pitchFamily="34" charset="0"/>
                  <a:ea typeface="+mj-ea"/>
                  <a:cs typeface="Calibri Light" panose="020F0302020204030204" pitchFamily="34" charset="0"/>
                </a:rPr>
                <a:t> Apple </a:t>
              </a:r>
              <a:r>
                <a:rPr lang="fr-BE" sz="2000" dirty="0" err="1" smtClean="0">
                  <a:solidFill>
                    <a:srgbClr val="0078B2"/>
                  </a:solidFill>
                  <a:latin typeface="Calibri Light" panose="020F0302020204030204" pitchFamily="34" charset="0"/>
                  <a:ea typeface="+mj-ea"/>
                  <a:cs typeface="Calibri Light" panose="020F0302020204030204" pitchFamily="34" charset="0"/>
                </a:rPr>
                <a:t>toestellen</a:t>
              </a:r>
              <a:r>
                <a:rPr lang="fr-BE" sz="2000" dirty="0" smtClean="0">
                  <a:solidFill>
                    <a:srgbClr val="0078B2"/>
                  </a:solidFill>
                  <a:latin typeface="Calibri Light" panose="020F0302020204030204" pitchFamily="34" charset="0"/>
                  <a:ea typeface="+mj-ea"/>
                  <a:cs typeface="Calibri Light" panose="020F0302020204030204" pitchFamily="34" charset="0"/>
                </a:rPr>
                <a:t> (</a:t>
              </a:r>
              <a:r>
                <a:rPr lang="fr-BE" sz="2000" dirty="0" smtClean="0">
                  <a:solidFill>
                    <a:srgbClr val="0078B2"/>
                  </a:solidFill>
                  <a:latin typeface="Calibri Light" panose="020F0302020204030204" pitchFamily="34" charset="0"/>
                  <a:ea typeface="+mj-ea"/>
                  <a:cs typeface="Calibri Light" panose="020F0302020204030204" pitchFamily="34" charset="0"/>
                  <a:hlinkClick r:id="rId7"/>
                </a:rPr>
                <a:t>App Store</a:t>
              </a:r>
              <a:r>
                <a:rPr lang="fr-BE" sz="2000" dirty="0" smtClean="0">
                  <a:solidFill>
                    <a:srgbClr val="0078B2"/>
                  </a:solidFill>
                  <a:latin typeface="Calibri Light" panose="020F0302020204030204" pitchFamily="34" charset="0"/>
                  <a:ea typeface="+mj-ea"/>
                  <a:cs typeface="Calibri Light" panose="020F0302020204030204" pitchFamily="34" charset="0"/>
                </a:rPr>
                <a:t>)</a:t>
              </a:r>
              <a:endParaRPr lang="fr-BE" sz="2000" dirty="0">
                <a:solidFill>
                  <a:srgbClr val="0078B2"/>
                </a:solidFill>
                <a:latin typeface="Calibri Light" panose="020F0302020204030204" pitchFamily="34" charset="0"/>
                <a:ea typeface="+mj-ea"/>
                <a:cs typeface="Calibri Light" panose="020F0302020204030204" pitchFamily="34" charset="0"/>
              </a:endParaRPr>
            </a:p>
            <a:p>
              <a:pPr algn="ctr"/>
              <a:r>
                <a:rPr lang="fr-BE" sz="2000" dirty="0" err="1">
                  <a:solidFill>
                    <a:srgbClr val="0078B2"/>
                  </a:solidFill>
                  <a:latin typeface="Calibri Light" panose="020F0302020204030204" pitchFamily="34" charset="0"/>
                  <a:ea typeface="+mj-ea"/>
                  <a:cs typeface="Calibri Light" panose="020F0302020204030204" pitchFamily="34" charset="0"/>
                </a:rPr>
                <a:t>webapplicatie</a:t>
              </a:r>
              <a:r>
                <a:rPr lang="fr-BE" sz="2000" dirty="0">
                  <a:solidFill>
                    <a:srgbClr val="0078B2"/>
                  </a:solidFill>
                  <a:latin typeface="Calibri Light" panose="020F0302020204030204" pitchFamily="34" charset="0"/>
                  <a:ea typeface="+mj-ea"/>
                  <a:cs typeface="Calibri Light" panose="020F0302020204030204" pitchFamily="34" charset="0"/>
                </a:rPr>
                <a:t> </a:t>
              </a:r>
              <a:r>
                <a:rPr lang="fr-BE" sz="2000" dirty="0">
                  <a:solidFill>
                    <a:srgbClr val="0078B2"/>
                  </a:solidFill>
                  <a:latin typeface="Calibri Light" panose="020F0302020204030204" pitchFamily="34" charset="0"/>
                  <a:cs typeface="Calibri Light" panose="020F0302020204030204" pitchFamily="34" charset="0"/>
                  <a:hlinkClick r:id="rId8"/>
                </a:rPr>
                <a:t>www.mybenefits.fgov.be</a:t>
              </a:r>
              <a:endParaRPr lang="fr-BE" sz="1400" dirty="0">
                <a:solidFill>
                  <a:srgbClr val="0078B2"/>
                </a:solidFill>
                <a:latin typeface="Calibri Light" panose="020F0302020204030204" pitchFamily="34" charset="0"/>
                <a:cs typeface="Calibri Light" panose="020F0302020204030204" pitchFamily="34" charset="0"/>
              </a:endParaRPr>
            </a:p>
          </p:txBody>
        </p:sp>
        <p:sp>
          <p:nvSpPr>
            <p:cNvPr id="40" name="Rounded Rectangle 38"/>
            <p:cNvSpPr/>
            <p:nvPr/>
          </p:nvSpPr>
          <p:spPr>
            <a:xfrm>
              <a:off x="1405960" y="4764266"/>
              <a:ext cx="6696744" cy="1343053"/>
            </a:xfrm>
            <a:prstGeom prst="roundRect">
              <a:avLst/>
            </a:prstGeom>
            <a:noFill/>
            <a:ln w="28575">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3634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err="1" smtClean="0"/>
              <a:t>MyBEnefits</a:t>
            </a:r>
            <a:r>
              <a:rPr lang="en-US" dirty="0" smtClean="0"/>
              <a:t> - 3 </a:t>
            </a:r>
            <a:r>
              <a:rPr lang="en-US" dirty="0" err="1" smtClean="0"/>
              <a:t>functionaliteiten</a:t>
            </a:r>
            <a:endParaRPr lang="en-US" dirty="0"/>
          </a:p>
        </p:txBody>
      </p:sp>
      <p:sp>
        <p:nvSpPr>
          <p:cNvPr id="3" name="Content Placeholder 2"/>
          <p:cNvSpPr>
            <a:spLocks noGrp="1"/>
          </p:cNvSpPr>
          <p:nvPr>
            <p:ph idx="1"/>
          </p:nvPr>
        </p:nvSpPr>
        <p:spPr/>
        <p:txBody>
          <a:bodyPr>
            <a:normAutofit fontScale="92500" lnSpcReduction="20000"/>
          </a:bodyPr>
          <a:lstStyle/>
          <a:p>
            <a:pPr marL="457200" indent="-457200">
              <a:buFont typeface="+mj-lt"/>
              <a:buAutoNum type="arabicPeriod"/>
            </a:pPr>
            <a:r>
              <a:rPr lang="fr-FR" dirty="0" err="1" smtClean="0"/>
              <a:t>controle</a:t>
            </a:r>
            <a:r>
              <a:rPr lang="fr-FR" dirty="0" smtClean="0"/>
              <a:t> </a:t>
            </a:r>
            <a:r>
              <a:rPr lang="fr-FR" dirty="0"/>
              <a:t>van de sociale </a:t>
            </a:r>
            <a:r>
              <a:rPr lang="fr-FR" dirty="0" err="1" smtClean="0"/>
              <a:t>statuten</a:t>
            </a:r>
            <a:endParaRPr lang="fr-FR" dirty="0" smtClean="0"/>
          </a:p>
          <a:p>
            <a:pPr lvl="1"/>
            <a:r>
              <a:rPr lang="nl-NL" dirty="0" smtClean="0"/>
              <a:t>de </a:t>
            </a:r>
            <a:r>
              <a:rPr lang="nl-NL" dirty="0"/>
              <a:t>burger raadpleegt in real time nadat hij zich heeft geïdentificeerd, zijn sociale statuten en genereert een code die als elektronisch bewijs geldt en die hij kan tonen om zijn sociale rechten en voordelen vlotter te krijgen</a:t>
            </a:r>
            <a:endParaRPr lang="fr-FR" dirty="0" smtClean="0"/>
          </a:p>
          <a:p>
            <a:pPr lvl="1"/>
            <a:r>
              <a:rPr lang="nl-NL" dirty="0" smtClean="0"/>
              <a:t>de </a:t>
            </a:r>
            <a:r>
              <a:rPr lang="nl-NL" dirty="0"/>
              <a:t>professionele gebruiker (de toekennende instantie) kan zonder identificatie/authenticatie/technische integratie de code die door een burger wordt gegenereerd en getoond, uitlezen en controleren met het oog op de toekenning van een </a:t>
            </a:r>
            <a:r>
              <a:rPr lang="nl-NL" dirty="0" smtClean="0"/>
              <a:t>voordeel</a:t>
            </a:r>
            <a:endParaRPr lang="en-US" dirty="0"/>
          </a:p>
          <a:p>
            <a:pPr marL="457200" indent="-457200">
              <a:buFont typeface="+mj-lt"/>
              <a:buAutoNum type="arabicPeriod"/>
            </a:pPr>
            <a:r>
              <a:rPr lang="en-US" dirty="0"/>
              <a:t>d</a:t>
            </a:r>
            <a:r>
              <a:rPr lang="en-US" dirty="0" smtClean="0"/>
              <a:t>e </a:t>
            </a:r>
            <a:r>
              <a:rPr lang="en-US" dirty="0" err="1"/>
              <a:t>voordelen</a:t>
            </a:r>
            <a:r>
              <a:rPr lang="en-US" dirty="0"/>
              <a:t> </a:t>
            </a:r>
            <a:r>
              <a:rPr lang="en-US" dirty="0" err="1" smtClean="0"/>
              <a:t>opvragen</a:t>
            </a:r>
            <a:endParaRPr lang="en-US" dirty="0"/>
          </a:p>
          <a:p>
            <a:pPr lvl="1"/>
            <a:r>
              <a:rPr lang="nl-NL" dirty="0" smtClean="0"/>
              <a:t>meer </a:t>
            </a:r>
            <a:r>
              <a:rPr lang="nl-NL" dirty="0"/>
              <a:t>dan 200 voordelen voor personen met een sociaal statuut in kaart </a:t>
            </a:r>
            <a:r>
              <a:rPr lang="nl-NL" dirty="0" smtClean="0"/>
              <a:t>gebracht </a:t>
            </a:r>
            <a:r>
              <a:rPr lang="fr-FR" dirty="0" smtClean="0"/>
              <a:t> </a:t>
            </a:r>
            <a:endParaRPr lang="fr-FR" dirty="0"/>
          </a:p>
          <a:p>
            <a:pPr lvl="1"/>
            <a:r>
              <a:rPr lang="nl-NL" dirty="0" smtClean="0"/>
              <a:t>de </a:t>
            </a:r>
            <a:r>
              <a:rPr lang="nl-NL" dirty="0"/>
              <a:t>voordelen worden weergegeven in de vorm van dynamische </a:t>
            </a:r>
            <a:r>
              <a:rPr lang="nl-NL" dirty="0" smtClean="0"/>
              <a:t>lijsten </a:t>
            </a:r>
            <a:endParaRPr lang="fr-FR" dirty="0"/>
          </a:p>
          <a:p>
            <a:pPr lvl="1"/>
            <a:r>
              <a:rPr lang="fr-FR" dirty="0"/>
              <a:t>d</a:t>
            </a:r>
            <a:r>
              <a:rPr lang="nl-NL" dirty="0" smtClean="0"/>
              <a:t>e </a:t>
            </a:r>
            <a:r>
              <a:rPr lang="nl-NL" dirty="0"/>
              <a:t>gebruiker kan op een intuïtieve manier de voordelen filteren en zijn opzoeking verfijnen op basis van drie criteria: de geografische zone, het profiel van de gebruiker, de categorie van gezochte voordelen</a:t>
            </a:r>
            <a:r>
              <a:rPr lang="fr-FR" dirty="0" err="1" smtClean="0"/>
              <a:t>ages</a:t>
            </a:r>
            <a:endParaRPr lang="en-US" dirty="0"/>
          </a:p>
          <a:p>
            <a:pPr marL="457200" indent="-457200">
              <a:buFont typeface="+mj-lt"/>
              <a:buAutoNum type="arabicPeriod"/>
            </a:pPr>
            <a:r>
              <a:rPr lang="fr-FR" dirty="0"/>
              <a:t>d</a:t>
            </a:r>
            <a:r>
              <a:rPr lang="nl-NL" dirty="0" smtClean="0"/>
              <a:t>e </a:t>
            </a:r>
            <a:r>
              <a:rPr lang="nl-NL" dirty="0"/>
              <a:t>zichtbaarheid en het gebruik van de sociale voordelen verhogen </a:t>
            </a:r>
            <a:endParaRPr lang="fr-FR" dirty="0"/>
          </a:p>
          <a:p>
            <a:pPr lvl="1"/>
            <a:r>
              <a:rPr lang="nl-NL" dirty="0" smtClean="0"/>
              <a:t>iedere </a:t>
            </a:r>
            <a:r>
              <a:rPr lang="nl-NL" dirty="0"/>
              <a:t>burger of professional kan informatie over sociale rechten en voordelen kenbaar maken via de functie “een voordeel </a:t>
            </a:r>
            <a:r>
              <a:rPr lang="nl-NL" dirty="0" smtClean="0"/>
              <a:t>meedelen</a:t>
            </a:r>
            <a:endParaRPr lang="fr-FR" dirty="0"/>
          </a:p>
          <a:p>
            <a:pPr lvl="1"/>
            <a:r>
              <a:rPr lang="nl-NL" dirty="0" smtClean="0"/>
              <a:t>door </a:t>
            </a:r>
            <a:r>
              <a:rPr lang="nl-NL" dirty="0"/>
              <a:t>een paar vakjes aan te vinken en nauwkeurig in te vullen kan de informatie worden gedeeld en de lijst met nieuwe voordelen worden </a:t>
            </a:r>
            <a:r>
              <a:rPr lang="nl-NL" dirty="0" smtClean="0"/>
              <a:t>aangevuld</a:t>
            </a:r>
            <a:endParaRPr lang="fr-FR" dirty="0"/>
          </a:p>
          <a:p>
            <a:pPr lvl="1"/>
            <a:r>
              <a:rPr lang="fr-FR" dirty="0"/>
              <a:t>d</a:t>
            </a:r>
            <a:r>
              <a:rPr lang="nl-NL" dirty="0" smtClean="0"/>
              <a:t>e </a:t>
            </a:r>
            <a:r>
              <a:rPr lang="nl-NL" dirty="0"/>
              <a:t>focus ligt op de volgende drie domeinen: vrije tijd, sport en cultuur</a:t>
            </a:r>
            <a:endParaRPr lang="en-US" dirty="0"/>
          </a:p>
        </p:txBody>
      </p:sp>
    </p:spTree>
    <p:extLst>
      <p:ext uri="{BB962C8B-B14F-4D97-AF65-F5344CB8AC3E}">
        <p14:creationId xmlns:p14="http://schemas.microsoft.com/office/powerpoint/2010/main" val="41255524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 burger raadpleegt in real time nadat hij zich heeft geïdentificeerd, zijn sociale statuten en genereert een code die als elektronisch bewijs geldt en die hij kan tonen om zijn sociale rechten en voordelen vlotter te krij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1423" y="1163954"/>
            <a:ext cx="8572500" cy="54935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99968" y="238487"/>
            <a:ext cx="6125459" cy="646331"/>
          </a:xfrm>
          <a:prstGeom prst="rect">
            <a:avLst/>
          </a:prstGeom>
        </p:spPr>
        <p:txBody>
          <a:bodyPr wrap="none">
            <a:spAutoFit/>
          </a:bodyPr>
          <a:lstStyle/>
          <a:p>
            <a:r>
              <a:rPr lang="en-US" sz="3600" dirty="0" err="1">
                <a:solidFill>
                  <a:srgbClr val="008CB2"/>
                </a:solidFill>
                <a:latin typeface="+mj-lt"/>
                <a:ea typeface="+mj-ea"/>
                <a:cs typeface="+mj-cs"/>
              </a:rPr>
              <a:t>Controle</a:t>
            </a:r>
            <a:r>
              <a:rPr lang="en-US" sz="3600" dirty="0">
                <a:solidFill>
                  <a:srgbClr val="008CB2"/>
                </a:solidFill>
                <a:latin typeface="+mj-lt"/>
                <a:ea typeface="+mj-ea"/>
                <a:cs typeface="+mj-cs"/>
              </a:rPr>
              <a:t> van de </a:t>
            </a:r>
            <a:r>
              <a:rPr lang="en-US" sz="3600" dirty="0" err="1">
                <a:solidFill>
                  <a:srgbClr val="008CB2"/>
                </a:solidFill>
                <a:latin typeface="+mj-lt"/>
                <a:ea typeface="+mj-ea"/>
                <a:cs typeface="+mj-cs"/>
              </a:rPr>
              <a:t>sociale</a:t>
            </a:r>
            <a:r>
              <a:rPr lang="en-US" sz="3600" dirty="0">
                <a:solidFill>
                  <a:srgbClr val="008CB2"/>
                </a:solidFill>
                <a:latin typeface="+mj-lt"/>
                <a:ea typeface="+mj-ea"/>
                <a:cs typeface="+mj-cs"/>
              </a:rPr>
              <a:t> </a:t>
            </a:r>
            <a:r>
              <a:rPr lang="en-US" sz="3600" dirty="0" err="1">
                <a:solidFill>
                  <a:srgbClr val="008CB2"/>
                </a:solidFill>
                <a:latin typeface="+mj-lt"/>
                <a:ea typeface="+mj-ea"/>
                <a:cs typeface="+mj-cs"/>
              </a:rPr>
              <a:t>statuten</a:t>
            </a:r>
            <a:endParaRPr lang="en-US" sz="3600" dirty="0">
              <a:solidFill>
                <a:srgbClr val="008CB2"/>
              </a:solidFill>
              <a:latin typeface="+mj-lt"/>
              <a:ea typeface="+mj-ea"/>
              <a:cs typeface="+mj-cs"/>
            </a:endParaRPr>
          </a:p>
        </p:txBody>
      </p:sp>
    </p:spTree>
    <p:extLst>
      <p:ext uri="{BB962C8B-B14F-4D97-AF65-F5344CB8AC3E}">
        <p14:creationId xmlns:p14="http://schemas.microsoft.com/office/powerpoint/2010/main" val="22329032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9968" y="238487"/>
            <a:ext cx="6125459" cy="646331"/>
          </a:xfrm>
          <a:prstGeom prst="rect">
            <a:avLst/>
          </a:prstGeom>
        </p:spPr>
        <p:txBody>
          <a:bodyPr wrap="none">
            <a:spAutoFit/>
          </a:bodyPr>
          <a:lstStyle/>
          <a:p>
            <a:r>
              <a:rPr lang="en-US" sz="3600" dirty="0" err="1">
                <a:solidFill>
                  <a:srgbClr val="008CB2"/>
                </a:solidFill>
                <a:latin typeface="+mj-lt"/>
                <a:ea typeface="+mj-ea"/>
                <a:cs typeface="+mj-cs"/>
              </a:rPr>
              <a:t>Controle</a:t>
            </a:r>
            <a:r>
              <a:rPr lang="en-US" sz="3600" dirty="0">
                <a:solidFill>
                  <a:srgbClr val="008CB2"/>
                </a:solidFill>
                <a:latin typeface="+mj-lt"/>
                <a:ea typeface="+mj-ea"/>
                <a:cs typeface="+mj-cs"/>
              </a:rPr>
              <a:t> van de </a:t>
            </a:r>
            <a:r>
              <a:rPr lang="en-US" sz="3600" dirty="0" err="1">
                <a:solidFill>
                  <a:srgbClr val="008CB2"/>
                </a:solidFill>
                <a:latin typeface="+mj-lt"/>
                <a:ea typeface="+mj-ea"/>
                <a:cs typeface="+mj-cs"/>
              </a:rPr>
              <a:t>sociale</a:t>
            </a:r>
            <a:r>
              <a:rPr lang="en-US" sz="3600" dirty="0">
                <a:solidFill>
                  <a:srgbClr val="008CB2"/>
                </a:solidFill>
                <a:latin typeface="+mj-lt"/>
                <a:ea typeface="+mj-ea"/>
                <a:cs typeface="+mj-cs"/>
              </a:rPr>
              <a:t> </a:t>
            </a:r>
            <a:r>
              <a:rPr lang="en-US" sz="3600" dirty="0" err="1">
                <a:solidFill>
                  <a:srgbClr val="008CB2"/>
                </a:solidFill>
                <a:latin typeface="+mj-lt"/>
                <a:ea typeface="+mj-ea"/>
                <a:cs typeface="+mj-cs"/>
              </a:rPr>
              <a:t>statuten</a:t>
            </a:r>
            <a:endParaRPr lang="en-US" sz="3600" dirty="0">
              <a:solidFill>
                <a:srgbClr val="008CB2"/>
              </a:solidFill>
              <a:latin typeface="+mj-lt"/>
              <a:ea typeface="+mj-ea"/>
              <a:cs typeface="+mj-cs"/>
            </a:endParaRPr>
          </a:p>
        </p:txBody>
      </p:sp>
      <p:pic>
        <p:nvPicPr>
          <p:cNvPr id="2050" name="Picture 2" descr="De professionele gebruiker (de toekennende instantie) kan zonder identificatie/authenticatie/technische integratie de code die door een burger wordt gegenereerd en getoond, uitlezen en controleren met het oog op de toekenning van een voorde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093" y="1699338"/>
            <a:ext cx="9715500" cy="4647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0867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9968" y="238487"/>
            <a:ext cx="5871864" cy="646331"/>
          </a:xfrm>
          <a:prstGeom prst="rect">
            <a:avLst/>
          </a:prstGeom>
        </p:spPr>
        <p:txBody>
          <a:bodyPr wrap="none">
            <a:spAutoFit/>
          </a:bodyPr>
          <a:lstStyle/>
          <a:p>
            <a:r>
              <a:rPr lang="en-US" sz="3600" dirty="0">
                <a:solidFill>
                  <a:srgbClr val="008CB2"/>
                </a:solidFill>
                <a:latin typeface="+mj-lt"/>
                <a:ea typeface="+mj-ea"/>
                <a:cs typeface="+mj-cs"/>
              </a:rPr>
              <a:t>De </a:t>
            </a:r>
            <a:r>
              <a:rPr lang="en-US" sz="3600" dirty="0" err="1" smtClean="0">
                <a:solidFill>
                  <a:srgbClr val="008CB2"/>
                </a:solidFill>
                <a:latin typeface="+mj-lt"/>
                <a:ea typeface="+mj-ea"/>
                <a:cs typeface="+mj-cs"/>
              </a:rPr>
              <a:t>sociale</a:t>
            </a:r>
            <a:r>
              <a:rPr lang="en-US" sz="3600" dirty="0" smtClean="0">
                <a:solidFill>
                  <a:srgbClr val="008CB2"/>
                </a:solidFill>
                <a:latin typeface="+mj-lt"/>
                <a:ea typeface="+mj-ea"/>
                <a:cs typeface="+mj-cs"/>
              </a:rPr>
              <a:t> </a:t>
            </a:r>
            <a:r>
              <a:rPr lang="en-US" sz="3600" dirty="0" err="1" smtClean="0">
                <a:solidFill>
                  <a:srgbClr val="008CB2"/>
                </a:solidFill>
                <a:latin typeface="+mj-lt"/>
                <a:ea typeface="+mj-ea"/>
                <a:cs typeface="+mj-cs"/>
              </a:rPr>
              <a:t>voordelen</a:t>
            </a:r>
            <a:r>
              <a:rPr lang="en-US" sz="3600" dirty="0" smtClean="0">
                <a:solidFill>
                  <a:srgbClr val="008CB2"/>
                </a:solidFill>
                <a:latin typeface="+mj-lt"/>
                <a:ea typeface="+mj-ea"/>
                <a:cs typeface="+mj-cs"/>
              </a:rPr>
              <a:t> </a:t>
            </a:r>
            <a:r>
              <a:rPr lang="en-US" sz="3600" dirty="0" err="1">
                <a:solidFill>
                  <a:srgbClr val="008CB2"/>
                </a:solidFill>
                <a:latin typeface="+mj-lt"/>
                <a:ea typeface="+mj-ea"/>
                <a:cs typeface="+mj-cs"/>
              </a:rPr>
              <a:t>opvragen</a:t>
            </a:r>
            <a:endParaRPr lang="en-US" sz="3600" dirty="0">
              <a:solidFill>
                <a:srgbClr val="008CB2"/>
              </a:solidFill>
              <a:latin typeface="+mj-lt"/>
              <a:ea typeface="+mj-ea"/>
              <a:cs typeface="+mj-cs"/>
            </a:endParaRPr>
          </a:p>
        </p:txBody>
      </p:sp>
      <p:pic>
        <p:nvPicPr>
          <p:cNvPr id="5"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74271" y="1311275"/>
            <a:ext cx="2486797" cy="5111750"/>
          </a:xfrm>
        </p:spPr>
      </p:pic>
      <p:sp>
        <p:nvSpPr>
          <p:cNvPr id="2" name="Rectangle 1"/>
          <p:cNvSpPr/>
          <p:nvPr/>
        </p:nvSpPr>
        <p:spPr>
          <a:xfrm>
            <a:off x="1199968" y="1426964"/>
            <a:ext cx="1477840" cy="646331"/>
          </a:xfrm>
          <a:prstGeom prst="rect">
            <a:avLst/>
          </a:prstGeom>
        </p:spPr>
        <p:txBody>
          <a:bodyPr wrap="none">
            <a:spAutoFit/>
          </a:bodyPr>
          <a:lstStyle/>
          <a:p>
            <a:r>
              <a:rPr lang="en-US" dirty="0" smtClean="0"/>
              <a:t>de </a:t>
            </a:r>
            <a:r>
              <a:rPr lang="en-US" dirty="0" err="1"/>
              <a:t>voordelen</a:t>
            </a:r>
            <a:r>
              <a:rPr lang="en-US" dirty="0"/>
              <a:t> </a:t>
            </a:r>
            <a:r>
              <a:rPr lang="en-US" dirty="0" smtClean="0"/>
              <a:t/>
            </a:r>
            <a:br>
              <a:rPr lang="en-US" dirty="0" smtClean="0"/>
            </a:br>
            <a:r>
              <a:rPr lang="en-US" dirty="0" err="1" smtClean="0"/>
              <a:t>raadplegen</a:t>
            </a:r>
            <a:endParaRPr lang="en-US" dirty="0"/>
          </a:p>
        </p:txBody>
      </p:sp>
      <p:sp>
        <p:nvSpPr>
          <p:cNvPr id="3" name="Rectangle 2"/>
          <p:cNvSpPr/>
          <p:nvPr/>
        </p:nvSpPr>
        <p:spPr>
          <a:xfrm>
            <a:off x="6755164" y="1565463"/>
            <a:ext cx="1477840" cy="646331"/>
          </a:xfrm>
          <a:prstGeom prst="rect">
            <a:avLst/>
          </a:prstGeom>
        </p:spPr>
        <p:txBody>
          <a:bodyPr wrap="none">
            <a:spAutoFit/>
          </a:bodyPr>
          <a:lstStyle/>
          <a:p>
            <a:r>
              <a:rPr lang="en-US" dirty="0" smtClean="0"/>
              <a:t>de </a:t>
            </a:r>
            <a:r>
              <a:rPr lang="en-US" dirty="0" err="1"/>
              <a:t>voordelen</a:t>
            </a:r>
            <a:r>
              <a:rPr lang="en-US" dirty="0"/>
              <a:t> </a:t>
            </a:r>
            <a:r>
              <a:rPr lang="en-US" dirty="0" smtClean="0"/>
              <a:t/>
            </a:r>
            <a:br>
              <a:rPr lang="en-US" dirty="0" smtClean="0"/>
            </a:br>
            <a:r>
              <a:rPr lang="en-US" dirty="0" err="1" smtClean="0"/>
              <a:t>filteren</a:t>
            </a:r>
            <a:endParaRPr lang="en-US" dirty="0"/>
          </a:p>
        </p:txBody>
      </p:sp>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3004" y="1311275"/>
            <a:ext cx="2486797" cy="5111750"/>
          </a:xfrm>
          <a:prstGeom prst="rect">
            <a:avLst/>
          </a:prstGeom>
        </p:spPr>
      </p:pic>
    </p:spTree>
    <p:extLst>
      <p:ext uri="{BB962C8B-B14F-4D97-AF65-F5344CB8AC3E}">
        <p14:creationId xmlns:p14="http://schemas.microsoft.com/office/powerpoint/2010/main" val="383021957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9968" y="238487"/>
            <a:ext cx="6711902" cy="1200329"/>
          </a:xfrm>
          <a:prstGeom prst="rect">
            <a:avLst/>
          </a:prstGeom>
        </p:spPr>
        <p:txBody>
          <a:bodyPr wrap="none">
            <a:spAutoFit/>
          </a:bodyPr>
          <a:lstStyle/>
          <a:p>
            <a:r>
              <a:rPr lang="nl-NL" sz="3600" dirty="0" smtClean="0">
                <a:solidFill>
                  <a:srgbClr val="008CB2"/>
                </a:solidFill>
                <a:latin typeface="+mj-lt"/>
                <a:ea typeface="+mj-ea"/>
                <a:cs typeface="+mj-cs"/>
              </a:rPr>
              <a:t>De </a:t>
            </a:r>
            <a:r>
              <a:rPr lang="nl-NL" sz="3600" dirty="0">
                <a:solidFill>
                  <a:srgbClr val="008CB2"/>
                </a:solidFill>
                <a:latin typeface="+mj-lt"/>
                <a:ea typeface="+mj-ea"/>
                <a:cs typeface="+mj-cs"/>
              </a:rPr>
              <a:t>zichtbaarheid en het gebruik </a:t>
            </a:r>
            <a:r>
              <a:rPr lang="nl-NL" sz="3600" dirty="0" smtClean="0">
                <a:solidFill>
                  <a:srgbClr val="008CB2"/>
                </a:solidFill>
                <a:latin typeface="+mj-lt"/>
                <a:ea typeface="+mj-ea"/>
                <a:cs typeface="+mj-cs"/>
              </a:rPr>
              <a:t/>
            </a:r>
            <a:br>
              <a:rPr lang="nl-NL" sz="3600" dirty="0" smtClean="0">
                <a:solidFill>
                  <a:srgbClr val="008CB2"/>
                </a:solidFill>
                <a:latin typeface="+mj-lt"/>
                <a:ea typeface="+mj-ea"/>
                <a:cs typeface="+mj-cs"/>
              </a:rPr>
            </a:br>
            <a:r>
              <a:rPr lang="nl-NL" sz="3600" dirty="0" smtClean="0">
                <a:solidFill>
                  <a:srgbClr val="008CB2"/>
                </a:solidFill>
                <a:latin typeface="+mj-lt"/>
                <a:ea typeface="+mj-ea"/>
                <a:cs typeface="+mj-cs"/>
              </a:rPr>
              <a:t>van </a:t>
            </a:r>
            <a:r>
              <a:rPr lang="nl-NL" sz="3600" dirty="0">
                <a:solidFill>
                  <a:srgbClr val="008CB2"/>
                </a:solidFill>
                <a:latin typeface="+mj-lt"/>
                <a:ea typeface="+mj-ea"/>
                <a:cs typeface="+mj-cs"/>
              </a:rPr>
              <a:t>de sociale voordelen verhogen </a:t>
            </a:r>
          </a:p>
        </p:txBody>
      </p:sp>
      <p:sp>
        <p:nvSpPr>
          <p:cNvPr id="2" name="Rectangle 1"/>
          <p:cNvSpPr/>
          <p:nvPr/>
        </p:nvSpPr>
        <p:spPr>
          <a:xfrm>
            <a:off x="1199968" y="1426964"/>
            <a:ext cx="972895" cy="646331"/>
          </a:xfrm>
          <a:prstGeom prst="rect">
            <a:avLst/>
          </a:prstGeom>
        </p:spPr>
        <p:txBody>
          <a:bodyPr wrap="none">
            <a:spAutoFit/>
          </a:bodyPr>
          <a:lstStyle/>
          <a:p>
            <a:r>
              <a:rPr lang="en-US" dirty="0" smtClean="0"/>
              <a:t> </a:t>
            </a:r>
            <a:br>
              <a:rPr lang="en-US" dirty="0" smtClean="0"/>
            </a:br>
            <a:r>
              <a:rPr lang="en-US" dirty="0" err="1" smtClean="0"/>
              <a:t>Webapp</a:t>
            </a:r>
            <a:endParaRPr lang="en-US" dirty="0"/>
          </a:p>
        </p:txBody>
      </p:sp>
      <p:sp>
        <p:nvSpPr>
          <p:cNvPr id="3" name="Rectangle 2"/>
          <p:cNvSpPr/>
          <p:nvPr/>
        </p:nvSpPr>
        <p:spPr>
          <a:xfrm>
            <a:off x="6755164" y="1565463"/>
            <a:ext cx="1606722" cy="646331"/>
          </a:xfrm>
          <a:prstGeom prst="rect">
            <a:avLst/>
          </a:prstGeom>
        </p:spPr>
        <p:txBody>
          <a:bodyPr wrap="none">
            <a:spAutoFit/>
          </a:bodyPr>
          <a:lstStyle/>
          <a:p>
            <a:r>
              <a:rPr lang="en-US" dirty="0" smtClean="0"/>
              <a:t> </a:t>
            </a:r>
            <a:br>
              <a:rPr lang="en-US" dirty="0" smtClean="0"/>
            </a:br>
            <a:r>
              <a:rPr lang="en-US" dirty="0" err="1" smtClean="0"/>
              <a:t>mobiele</a:t>
            </a:r>
            <a:r>
              <a:rPr lang="en-US" dirty="0" smtClean="0"/>
              <a:t> </a:t>
            </a:r>
            <a:r>
              <a:rPr lang="en-US" dirty="0" err="1" smtClean="0"/>
              <a:t>versie</a:t>
            </a:r>
            <a:r>
              <a:rPr lang="en-US" dirty="0" smtClean="0"/>
              <a:t> </a:t>
            </a:r>
            <a:endParaRPr lang="en-US" dirty="0"/>
          </a:p>
        </p:txBody>
      </p:sp>
      <p:pic>
        <p:nvPicPr>
          <p:cNvPr id="8"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529251" y="1888628"/>
            <a:ext cx="2236955" cy="4601094"/>
          </a:xfrm>
        </p:spPr>
      </p:pic>
      <p:pic>
        <p:nvPicPr>
          <p:cNvPr id="9" name="Content Placeholder 5"/>
          <p:cNvPicPr>
            <a:picLocks noChangeAspect="1"/>
          </p:cNvPicPr>
          <p:nvPr/>
        </p:nvPicPr>
        <p:blipFill rotWithShape="1">
          <a:blip r:embed="rId3"/>
          <a:srcRect l="10963" t="23551" r="5330"/>
          <a:stretch/>
        </p:blipFill>
        <p:spPr>
          <a:xfrm>
            <a:off x="1199968" y="2400300"/>
            <a:ext cx="5497830" cy="2593626"/>
          </a:xfrm>
          <a:prstGeom prst="rect">
            <a:avLst/>
          </a:prstGeom>
        </p:spPr>
      </p:pic>
    </p:spTree>
    <p:extLst>
      <p:ext uri="{BB962C8B-B14F-4D97-AF65-F5344CB8AC3E}">
        <p14:creationId xmlns:p14="http://schemas.microsoft.com/office/powerpoint/2010/main" val="30079691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noFill/>
        </p:spPr>
        <p:txBody>
          <a:bodyPr>
            <a:normAutofit/>
          </a:bodyPr>
          <a:lstStyle/>
          <a:p>
            <a:r>
              <a:rPr lang="fr-BE" altLang="en-US" dirty="0" err="1" smtClean="0"/>
              <a:t>eBox</a:t>
            </a:r>
            <a:r>
              <a:rPr lang="fr-BE" altLang="en-US" dirty="0" smtClean="0"/>
              <a:t> burger</a:t>
            </a:r>
            <a:endParaRPr lang="en-US" altLang="en-US" dirty="0" smtClean="0"/>
          </a:p>
        </p:txBody>
      </p:sp>
      <p:sp>
        <p:nvSpPr>
          <p:cNvPr id="61443" name="Content Placeholder 2"/>
          <p:cNvSpPr>
            <a:spLocks noGrp="1"/>
          </p:cNvSpPr>
          <p:nvPr>
            <p:ph idx="1"/>
          </p:nvPr>
        </p:nvSpPr>
        <p:spPr/>
        <p:txBody>
          <a:bodyPr>
            <a:normAutofit/>
          </a:bodyPr>
          <a:lstStyle/>
          <a:p>
            <a:r>
              <a:rPr lang="nl-NL" altLang="en-US" dirty="0"/>
              <a:t>verdeling van de verantwoordelijkheden </a:t>
            </a:r>
            <a:endParaRPr lang="nl-NL" altLang="en-US" dirty="0" smtClean="0"/>
          </a:p>
          <a:p>
            <a:pPr lvl="1"/>
            <a:r>
              <a:rPr lang="nl-NL" altLang="en-US" sz="1800" dirty="0"/>
              <a:t>FOD bevoegd voor Digitale Agenda wordt belast met het aanbieden van een </a:t>
            </a:r>
            <a:r>
              <a:rPr lang="nl-NL" altLang="en-US" sz="1800" dirty="0" err="1"/>
              <a:t>eBox</a:t>
            </a:r>
            <a:r>
              <a:rPr lang="nl-NL" altLang="en-US" sz="1800" dirty="0"/>
              <a:t> voor natuurlijke personen</a:t>
            </a:r>
            <a:endParaRPr lang="nl-NL" altLang="en-US" dirty="0" smtClean="0"/>
          </a:p>
          <a:p>
            <a:pPr lvl="1"/>
            <a:r>
              <a:rPr lang="nl-NL" altLang="en-US" sz="1800" dirty="0"/>
              <a:t>RSZ belast met het aanbieden van een </a:t>
            </a:r>
            <a:r>
              <a:rPr lang="nl-NL" altLang="en-US" sz="1800" dirty="0" err="1"/>
              <a:t>eBox</a:t>
            </a:r>
            <a:r>
              <a:rPr lang="nl-NL" altLang="en-US" sz="1800" dirty="0"/>
              <a:t> voor houders van een ondernemingsnummer</a:t>
            </a:r>
            <a:endParaRPr lang="nl-NL" altLang="en-US" dirty="0" smtClean="0"/>
          </a:p>
          <a:p>
            <a:pPr lvl="1"/>
            <a:endParaRPr lang="nl-NL" altLang="en-US" sz="600" dirty="0"/>
          </a:p>
          <a:p>
            <a:r>
              <a:rPr lang="nl-NL" altLang="en-US" dirty="0" smtClean="0"/>
              <a:t>rol </a:t>
            </a:r>
            <a:r>
              <a:rPr lang="nl-NL" altLang="en-US" dirty="0"/>
              <a:t>KSZ</a:t>
            </a:r>
          </a:p>
          <a:p>
            <a:pPr lvl="1"/>
            <a:r>
              <a:rPr lang="nl-NL" altLang="en-US" sz="1800" dirty="0"/>
              <a:t>treedt op als Document Provider voor </a:t>
            </a:r>
            <a:r>
              <a:rPr lang="nl-NL" altLang="en-US" sz="1800" dirty="0">
                <a:solidFill>
                  <a:srgbClr val="008CB2"/>
                </a:solidFill>
              </a:rPr>
              <a:t>23</a:t>
            </a:r>
            <a:r>
              <a:rPr lang="nl-NL" altLang="en-US" sz="1800" dirty="0"/>
              <a:t> instellingen binnen de domeinen van de sociale zekerheid en de gezondheid, recent ook voor de regionale gezondheidsinspecteurs (attest van quarantaine)</a:t>
            </a:r>
          </a:p>
          <a:p>
            <a:pPr lvl="1"/>
            <a:r>
              <a:rPr lang="nl-NL" altLang="en-US" sz="1800" dirty="0"/>
              <a:t>actieve deelname aan overlegorganen tot uitbouw van het </a:t>
            </a:r>
            <a:r>
              <a:rPr lang="nl-NL" altLang="en-US" sz="1800" dirty="0" err="1" smtClean="0"/>
              <a:t>eBox</a:t>
            </a:r>
            <a:r>
              <a:rPr lang="nl-NL" altLang="en-US" sz="1800" dirty="0" smtClean="0"/>
              <a:t>-ecosysteem</a:t>
            </a:r>
            <a:endParaRPr lang="nl-NL" altLang="en-US" sz="1800" dirty="0"/>
          </a:p>
        </p:txBody>
      </p:sp>
    </p:spTree>
    <p:extLst>
      <p:ext uri="{BB962C8B-B14F-4D97-AF65-F5344CB8AC3E}">
        <p14:creationId xmlns:p14="http://schemas.microsoft.com/office/powerpoint/2010/main" val="1436855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noFill/>
        </p:spPr>
        <p:txBody>
          <a:bodyPr/>
          <a:lstStyle/>
          <a:p>
            <a:r>
              <a:rPr lang="fr-BE" altLang="en-US" dirty="0" err="1" smtClean="0"/>
              <a:t>eBox</a:t>
            </a:r>
            <a:r>
              <a:rPr lang="fr-BE" altLang="en-US" dirty="0" smtClean="0"/>
              <a:t> burger</a:t>
            </a:r>
            <a:endParaRPr lang="en-US" altLang="en-US" dirty="0" smtClean="0"/>
          </a:p>
        </p:txBody>
      </p:sp>
      <p:sp>
        <p:nvSpPr>
          <p:cNvPr id="61443" name="Content Placeholder 2"/>
          <p:cNvSpPr>
            <a:spLocks noGrp="1"/>
          </p:cNvSpPr>
          <p:nvPr>
            <p:ph idx="1"/>
          </p:nvPr>
        </p:nvSpPr>
        <p:spPr/>
        <p:txBody>
          <a:bodyPr/>
          <a:lstStyle/>
          <a:p>
            <a:r>
              <a:rPr lang="nl-BE" altLang="en-US" dirty="0" smtClean="0"/>
              <a:t>elektronische brievenbus waarin de burger op een geïntegreerde manier officiële documenten kan ontvangen</a:t>
            </a:r>
            <a:r>
              <a:rPr lang="fr-FR" altLang="en-US" dirty="0" smtClean="0"/>
              <a:t> </a:t>
            </a:r>
          </a:p>
          <a:p>
            <a:endParaRPr lang="fr-FR" altLang="en-US" sz="600" dirty="0"/>
          </a:p>
          <a:p>
            <a:r>
              <a:rPr lang="nl-BE" altLang="en-US" dirty="0" smtClean="0"/>
              <a:t>de tool is zo ontworpen dat de burger zich eenmalig aanmeldt (single </a:t>
            </a:r>
            <a:r>
              <a:rPr lang="nl-BE" altLang="en-US" dirty="0" err="1" smtClean="0"/>
              <a:t>sign</a:t>
            </a:r>
            <a:r>
              <a:rPr lang="nl-BE" altLang="en-US" dirty="0" smtClean="0"/>
              <a:t> on) en daarna toegang heeft tot de documenten die voor hem zijn bestemd, ongeacht waar deze documenten opgeslagen zijn, via de interface van zijn keuze </a:t>
            </a:r>
          </a:p>
          <a:p>
            <a:endParaRPr lang="nl-BE" altLang="en-US" sz="600" dirty="0" smtClean="0"/>
          </a:p>
          <a:p>
            <a:r>
              <a:rPr lang="nl-BE" altLang="en-US" dirty="0" smtClean="0"/>
              <a:t>elektronische transacties via </a:t>
            </a:r>
            <a:r>
              <a:rPr lang="nl-BE" altLang="en-US" dirty="0" err="1" smtClean="0"/>
              <a:t>webtoepassingen</a:t>
            </a:r>
            <a:r>
              <a:rPr lang="nl-BE" altLang="en-US" dirty="0" smtClean="0"/>
              <a:t> of apps </a:t>
            </a:r>
          </a:p>
          <a:p>
            <a:pPr lvl="2"/>
            <a:endParaRPr lang="nl-BE" altLang="en-US" sz="600" dirty="0"/>
          </a:p>
          <a:p>
            <a:r>
              <a:rPr lang="fr-BE" altLang="en-US" dirty="0" err="1" smtClean="0"/>
              <a:t>cijfers</a:t>
            </a:r>
            <a:r>
              <a:rPr lang="fr-BE" altLang="en-US" dirty="0" smtClean="0"/>
              <a:t> </a:t>
            </a:r>
            <a:r>
              <a:rPr lang="fr-BE" altLang="en-US" dirty="0" err="1" smtClean="0"/>
              <a:t>eBox</a:t>
            </a:r>
            <a:r>
              <a:rPr lang="fr-BE" altLang="en-US" dirty="0" smtClean="0"/>
              <a:t> burger op 31/12/2022</a:t>
            </a:r>
          </a:p>
          <a:p>
            <a:pPr lvl="1"/>
            <a:r>
              <a:rPr lang="nl-NL" altLang="en-US" dirty="0" smtClean="0"/>
              <a:t> </a:t>
            </a:r>
            <a:r>
              <a:rPr lang="nl-NL" altLang="en-US" dirty="0">
                <a:solidFill>
                  <a:srgbClr val="008CB2"/>
                </a:solidFill>
              </a:rPr>
              <a:t>122.439.392</a:t>
            </a:r>
            <a:r>
              <a:rPr lang="nl-NL" altLang="en-US" dirty="0" smtClean="0"/>
              <a:t> gepubliceerde documenten via de KSZ </a:t>
            </a:r>
          </a:p>
          <a:p>
            <a:pPr lvl="1"/>
            <a:r>
              <a:rPr lang="nl-NL" altLang="en-US" dirty="0" smtClean="0"/>
              <a:t> </a:t>
            </a:r>
            <a:r>
              <a:rPr lang="en-US" dirty="0">
                <a:solidFill>
                  <a:srgbClr val="008CB2"/>
                </a:solidFill>
              </a:rPr>
              <a:t>4.507.724</a:t>
            </a:r>
            <a:r>
              <a:rPr lang="nl-NL" altLang="en-US" dirty="0" smtClean="0">
                <a:solidFill>
                  <a:srgbClr val="0070C0"/>
                </a:solidFill>
              </a:rPr>
              <a:t> </a:t>
            </a:r>
            <a:r>
              <a:rPr lang="nl-NL" altLang="en-US" dirty="0" smtClean="0"/>
              <a:t>digitale </a:t>
            </a:r>
            <a:r>
              <a:rPr lang="nl-NL" altLang="en-US" dirty="0" err="1" smtClean="0"/>
              <a:t>consents</a:t>
            </a:r>
            <a:r>
              <a:rPr lang="nl-NL" altLang="en-US" dirty="0" smtClean="0"/>
              <a:t> </a:t>
            </a:r>
            <a:r>
              <a:rPr lang="nl-NL" altLang="en-US" sz="2800" baseline="-25000" dirty="0"/>
              <a:t>~</a:t>
            </a:r>
            <a:r>
              <a:rPr lang="nl-NL" altLang="en-US" dirty="0" smtClean="0"/>
              <a:t>= geactiveerde elektronische brievenbussen </a:t>
            </a:r>
          </a:p>
          <a:p>
            <a:pPr lvl="1"/>
            <a:r>
              <a:rPr lang="nl-NL" altLang="en-US" dirty="0">
                <a:solidFill>
                  <a:srgbClr val="008CB2"/>
                </a:solidFill>
                <a:latin typeface="Calibri" panose="020F0502020204030204" pitchFamily="34" charset="0"/>
              </a:rPr>
              <a:t>3.</a:t>
            </a:r>
            <a:r>
              <a:rPr lang="nl-NL" altLang="en-US" dirty="0">
                <a:solidFill>
                  <a:srgbClr val="0070C0"/>
                </a:solidFill>
                <a:latin typeface="Calibri" panose="020F0502020204030204" pitchFamily="34" charset="0"/>
              </a:rPr>
              <a:t>054.448 </a:t>
            </a:r>
            <a:r>
              <a:rPr lang="nl-NL" altLang="en-US" dirty="0">
                <a:solidFill>
                  <a:prstClr val="black"/>
                </a:solidFill>
                <a:latin typeface="Calibri" panose="020F0502020204030204" pitchFamily="34" charset="0"/>
              </a:rPr>
              <a:t>unieke activeringen = 33% van de doelpopulatie (9.265.289 Belgen ouder dan 18 jaar</a:t>
            </a:r>
            <a:endParaRPr lang="nl-NL" altLang="en-US" dirty="0" smtClean="0"/>
          </a:p>
        </p:txBody>
      </p:sp>
    </p:spTree>
    <p:extLst>
      <p:ext uri="{BB962C8B-B14F-4D97-AF65-F5344CB8AC3E}">
        <p14:creationId xmlns:p14="http://schemas.microsoft.com/office/powerpoint/2010/main" val="28411731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fr-BE" altLang="en-US" dirty="0" err="1"/>
              <a:t>eBox</a:t>
            </a:r>
            <a:r>
              <a:rPr lang="fr-BE" altLang="en-US" dirty="0"/>
              <a:t> </a:t>
            </a:r>
            <a:r>
              <a:rPr lang="fr-BE" altLang="en-US" dirty="0" smtClean="0"/>
              <a:t>burger</a:t>
            </a:r>
            <a:endParaRPr lang="en-US" dirty="0"/>
          </a:p>
        </p:txBody>
      </p:sp>
      <p:sp>
        <p:nvSpPr>
          <p:cNvPr id="16" name="Content Placeholder 2"/>
          <p:cNvSpPr>
            <a:spLocks noGrp="1"/>
          </p:cNvSpPr>
          <p:nvPr>
            <p:ph idx="1"/>
          </p:nvPr>
        </p:nvSpPr>
        <p:spPr/>
        <p:txBody>
          <a:bodyPr/>
          <a:lstStyle/>
          <a:p>
            <a:r>
              <a:rPr lang="nl-NL" sz="2200" dirty="0"/>
              <a:t>technische migratie van SOAP-dienst naar REST-API </a:t>
            </a:r>
            <a:r>
              <a:rPr lang="nl-NL" sz="2200" dirty="0" err="1" smtClean="0"/>
              <a:t>ongoing</a:t>
            </a:r>
            <a:endParaRPr lang="nl-NL" sz="2200" dirty="0" smtClean="0"/>
          </a:p>
          <a:p>
            <a:pPr lvl="1"/>
            <a:r>
              <a:rPr lang="en-US" sz="2000" dirty="0" err="1"/>
              <a:t>b</a:t>
            </a:r>
            <a:r>
              <a:rPr lang="en-US" sz="2000" dirty="0" err="1" smtClean="0"/>
              <a:t>egeleiding</a:t>
            </a:r>
            <a:r>
              <a:rPr lang="en-US" sz="2000" dirty="0" smtClean="0"/>
              <a:t> KSZ van de </a:t>
            </a:r>
            <a:r>
              <a:rPr lang="en-US" sz="2000" dirty="0" err="1" smtClean="0"/>
              <a:t>instellingen</a:t>
            </a:r>
            <a:r>
              <a:rPr lang="en-US" sz="2000" dirty="0" smtClean="0"/>
              <a:t> die </a:t>
            </a:r>
            <a:r>
              <a:rPr lang="en-US" sz="2000" dirty="0" err="1" smtClean="0"/>
              <a:t>migreren</a:t>
            </a:r>
            <a:r>
              <a:rPr lang="en-US" sz="2000" dirty="0" smtClean="0"/>
              <a:t> </a:t>
            </a:r>
            <a:r>
              <a:rPr lang="en-US" sz="2000" dirty="0" err="1" smtClean="0"/>
              <a:t>naar</a:t>
            </a:r>
            <a:r>
              <a:rPr lang="en-US" sz="2000" dirty="0" smtClean="0"/>
              <a:t> de REST-API</a:t>
            </a:r>
          </a:p>
          <a:p>
            <a:pPr lvl="1"/>
            <a:r>
              <a:rPr lang="nl-NL" sz="2000" dirty="0" smtClean="0"/>
              <a:t>50 % van de instellingen gemigreerd, vertegenwoordigt 95% van uitgewisselde volumes</a:t>
            </a:r>
          </a:p>
          <a:p>
            <a:pPr lvl="1"/>
            <a:endParaRPr lang="nl-NL" sz="600" dirty="0" smtClean="0"/>
          </a:p>
          <a:p>
            <a:r>
              <a:rPr lang="nl-NL" sz="2200" dirty="0" smtClean="0"/>
              <a:t>bi-</a:t>
            </a:r>
            <a:r>
              <a:rPr lang="nl-NL" sz="2200" dirty="0" err="1" smtClean="0"/>
              <a:t>directionaliteit</a:t>
            </a:r>
            <a:r>
              <a:rPr lang="nl-NL" sz="2200" dirty="0" smtClean="0"/>
              <a:t> </a:t>
            </a:r>
            <a:r>
              <a:rPr lang="nl-NL" sz="2200" dirty="0"/>
              <a:t>in communicatie met de burger </a:t>
            </a:r>
            <a:r>
              <a:rPr lang="nl-NL" sz="2200" dirty="0" smtClean="0"/>
              <a:t>uitgerold in productie</a:t>
            </a:r>
          </a:p>
          <a:p>
            <a:pPr lvl="1"/>
            <a:r>
              <a:rPr lang="en-US" sz="2000" dirty="0" err="1" smtClean="0"/>
              <a:t>expliciete</a:t>
            </a:r>
            <a:r>
              <a:rPr lang="en-US" sz="2000" dirty="0" smtClean="0"/>
              <a:t> </a:t>
            </a:r>
            <a:r>
              <a:rPr lang="en-US" sz="2000" dirty="0" err="1"/>
              <a:t>ontvangstbevestiging</a:t>
            </a:r>
            <a:endParaRPr lang="en-US" sz="2000" dirty="0"/>
          </a:p>
          <a:p>
            <a:pPr lvl="1"/>
            <a:r>
              <a:rPr lang="en-US" sz="2000" dirty="0" err="1"/>
              <a:t>antwoord</a:t>
            </a:r>
            <a:r>
              <a:rPr lang="en-US" sz="2000" dirty="0"/>
              <a:t> op </a:t>
            </a:r>
            <a:r>
              <a:rPr lang="en-US" sz="2000" dirty="0" err="1"/>
              <a:t>ontvangen</a:t>
            </a:r>
            <a:r>
              <a:rPr lang="en-US" sz="2000" dirty="0"/>
              <a:t> </a:t>
            </a:r>
            <a:r>
              <a:rPr lang="en-US" sz="2000" dirty="0" err="1" smtClean="0"/>
              <a:t>communicatie</a:t>
            </a:r>
            <a:endParaRPr lang="en-US" sz="2000" dirty="0"/>
          </a:p>
        </p:txBody>
      </p:sp>
    </p:spTree>
    <p:extLst>
      <p:ext uri="{BB962C8B-B14F-4D97-AF65-F5344CB8AC3E}">
        <p14:creationId xmlns:p14="http://schemas.microsoft.com/office/powerpoint/2010/main" val="3669041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Customer </a:t>
            </a:r>
            <a:r>
              <a:rPr lang="fr-BE" dirty="0" err="1"/>
              <a:t>centricity</a:t>
            </a:r>
            <a:endParaRPr lang="en-US" dirty="0"/>
          </a:p>
        </p:txBody>
      </p:sp>
      <p:grpSp>
        <p:nvGrpSpPr>
          <p:cNvPr id="16" name="Group 15"/>
          <p:cNvGrpSpPr/>
          <p:nvPr/>
        </p:nvGrpSpPr>
        <p:grpSpPr>
          <a:xfrm>
            <a:off x="1498626" y="1533652"/>
            <a:ext cx="8717522" cy="4009043"/>
            <a:chOff x="156209" y="1189705"/>
            <a:chExt cx="8717522" cy="4009043"/>
          </a:xfrm>
        </p:grpSpPr>
        <p:pic>
          <p:nvPicPr>
            <p:cNvPr id="17" name="Picture 5"/>
            <p:cNvPicPr>
              <a:picLocks noChangeAspect="1"/>
            </p:cNvPicPr>
            <p:nvPr/>
          </p:nvPicPr>
          <p:blipFill>
            <a:blip r:embed="rId2"/>
            <a:stretch>
              <a:fillRect/>
            </a:stretch>
          </p:blipFill>
          <p:spPr>
            <a:xfrm>
              <a:off x="164030" y="1340757"/>
              <a:ext cx="1329133" cy="388071"/>
            </a:xfrm>
            <a:prstGeom prst="rect">
              <a:avLst/>
            </a:prstGeom>
          </p:spPr>
        </p:pic>
        <p:pic>
          <p:nvPicPr>
            <p:cNvPr id="18" name="Picture 6"/>
            <p:cNvPicPr>
              <a:picLocks noChangeAspect="1"/>
            </p:cNvPicPr>
            <p:nvPr/>
          </p:nvPicPr>
          <p:blipFill rotWithShape="1">
            <a:blip r:embed="rId3"/>
            <a:srcRect t="40009" b="36678"/>
            <a:stretch/>
          </p:blipFill>
          <p:spPr>
            <a:xfrm>
              <a:off x="265178" y="2537482"/>
              <a:ext cx="1181841" cy="281722"/>
            </a:xfrm>
            <a:prstGeom prst="rect">
              <a:avLst/>
            </a:prstGeom>
          </p:spPr>
        </p:pic>
        <p:pic>
          <p:nvPicPr>
            <p:cNvPr id="19" name="Picture 7"/>
            <p:cNvPicPr>
              <a:picLocks noChangeAspect="1"/>
            </p:cNvPicPr>
            <p:nvPr/>
          </p:nvPicPr>
          <p:blipFill>
            <a:blip r:embed="rId4"/>
            <a:stretch>
              <a:fillRect/>
            </a:stretch>
          </p:blipFill>
          <p:spPr>
            <a:xfrm>
              <a:off x="7627091" y="3523550"/>
              <a:ext cx="1112932" cy="453421"/>
            </a:xfrm>
            <a:prstGeom prst="rect">
              <a:avLst/>
            </a:prstGeom>
          </p:spPr>
        </p:pic>
        <p:pic>
          <p:nvPicPr>
            <p:cNvPr id="20" name="Picture 8" descr="Afbeeldingsresultaat voor ebox burg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209" y="3460074"/>
              <a:ext cx="1344776" cy="6982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Afbeeldingsresultaat voor &quot;horeca@work&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3383" y="1189705"/>
              <a:ext cx="1380348" cy="6901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Afbeeldingsresultaat voor &quot;break@work&quo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8988" t="43031" r="18013" b="34949"/>
            <a:stretch/>
          </p:blipFill>
          <p:spPr bwMode="auto">
            <a:xfrm>
              <a:off x="7504952" y="2593427"/>
              <a:ext cx="1357208" cy="21657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p:cNvPicPr>
              <a:picLocks noChangeAspect="1"/>
            </p:cNvPicPr>
            <p:nvPr/>
          </p:nvPicPr>
          <p:blipFill>
            <a:blip r:embed="rId8"/>
            <a:stretch>
              <a:fillRect/>
            </a:stretch>
          </p:blipFill>
          <p:spPr>
            <a:xfrm>
              <a:off x="7545120" y="4690518"/>
              <a:ext cx="1276874" cy="508230"/>
            </a:xfrm>
            <a:prstGeom prst="rect">
              <a:avLst/>
            </a:prstGeom>
          </p:spPr>
        </p:pic>
      </p:grpSp>
      <p:pic>
        <p:nvPicPr>
          <p:cNvPr id="24" name="Picture 2"/>
          <p:cNvPicPr>
            <a:picLocks noChangeAspect="1"/>
          </p:cNvPicPr>
          <p:nvPr/>
        </p:nvPicPr>
        <p:blipFill>
          <a:blip r:embed="rId9"/>
          <a:stretch>
            <a:fillRect/>
          </a:stretch>
        </p:blipFill>
        <p:spPr>
          <a:xfrm>
            <a:off x="3215617" y="1315373"/>
            <a:ext cx="5420585" cy="5397713"/>
          </a:xfrm>
          <a:prstGeom prst="rect">
            <a:avLst/>
          </a:prstGeom>
        </p:spPr>
      </p:pic>
      <p:pic>
        <p:nvPicPr>
          <p:cNvPr id="25" name="Picture 14"/>
          <p:cNvPicPr>
            <a:picLocks noChangeAspect="1"/>
          </p:cNvPicPr>
          <p:nvPr/>
        </p:nvPicPr>
        <p:blipFill rotWithShape="1">
          <a:blip r:embed="rId10" cstate="print">
            <a:extLst>
              <a:ext uri="{28A0092B-C50C-407E-A947-70E740481C1C}">
                <a14:useLocalDpi xmlns:a14="http://schemas.microsoft.com/office/drawing/2010/main" val="0"/>
              </a:ext>
            </a:extLst>
          </a:blip>
          <a:srcRect t="76250"/>
          <a:stretch/>
        </p:blipFill>
        <p:spPr>
          <a:xfrm>
            <a:off x="1498626" y="5143141"/>
            <a:ext cx="1234440" cy="293180"/>
          </a:xfrm>
          <a:prstGeom prst="rect">
            <a:avLst/>
          </a:prstGeom>
        </p:spPr>
      </p:pic>
    </p:spTree>
    <p:extLst>
      <p:ext uri="{BB962C8B-B14F-4D97-AF65-F5344CB8AC3E}">
        <p14:creationId xmlns:p14="http://schemas.microsoft.com/office/powerpoint/2010/main" val="38106168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Regionalisering</a:t>
            </a:r>
            <a:endParaRPr lang="en-US" dirty="0"/>
          </a:p>
        </p:txBody>
      </p:sp>
      <p:sp>
        <p:nvSpPr>
          <p:cNvPr id="3" name="Content Placeholder 2"/>
          <p:cNvSpPr>
            <a:spLocks noGrp="1"/>
          </p:cNvSpPr>
          <p:nvPr>
            <p:ph idx="1"/>
          </p:nvPr>
        </p:nvSpPr>
        <p:spPr/>
        <p:txBody>
          <a:bodyPr>
            <a:normAutofit/>
          </a:bodyPr>
          <a:lstStyle/>
          <a:p>
            <a:r>
              <a:rPr lang="nl-NL" dirty="0"/>
              <a:t>verdere operationele integratie in het KSZ-netwerk van regionale instellingen</a:t>
            </a:r>
          </a:p>
          <a:p>
            <a:r>
              <a:rPr lang="nl-NL" dirty="0"/>
              <a:t>voorbereiding en activering van gegevensstromen bij regionale instanties </a:t>
            </a:r>
          </a:p>
          <a:p>
            <a:r>
              <a:rPr lang="nl-NL" dirty="0" smtClean="0"/>
              <a:t>continue </a:t>
            </a:r>
            <a:r>
              <a:rPr lang="nl-NL" dirty="0"/>
              <a:t>opvolging van overheveling van bevoegdheden met impact op gegevensstromen en diensten bv. in domeinen inzake personen met handicap </a:t>
            </a:r>
          </a:p>
          <a:p>
            <a:endParaRPr lang="fr-FR" dirty="0"/>
          </a:p>
        </p:txBody>
      </p:sp>
    </p:spTree>
    <p:extLst>
      <p:ext uri="{BB962C8B-B14F-4D97-AF65-F5344CB8AC3E}">
        <p14:creationId xmlns:p14="http://schemas.microsoft.com/office/powerpoint/2010/main" val="26707013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err="1" smtClean="0"/>
              <a:t>Regionalisering</a:t>
            </a:r>
            <a:r>
              <a:rPr lang="en-US" dirty="0" smtClean="0"/>
              <a:t> - </a:t>
            </a:r>
            <a:r>
              <a:rPr lang="nl-NL" dirty="0"/>
              <a:t>personen met een </a:t>
            </a:r>
            <a:r>
              <a:rPr lang="nl-NL" dirty="0" smtClean="0"/>
              <a:t>handicap</a:t>
            </a:r>
            <a:endParaRPr lang="en-US" dirty="0"/>
          </a:p>
        </p:txBody>
      </p:sp>
      <p:sp>
        <p:nvSpPr>
          <p:cNvPr id="3" name="Content Placeholder 2"/>
          <p:cNvSpPr>
            <a:spLocks noGrp="1"/>
          </p:cNvSpPr>
          <p:nvPr>
            <p:ph idx="1"/>
          </p:nvPr>
        </p:nvSpPr>
        <p:spPr/>
        <p:txBody>
          <a:bodyPr>
            <a:normAutofit lnSpcReduction="10000"/>
          </a:bodyPr>
          <a:lstStyle/>
          <a:p>
            <a:r>
              <a:rPr lang="nl-NL" dirty="0"/>
              <a:t>in 2021 integratie van DSL als partner van het (uitgebreid) netwerk van sociale </a:t>
            </a:r>
            <a:r>
              <a:rPr lang="nl-NL" dirty="0" smtClean="0"/>
              <a:t>zekerheid</a:t>
            </a:r>
          </a:p>
          <a:p>
            <a:pPr lvl="1"/>
            <a:r>
              <a:rPr lang="nl-NL" dirty="0" smtClean="0"/>
              <a:t>DSL is </a:t>
            </a:r>
            <a:r>
              <a:rPr lang="nl-NL" dirty="0"/>
              <a:t>de instantie die voor de erkenning van de handicap van de oudere personen en kinderen met een handicap in de Duitstalige Gemeenschap </a:t>
            </a:r>
            <a:r>
              <a:rPr lang="nl-NL" dirty="0" smtClean="0"/>
              <a:t>instaat </a:t>
            </a:r>
          </a:p>
          <a:p>
            <a:r>
              <a:rPr lang="nl-NL" dirty="0"/>
              <a:t>in </a:t>
            </a:r>
            <a:r>
              <a:rPr lang="nl-NL" dirty="0" smtClean="0"/>
              <a:t>2022 </a:t>
            </a:r>
            <a:r>
              <a:rPr lang="nl-NL" dirty="0"/>
              <a:t>integratie van het ‘</a:t>
            </a:r>
            <a:r>
              <a:rPr lang="nl-NL" dirty="0" err="1"/>
              <a:t>Ministerium</a:t>
            </a:r>
            <a:r>
              <a:rPr lang="nl-NL" dirty="0"/>
              <a:t> der </a:t>
            </a:r>
            <a:r>
              <a:rPr lang="nl-NL" dirty="0" err="1"/>
              <a:t>Deutschsprachigen</a:t>
            </a:r>
            <a:r>
              <a:rPr lang="nl-NL" dirty="0"/>
              <a:t> </a:t>
            </a:r>
            <a:r>
              <a:rPr lang="nl-NL" dirty="0" err="1"/>
              <a:t>Gemeinschaft</a:t>
            </a:r>
            <a:r>
              <a:rPr lang="nl-NL" dirty="0"/>
              <a:t>’ als partner van het (uitgebreid) netwerk van sociale </a:t>
            </a:r>
            <a:r>
              <a:rPr lang="nl-NL" dirty="0" smtClean="0"/>
              <a:t>zekerheid</a:t>
            </a:r>
            <a:endParaRPr lang="nl-NL" dirty="0"/>
          </a:p>
          <a:p>
            <a:pPr lvl="1"/>
            <a:r>
              <a:rPr lang="de-DE" dirty="0" err="1" smtClean="0"/>
              <a:t>het</a:t>
            </a:r>
            <a:r>
              <a:rPr lang="de-DE" dirty="0" smtClean="0"/>
              <a:t> </a:t>
            </a:r>
            <a:r>
              <a:rPr lang="de-DE" dirty="0"/>
              <a:t>‘Ministerium der Deutschsprachigen </a:t>
            </a:r>
            <a:r>
              <a:rPr lang="de-DE" dirty="0" smtClean="0"/>
              <a:t>Gemeinschaft</a:t>
            </a:r>
            <a:r>
              <a:rPr lang="nl-NL" dirty="0"/>
              <a:t>is de instantie die voor Kinderenbijslagen, de rechten en de betalingen van de handicap van de oudere personen in de Duitstalige Gemeenschap </a:t>
            </a:r>
            <a:r>
              <a:rPr lang="nl-NL" dirty="0" smtClean="0"/>
              <a:t>instaat</a:t>
            </a:r>
          </a:p>
          <a:p>
            <a:r>
              <a:rPr lang="fr-FR" dirty="0" err="1" smtClean="0"/>
              <a:t>Handiservice</a:t>
            </a:r>
            <a:r>
              <a:rPr lang="fr-FR" dirty="0" smtClean="0"/>
              <a:t> </a:t>
            </a:r>
            <a:r>
              <a:rPr lang="fr-FR" dirty="0"/>
              <a:t>: </a:t>
            </a:r>
            <a:r>
              <a:rPr lang="fr-FR" dirty="0" err="1" smtClean="0"/>
              <a:t>vanaf</a:t>
            </a:r>
            <a:r>
              <a:rPr lang="fr-FR" dirty="0" smtClean="0"/>
              <a:t> 2022</a:t>
            </a:r>
            <a:r>
              <a:rPr lang="fr-FR" dirty="0"/>
              <a:t>, </a:t>
            </a:r>
            <a:r>
              <a:rPr lang="fr-FR" dirty="0" err="1" smtClean="0"/>
              <a:t>terbeschikkingstelling</a:t>
            </a:r>
            <a:r>
              <a:rPr lang="fr-FR" dirty="0" smtClean="0"/>
              <a:t> </a:t>
            </a:r>
            <a:r>
              <a:rPr lang="fr-FR" dirty="0"/>
              <a:t>van de </a:t>
            </a:r>
            <a:r>
              <a:rPr lang="fr-FR" dirty="0" err="1"/>
              <a:t>volgende</a:t>
            </a:r>
            <a:r>
              <a:rPr lang="fr-FR" dirty="0"/>
              <a:t> </a:t>
            </a:r>
            <a:r>
              <a:rPr lang="fr-FR" dirty="0" err="1" smtClean="0"/>
              <a:t>gegevens</a:t>
            </a:r>
            <a:r>
              <a:rPr lang="fr-FR" dirty="0" smtClean="0"/>
              <a:t> over de handicap </a:t>
            </a:r>
            <a:endParaRPr lang="fr-FR" dirty="0"/>
          </a:p>
          <a:p>
            <a:pPr lvl="1"/>
            <a:r>
              <a:rPr lang="fr-FR" dirty="0" smtClean="0"/>
              <a:t>de </a:t>
            </a:r>
            <a:r>
              <a:rPr lang="nl-NL" dirty="0" smtClean="0"/>
              <a:t>erkenning </a:t>
            </a:r>
            <a:r>
              <a:rPr lang="nl-NL" dirty="0"/>
              <a:t>voor de Tegemoetkoming voor Hulp Aan Bejaarden en van de kinderen met handicap in Brussel door </a:t>
            </a:r>
            <a:r>
              <a:rPr lang="nl-NL" dirty="0" err="1"/>
              <a:t>Iriscare</a:t>
            </a:r>
            <a:endParaRPr lang="fr-FR" dirty="0"/>
          </a:p>
          <a:p>
            <a:pPr lvl="1"/>
            <a:r>
              <a:rPr lang="nl-NL" dirty="0"/>
              <a:t>de Tegemoetkoming voor Hulp Aan Bejaarden in Wallonië (erkenning, rechten en betalingen) door de Waalse </a:t>
            </a:r>
            <a:r>
              <a:rPr lang="nl-NL" dirty="0" smtClean="0"/>
              <a:t>Verzekeringsinstellingen</a:t>
            </a:r>
          </a:p>
          <a:p>
            <a:pPr lvl="1"/>
            <a:r>
              <a:rPr lang="nl-NL" dirty="0" smtClean="0"/>
              <a:t>de </a:t>
            </a:r>
            <a:r>
              <a:rPr lang="nl-NL" dirty="0"/>
              <a:t>erkenning </a:t>
            </a:r>
            <a:r>
              <a:rPr lang="nl-NL" dirty="0" smtClean="0"/>
              <a:t>van de </a:t>
            </a:r>
            <a:r>
              <a:rPr lang="nl-NL" dirty="0"/>
              <a:t>gehandicapte kinderen in Wallonië door het </a:t>
            </a:r>
            <a:r>
              <a:rPr lang="nl-NL" dirty="0" err="1"/>
              <a:t>AViQ</a:t>
            </a:r>
            <a:r>
              <a:rPr lang="nl-NL" dirty="0"/>
              <a:t> </a:t>
            </a:r>
            <a:r>
              <a:rPr lang="nl-NL" dirty="0" smtClean="0"/>
              <a:t>en </a:t>
            </a:r>
            <a:r>
              <a:rPr lang="nl-NL" dirty="0"/>
              <a:t>door de DSL in de Duitstalige Gemeenschap </a:t>
            </a:r>
            <a:endParaRPr lang="nl-NL" dirty="0" smtClean="0"/>
          </a:p>
        </p:txBody>
      </p:sp>
    </p:spTree>
    <p:extLst>
      <p:ext uri="{BB962C8B-B14F-4D97-AF65-F5344CB8AC3E}">
        <p14:creationId xmlns:p14="http://schemas.microsoft.com/office/powerpoint/2010/main" val="11062749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err="1" smtClean="0"/>
              <a:t>Regionalisering</a:t>
            </a:r>
            <a:r>
              <a:rPr lang="en-US" dirty="0" smtClean="0"/>
              <a:t> - </a:t>
            </a:r>
            <a:r>
              <a:rPr lang="nl-NL" dirty="0"/>
              <a:t>personen met een handicap</a:t>
            </a:r>
            <a:endParaRPr lang="en-US" dirty="0"/>
          </a:p>
        </p:txBody>
      </p:sp>
      <p:sp>
        <p:nvSpPr>
          <p:cNvPr id="3" name="Content Placeholder 2"/>
          <p:cNvSpPr>
            <a:spLocks noGrp="1"/>
          </p:cNvSpPr>
          <p:nvPr>
            <p:ph idx="1"/>
          </p:nvPr>
        </p:nvSpPr>
        <p:spPr/>
        <p:txBody>
          <a:bodyPr>
            <a:normAutofit/>
          </a:bodyPr>
          <a:lstStyle/>
          <a:p>
            <a:r>
              <a:rPr lang="nl-NL" dirty="0"/>
              <a:t>1 januari 2022: activering bij de KSZ van alle elektronische gegevensstromen voor de behandeling bij </a:t>
            </a:r>
            <a:r>
              <a:rPr lang="nl-NL" dirty="0" err="1"/>
              <a:t>Iriscare</a:t>
            </a:r>
            <a:r>
              <a:rPr lang="nl-NL" dirty="0"/>
              <a:t> van alle nieuwe aanvragen tot medische evaluatie in het kader van de Tegemoetkoming Hulp aan Bejaarden en de toekenning van de verhoogde kinderbijslag</a:t>
            </a:r>
            <a:endParaRPr lang="en-US" dirty="0"/>
          </a:p>
          <a:p>
            <a:r>
              <a:rPr lang="nl-NL" dirty="0"/>
              <a:t>notificaties van handicap vanaf 2022 : terbeschikkingstelling van gegevens over handicap tot het netwerk van de sociale zekerheid</a:t>
            </a:r>
            <a:endParaRPr lang="en-US" dirty="0"/>
          </a:p>
          <a:p>
            <a:pPr lvl="1"/>
            <a:r>
              <a:rPr lang="nl-NL" dirty="0"/>
              <a:t>notificaties over de opening van een dossier door een authentieke bron inzake handicap</a:t>
            </a:r>
            <a:endParaRPr lang="en-US" dirty="0"/>
          </a:p>
          <a:p>
            <a:pPr lvl="1"/>
            <a:r>
              <a:rPr lang="nl-NL" dirty="0"/>
              <a:t>beslissingen over de erkenningen van de handicap van de kinderen</a:t>
            </a:r>
            <a:endParaRPr lang="en-US" dirty="0"/>
          </a:p>
          <a:p>
            <a:pPr lvl="1"/>
            <a:r>
              <a:rPr lang="nl-NL" dirty="0"/>
              <a:t>beslissingen over de Tegemoetkoming voor Hulp Aan Bejaarden</a:t>
            </a:r>
            <a:endParaRPr lang="en-US" dirty="0"/>
          </a:p>
          <a:p>
            <a:pPr lvl="1"/>
            <a:r>
              <a:rPr lang="nl-NL" dirty="0"/>
              <a:t>in het najaar, beslissingen over de </a:t>
            </a:r>
            <a:r>
              <a:rPr lang="nl-NL" dirty="0" err="1"/>
              <a:t>inkomensvervangende</a:t>
            </a:r>
            <a:r>
              <a:rPr lang="nl-NL" dirty="0"/>
              <a:t> tegemoetkoming en over de integratietegemoetkoming (FOD Sociale Zekerheid)</a:t>
            </a:r>
            <a:endParaRPr lang="en-US" dirty="0"/>
          </a:p>
          <a:p>
            <a:r>
              <a:rPr lang="nl-NL" dirty="0" smtClean="0"/>
              <a:t>opvangen </a:t>
            </a:r>
            <a:r>
              <a:rPr lang="nl-NL" dirty="0"/>
              <a:t>van de evolutie in Vlaanderen: nieuwe evaluatiecriteria voor de toekenning</a:t>
            </a:r>
            <a:r>
              <a:rPr lang="nl-NL" dirty="0" smtClean="0"/>
              <a:t> </a:t>
            </a:r>
            <a:r>
              <a:rPr lang="nl-NL" dirty="0"/>
              <a:t>van de Tegemoetkoming voor Hulp Aan Bejaarden (overgang naar </a:t>
            </a:r>
            <a:r>
              <a:rPr lang="nl-NL" dirty="0" err="1"/>
              <a:t>BelRai</a:t>
            </a:r>
            <a:r>
              <a:rPr lang="nl-NL" dirty="0"/>
              <a:t>)</a:t>
            </a:r>
            <a:endParaRPr lang="fr-FR" dirty="0"/>
          </a:p>
        </p:txBody>
      </p:sp>
    </p:spTree>
    <p:extLst>
      <p:ext uri="{BB962C8B-B14F-4D97-AF65-F5344CB8AC3E}">
        <p14:creationId xmlns:p14="http://schemas.microsoft.com/office/powerpoint/2010/main" val="267193792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OCMW’s </a:t>
            </a:r>
            <a:endParaRPr lang="en-US" strike="sngStrike" dirty="0"/>
          </a:p>
        </p:txBody>
      </p:sp>
      <p:sp>
        <p:nvSpPr>
          <p:cNvPr id="3" name="Content Placeholder 2"/>
          <p:cNvSpPr>
            <a:spLocks noGrp="1"/>
          </p:cNvSpPr>
          <p:nvPr>
            <p:ph idx="1"/>
          </p:nvPr>
        </p:nvSpPr>
        <p:spPr/>
        <p:txBody>
          <a:bodyPr>
            <a:normAutofit fontScale="85000" lnSpcReduction="20000"/>
          </a:bodyPr>
          <a:lstStyle/>
          <a:p>
            <a:r>
              <a:rPr lang="nl-NL" dirty="0" smtClean="0"/>
              <a:t>evolutie van NOVA</a:t>
            </a:r>
            <a:r>
              <a:rPr lang="nl-NL" dirty="0"/>
              <a:t>+ </a:t>
            </a:r>
          </a:p>
          <a:p>
            <a:pPr lvl="1"/>
            <a:r>
              <a:rPr lang="nl-NL" dirty="0" smtClean="0"/>
              <a:t>in </a:t>
            </a:r>
            <a:r>
              <a:rPr lang="nl-NL" dirty="0"/>
              <a:t>versie 1 van NOVA+ kunnen de </a:t>
            </a:r>
            <a:r>
              <a:rPr lang="nl-NL" dirty="0" err="1"/>
              <a:t>OCMW’s</a:t>
            </a:r>
            <a:r>
              <a:rPr lang="nl-NL" dirty="0"/>
              <a:t> door middel van een </a:t>
            </a:r>
            <a:r>
              <a:rPr lang="nl-NL" dirty="0" err="1"/>
              <a:t>webservice</a:t>
            </a:r>
            <a:r>
              <a:rPr lang="nl-NL" dirty="0"/>
              <a:t> het correcte statuut van de persoon die hulp vraagt aan het OCMW bij de POD MI </a:t>
            </a:r>
            <a:r>
              <a:rPr lang="nl-NL" dirty="0" smtClean="0"/>
              <a:t>raadplegen; hierdoor </a:t>
            </a:r>
            <a:r>
              <a:rPr lang="nl-NL" dirty="0"/>
              <a:t>kunnen incoherenties tussen beide entiteiten worden vermeden.</a:t>
            </a:r>
          </a:p>
          <a:p>
            <a:pPr lvl="1"/>
            <a:r>
              <a:rPr lang="nl-NL" dirty="0" smtClean="0"/>
              <a:t>in </a:t>
            </a:r>
            <a:r>
              <a:rPr lang="nl-NL" dirty="0"/>
              <a:t>2022 zou deze dienst worden uitgebreid om de POD MI in de mogelijkheid te stellen het bedrag van de financiële hulp te berekenen en dit bedrag mee te delen aan het OCMW dat vervolgens de terugbetaling aan de federale overheid </a:t>
            </a:r>
            <a:r>
              <a:rPr lang="nl-NL" dirty="0" smtClean="0"/>
              <a:t>vraagt</a:t>
            </a:r>
            <a:endParaRPr lang="fr-FR" sz="600" dirty="0"/>
          </a:p>
          <a:p>
            <a:r>
              <a:rPr lang="fr-FR" sz="1900" dirty="0" err="1"/>
              <a:t>BelRAI</a:t>
            </a:r>
            <a:r>
              <a:rPr lang="fr-FR" dirty="0"/>
              <a:t> </a:t>
            </a:r>
          </a:p>
          <a:p>
            <a:pPr lvl="1"/>
            <a:r>
              <a:rPr lang="nl-NL" sz="1700" dirty="0" smtClean="0"/>
              <a:t>sinds </a:t>
            </a:r>
            <a:r>
              <a:rPr lang="nl-NL" sz="1700" dirty="0"/>
              <a:t>juni 2021 hebben de Vlaamse </a:t>
            </a:r>
            <a:r>
              <a:rPr lang="nl-NL" sz="1700" dirty="0" err="1"/>
              <a:t>OCMW’s</a:t>
            </a:r>
            <a:r>
              <a:rPr lang="nl-NL" sz="1700" dirty="0"/>
              <a:t> en de welzijnsverenigingen via </a:t>
            </a:r>
            <a:r>
              <a:rPr lang="nl-NL" sz="1700" dirty="0" err="1"/>
              <a:t>BelRAI</a:t>
            </a:r>
            <a:r>
              <a:rPr lang="nl-NL" sz="1700" dirty="0"/>
              <a:t> toegang tot de zelfredzaamheidsgraad van bepaalde van hun klanten</a:t>
            </a:r>
            <a:endParaRPr lang="fr-FR" sz="600" dirty="0"/>
          </a:p>
          <a:p>
            <a:r>
              <a:rPr lang="nl-BE" dirty="0" smtClean="0"/>
              <a:t>beschikbaarstelling </a:t>
            </a:r>
            <a:r>
              <a:rPr lang="nl-BE" dirty="0"/>
              <a:t>van nieuwe authentieke bronnen, o.a.</a:t>
            </a:r>
            <a:endParaRPr lang="en-US" dirty="0"/>
          </a:p>
          <a:p>
            <a:pPr lvl="1"/>
            <a:r>
              <a:rPr lang="nl-BE" dirty="0"/>
              <a:t>arbeidsongeschiktheid bij de ziekenfondsen (door de ziekenfondsen uitgesteld tot het tweede semester van 2021)</a:t>
            </a:r>
            <a:endParaRPr lang="en-US" dirty="0"/>
          </a:p>
          <a:p>
            <a:pPr lvl="1"/>
            <a:r>
              <a:rPr lang="nl-BE" dirty="0"/>
              <a:t>arbeidsongeval (in onderzoek)</a:t>
            </a:r>
            <a:endParaRPr lang="en-US" dirty="0"/>
          </a:p>
          <a:p>
            <a:pPr lvl="1"/>
            <a:r>
              <a:rPr lang="nl-BE" dirty="0"/>
              <a:t>vakantiegeld (in uitvoering)</a:t>
            </a:r>
            <a:endParaRPr lang="en-US" dirty="0"/>
          </a:p>
          <a:p>
            <a:pPr lvl="1"/>
            <a:r>
              <a:rPr lang="nl-BE" dirty="0"/>
              <a:t>studiebeurzen in Vlaanderen (op langere termijn)</a:t>
            </a:r>
            <a:endParaRPr lang="en-US" dirty="0"/>
          </a:p>
          <a:p>
            <a:pPr lvl="1"/>
            <a:r>
              <a:rPr lang="nl-BE" dirty="0"/>
              <a:t>diploma’s in Wallonië (op langere termijn</a:t>
            </a:r>
            <a:r>
              <a:rPr lang="nl-BE" dirty="0" smtClean="0"/>
              <a:t>)</a:t>
            </a:r>
            <a:endParaRPr lang="fr-FR" sz="600" dirty="0">
              <a:solidFill>
                <a:srgbClr val="FF0000"/>
              </a:solidFill>
            </a:endParaRPr>
          </a:p>
          <a:p>
            <a:r>
              <a:rPr lang="nl-BE" dirty="0"/>
              <a:t>raadpleging van de plaatsingsdiensten</a:t>
            </a:r>
            <a:endParaRPr lang="en-US" dirty="0"/>
          </a:p>
          <a:p>
            <a:pPr lvl="1"/>
            <a:r>
              <a:rPr lang="nl-BE" dirty="0"/>
              <a:t>in 2021 hebben de </a:t>
            </a:r>
            <a:r>
              <a:rPr lang="nl-BE" dirty="0" err="1"/>
              <a:t>OCMW’s</a:t>
            </a:r>
            <a:r>
              <a:rPr lang="nl-BE" dirty="0"/>
              <a:t> toegang gekregen tot de inschrijving als werkzoekende in Brussel, </a:t>
            </a:r>
            <a:r>
              <a:rPr lang="nl-BE" dirty="0" err="1"/>
              <a:t>Actiris</a:t>
            </a:r>
            <a:r>
              <a:rPr lang="nl-BE" dirty="0"/>
              <a:t> volgt dus het voorbeeld van de FOREM die zijn gegevensbank heeft opengesteld in 2020</a:t>
            </a:r>
            <a:endParaRPr lang="en-US" dirty="0"/>
          </a:p>
          <a:p>
            <a:pPr lvl="1"/>
            <a:r>
              <a:rPr lang="nl-BE" dirty="0"/>
              <a:t>besprekingen aan de gang met de VDAB opdat deze instelling dezelfde gegevens zou bezorgen vanaf </a:t>
            </a:r>
            <a:r>
              <a:rPr lang="nl-BE" dirty="0" smtClean="0"/>
              <a:t>2022</a:t>
            </a:r>
            <a:endParaRPr lang="en-US" dirty="0"/>
          </a:p>
        </p:txBody>
      </p:sp>
    </p:spTree>
    <p:extLst>
      <p:ext uri="{BB962C8B-B14F-4D97-AF65-F5344CB8AC3E}">
        <p14:creationId xmlns:p14="http://schemas.microsoft.com/office/powerpoint/2010/main" val="26366714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noFill/>
        </p:spPr>
        <p:txBody>
          <a:bodyPr/>
          <a:lstStyle/>
          <a:p>
            <a:r>
              <a:rPr lang="fr-BE" altLang="en-US" dirty="0" err="1" smtClean="0"/>
              <a:t>Fraudebestrijding</a:t>
            </a:r>
            <a:endParaRPr lang="en-US" altLang="en-US" dirty="0"/>
          </a:p>
        </p:txBody>
      </p:sp>
      <p:sp>
        <p:nvSpPr>
          <p:cNvPr id="22531" name="Content Placeholder 2"/>
          <p:cNvSpPr>
            <a:spLocks noGrp="1"/>
          </p:cNvSpPr>
          <p:nvPr>
            <p:ph idx="1"/>
          </p:nvPr>
        </p:nvSpPr>
        <p:spPr/>
        <p:txBody>
          <a:bodyPr>
            <a:normAutofit/>
          </a:bodyPr>
          <a:lstStyle/>
          <a:p>
            <a:r>
              <a:rPr lang="nl-BE" dirty="0" smtClean="0"/>
              <a:t>de </a:t>
            </a:r>
            <a:r>
              <a:rPr lang="nl-BE" dirty="0"/>
              <a:t>KSZ verleent, op vraag van de respectieve overheden, reeds meer dan  </a:t>
            </a:r>
            <a:r>
              <a:rPr lang="nl-BE" dirty="0" smtClean="0"/>
              <a:t>15 </a:t>
            </a:r>
            <a:r>
              <a:rPr lang="nl-BE" dirty="0"/>
              <a:t>jaar haar medewerking aan de strijd tegen en de voorkoming van sociale en fiscale </a:t>
            </a:r>
            <a:r>
              <a:rPr lang="nl-BE" dirty="0" smtClean="0"/>
              <a:t>fraude</a:t>
            </a:r>
          </a:p>
          <a:p>
            <a:r>
              <a:rPr lang="nl-BE" dirty="0" smtClean="0"/>
              <a:t>&gt; </a:t>
            </a:r>
            <a:r>
              <a:rPr lang="nl-BE" dirty="0">
                <a:solidFill>
                  <a:srgbClr val="008CB2"/>
                </a:solidFill>
              </a:rPr>
              <a:t>120</a:t>
            </a:r>
            <a:r>
              <a:rPr lang="nl-BE" dirty="0"/>
              <a:t> gestructureerde gegevensstromen ontwikkeld die datamatching of datamining mogelijk maken bv. </a:t>
            </a:r>
            <a:r>
              <a:rPr lang="nl-BE" dirty="0" smtClean="0"/>
              <a:t>tot </a:t>
            </a:r>
            <a:r>
              <a:rPr lang="nl-BE" dirty="0"/>
              <a:t>detectie van cumul tussen werkloosheidsuitkeringen en loon, of cumul van ziekte-uitkeringen met </a:t>
            </a:r>
            <a:r>
              <a:rPr lang="nl-BE" dirty="0" smtClean="0"/>
              <a:t>pensioen</a:t>
            </a:r>
          </a:p>
          <a:p>
            <a:r>
              <a:rPr lang="en-US" dirty="0" err="1"/>
              <a:t>a</a:t>
            </a:r>
            <a:r>
              <a:rPr lang="en-US" dirty="0" err="1" smtClean="0"/>
              <a:t>ctieve</a:t>
            </a:r>
            <a:r>
              <a:rPr lang="en-US" dirty="0" smtClean="0"/>
              <a:t> </a:t>
            </a:r>
            <a:r>
              <a:rPr lang="en-US" dirty="0" err="1"/>
              <a:t>deelname</a:t>
            </a:r>
            <a:r>
              <a:rPr lang="en-US" dirty="0"/>
              <a:t> </a:t>
            </a:r>
            <a:r>
              <a:rPr lang="en-US" dirty="0" err="1"/>
              <a:t>aan</a:t>
            </a:r>
            <a:r>
              <a:rPr lang="en-US" dirty="0"/>
              <a:t> het College voor de </a:t>
            </a:r>
            <a:r>
              <a:rPr lang="en-US" dirty="0" err="1"/>
              <a:t>strijd</a:t>
            </a:r>
            <a:r>
              <a:rPr lang="en-US" dirty="0"/>
              <a:t> </a:t>
            </a:r>
            <a:r>
              <a:rPr lang="en-US" dirty="0" err="1"/>
              <a:t>tegen</a:t>
            </a:r>
            <a:r>
              <a:rPr lang="en-US" dirty="0"/>
              <a:t> </a:t>
            </a:r>
            <a:r>
              <a:rPr lang="en-US" dirty="0" err="1"/>
              <a:t>fiscale</a:t>
            </a:r>
            <a:r>
              <a:rPr lang="en-US" dirty="0"/>
              <a:t> </a:t>
            </a:r>
            <a:r>
              <a:rPr lang="en-US" dirty="0" err="1"/>
              <a:t>en</a:t>
            </a:r>
            <a:r>
              <a:rPr lang="en-US" dirty="0"/>
              <a:t> </a:t>
            </a:r>
            <a:r>
              <a:rPr lang="en-US" dirty="0" err="1"/>
              <a:t>sociale</a:t>
            </a:r>
            <a:r>
              <a:rPr lang="en-US" dirty="0"/>
              <a:t> </a:t>
            </a:r>
            <a:r>
              <a:rPr lang="en-US" dirty="0" err="1"/>
              <a:t>fraude</a:t>
            </a:r>
            <a:endParaRPr lang="en-US" dirty="0"/>
          </a:p>
          <a:p>
            <a:r>
              <a:rPr lang="en-US" dirty="0" smtClean="0"/>
              <a:t>KSZ </a:t>
            </a:r>
            <a:r>
              <a:rPr lang="en-US" dirty="0"/>
              <a:t>is trekker van </a:t>
            </a:r>
            <a:r>
              <a:rPr lang="en-US" dirty="0" err="1"/>
              <a:t>actiepunt</a:t>
            </a:r>
            <a:r>
              <a:rPr lang="en-US" dirty="0"/>
              <a:t> 23: </a:t>
            </a:r>
            <a:r>
              <a:rPr lang="en-US" dirty="0" err="1"/>
              <a:t>uitvoeren</a:t>
            </a:r>
            <a:r>
              <a:rPr lang="en-US" dirty="0"/>
              <a:t> van </a:t>
            </a:r>
            <a:r>
              <a:rPr lang="en-US" dirty="0" err="1"/>
              <a:t>een</a:t>
            </a:r>
            <a:r>
              <a:rPr lang="en-US" dirty="0"/>
              <a:t> </a:t>
            </a:r>
            <a:r>
              <a:rPr lang="en-US" dirty="0" smtClean="0"/>
              <a:t>gap-</a:t>
            </a:r>
            <a:r>
              <a:rPr lang="en-US" dirty="0" err="1" smtClean="0"/>
              <a:t>analyse</a:t>
            </a:r>
            <a:r>
              <a:rPr lang="en-US" dirty="0" smtClean="0"/>
              <a:t> </a:t>
            </a:r>
            <a:r>
              <a:rPr lang="en-US" dirty="0"/>
              <a:t>tot het </a:t>
            </a:r>
            <a:r>
              <a:rPr lang="en-US" dirty="0" err="1"/>
              <a:t>identificeren</a:t>
            </a:r>
            <a:r>
              <a:rPr lang="en-US" dirty="0"/>
              <a:t> van </a:t>
            </a:r>
            <a:r>
              <a:rPr lang="en-US" dirty="0" err="1"/>
              <a:t>nuttige</a:t>
            </a:r>
            <a:r>
              <a:rPr lang="en-US" dirty="0"/>
              <a:t> </a:t>
            </a:r>
            <a:r>
              <a:rPr lang="en-US" dirty="0" err="1"/>
              <a:t>gegevens</a:t>
            </a:r>
            <a:r>
              <a:rPr lang="en-US" dirty="0"/>
              <a:t> die </a:t>
            </a:r>
            <a:r>
              <a:rPr lang="en-US" dirty="0" err="1"/>
              <a:t>beschikbaar</a:t>
            </a:r>
            <a:r>
              <a:rPr lang="en-US" dirty="0"/>
              <a:t> </a:t>
            </a:r>
            <a:r>
              <a:rPr lang="en-US" dirty="0" err="1"/>
              <a:t>zijn</a:t>
            </a:r>
            <a:r>
              <a:rPr lang="en-US" dirty="0"/>
              <a:t> </a:t>
            </a:r>
            <a:r>
              <a:rPr lang="en-US" dirty="0" err="1"/>
              <a:t>bij</a:t>
            </a:r>
            <a:r>
              <a:rPr lang="en-US" dirty="0"/>
              <a:t> FOD’s </a:t>
            </a:r>
            <a:r>
              <a:rPr lang="en-US" dirty="0" err="1"/>
              <a:t>en</a:t>
            </a:r>
            <a:r>
              <a:rPr lang="en-US" dirty="0"/>
              <a:t> </a:t>
            </a:r>
            <a:r>
              <a:rPr lang="en-US" dirty="0" smtClean="0"/>
              <a:t>OISZ </a:t>
            </a:r>
            <a:r>
              <a:rPr lang="en-US" dirty="0" err="1" smtClean="0"/>
              <a:t>en</a:t>
            </a:r>
            <a:r>
              <a:rPr lang="en-US" dirty="0" smtClean="0"/>
              <a:t> </a:t>
            </a:r>
            <a:r>
              <a:rPr lang="en-US" dirty="0"/>
              <a:t>die </a:t>
            </a:r>
            <a:r>
              <a:rPr lang="en-US" dirty="0" err="1"/>
              <a:t>actueel</a:t>
            </a:r>
            <a:r>
              <a:rPr lang="en-US" dirty="0"/>
              <a:t> nog </a:t>
            </a:r>
            <a:r>
              <a:rPr lang="en-US" dirty="0" err="1"/>
              <a:t>niet</a:t>
            </a:r>
            <a:r>
              <a:rPr lang="en-US" dirty="0"/>
              <a:t> </a:t>
            </a:r>
            <a:r>
              <a:rPr lang="en-US" dirty="0" err="1"/>
              <a:t>middels</a:t>
            </a:r>
            <a:r>
              <a:rPr lang="en-US" dirty="0"/>
              <a:t> </a:t>
            </a:r>
            <a:r>
              <a:rPr lang="en-US" dirty="0" err="1"/>
              <a:t>gestructureerde</a:t>
            </a:r>
            <a:r>
              <a:rPr lang="en-US" dirty="0"/>
              <a:t> </a:t>
            </a:r>
            <a:r>
              <a:rPr lang="en-US" dirty="0" err="1"/>
              <a:t>gegevensmededelingen</a:t>
            </a:r>
            <a:r>
              <a:rPr lang="en-US" dirty="0"/>
              <a:t> </a:t>
            </a:r>
            <a:r>
              <a:rPr lang="en-US" dirty="0" err="1"/>
              <a:t>worden</a:t>
            </a:r>
            <a:r>
              <a:rPr lang="en-US" dirty="0"/>
              <a:t> </a:t>
            </a:r>
            <a:r>
              <a:rPr lang="en-US" dirty="0" err="1" smtClean="0"/>
              <a:t>ontsloten</a:t>
            </a:r>
            <a:endParaRPr lang="nl-BE" dirty="0"/>
          </a:p>
          <a:p>
            <a:pPr lvl="1"/>
            <a:endParaRPr lang="en-US" dirty="0"/>
          </a:p>
        </p:txBody>
      </p:sp>
    </p:spTree>
    <p:extLst>
      <p:ext uri="{BB962C8B-B14F-4D97-AF65-F5344CB8AC3E}">
        <p14:creationId xmlns:p14="http://schemas.microsoft.com/office/powerpoint/2010/main" val="219223251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noFill/>
        </p:spPr>
        <p:txBody>
          <a:bodyPr/>
          <a:lstStyle/>
          <a:p>
            <a:r>
              <a:rPr lang="fr-BE" altLang="en-US" dirty="0" err="1" smtClean="0"/>
              <a:t>Fraudebestrijding</a:t>
            </a:r>
            <a:r>
              <a:rPr lang="fr-BE" altLang="en-US" dirty="0" smtClean="0"/>
              <a:t> - </a:t>
            </a:r>
            <a:r>
              <a:rPr lang="fr-BE" altLang="en-US" dirty="0" err="1" smtClean="0"/>
              <a:t>Dolsis</a:t>
            </a:r>
            <a:endParaRPr lang="en-US" altLang="en-US" dirty="0"/>
          </a:p>
        </p:txBody>
      </p:sp>
      <p:sp>
        <p:nvSpPr>
          <p:cNvPr id="22531" name="Content Placeholder 2"/>
          <p:cNvSpPr>
            <a:spLocks noGrp="1"/>
          </p:cNvSpPr>
          <p:nvPr>
            <p:ph idx="1"/>
          </p:nvPr>
        </p:nvSpPr>
        <p:spPr/>
        <p:txBody>
          <a:bodyPr>
            <a:normAutofit lnSpcReduction="10000"/>
          </a:bodyPr>
          <a:lstStyle/>
          <a:p>
            <a:r>
              <a:rPr lang="nl-NL" dirty="0" smtClean="0"/>
              <a:t>ontsluiting </a:t>
            </a:r>
            <a:r>
              <a:rPr lang="nl-NL" dirty="0"/>
              <a:t>van meerdere gegevensbronnen via unieke </a:t>
            </a:r>
            <a:r>
              <a:rPr lang="nl-NL" dirty="0" err="1"/>
              <a:t>webinterface</a:t>
            </a:r>
            <a:endParaRPr lang="nl-NL" dirty="0"/>
          </a:p>
          <a:p>
            <a:r>
              <a:rPr lang="nl-NL" dirty="0"/>
              <a:t>aanvankelijk ontwikkeld voor klassieke inspectiediensten en intussen meer dan </a:t>
            </a:r>
            <a:r>
              <a:rPr lang="nl-NL" dirty="0">
                <a:solidFill>
                  <a:srgbClr val="008CB2"/>
                </a:solidFill>
              </a:rPr>
              <a:t>90</a:t>
            </a:r>
            <a:r>
              <a:rPr lang="nl-NL" dirty="0"/>
              <a:t> gebruikende instellingen</a:t>
            </a:r>
          </a:p>
          <a:p>
            <a:r>
              <a:rPr lang="en-US" dirty="0" smtClean="0"/>
              <a:t>in 2021 </a:t>
            </a:r>
            <a:r>
              <a:rPr lang="en-US" dirty="0" err="1" smtClean="0"/>
              <a:t>acceptatiestelling</a:t>
            </a:r>
            <a:r>
              <a:rPr lang="en-US" dirty="0" smtClean="0"/>
              <a:t> van Wave 9</a:t>
            </a:r>
          </a:p>
          <a:p>
            <a:pPr lvl="1"/>
            <a:r>
              <a:rPr lang="en-US" dirty="0" err="1" smtClean="0"/>
              <a:t>bijkomend</a:t>
            </a:r>
            <a:r>
              <a:rPr lang="en-US" dirty="0" smtClean="0"/>
              <a:t> </a:t>
            </a:r>
            <a:r>
              <a:rPr lang="en-US" dirty="0" err="1" smtClean="0"/>
              <a:t>ontsluiten</a:t>
            </a:r>
            <a:r>
              <a:rPr lang="en-US" dirty="0" smtClean="0"/>
              <a:t> van het </a:t>
            </a:r>
            <a:r>
              <a:rPr lang="en-US" dirty="0" err="1" smtClean="0"/>
              <a:t>Pensioenkadaster</a:t>
            </a:r>
            <a:endParaRPr lang="en-US" dirty="0"/>
          </a:p>
          <a:p>
            <a:pPr lvl="1"/>
            <a:r>
              <a:rPr lang="en-US" dirty="0" err="1" smtClean="0"/>
              <a:t>aansluiten</a:t>
            </a:r>
            <a:r>
              <a:rPr lang="en-US" dirty="0" smtClean="0"/>
              <a:t> van </a:t>
            </a:r>
            <a:r>
              <a:rPr lang="en-US" dirty="0" err="1" smtClean="0"/>
              <a:t>bijkomende</a:t>
            </a:r>
            <a:r>
              <a:rPr lang="en-US" dirty="0" smtClean="0"/>
              <a:t> </a:t>
            </a:r>
            <a:r>
              <a:rPr lang="en-US" dirty="0" err="1" smtClean="0"/>
              <a:t>gebruikers</a:t>
            </a:r>
            <a:endParaRPr lang="en-US" dirty="0"/>
          </a:p>
          <a:p>
            <a:pPr lvl="2"/>
            <a:r>
              <a:rPr lang="en-US" dirty="0" smtClean="0"/>
              <a:t>FEDASIL</a:t>
            </a:r>
          </a:p>
          <a:p>
            <a:pPr lvl="2"/>
            <a:r>
              <a:rPr lang="en-US" dirty="0" smtClean="0"/>
              <a:t> </a:t>
            </a:r>
            <a:r>
              <a:rPr lang="en-US" dirty="0" smtClean="0">
                <a:solidFill>
                  <a:srgbClr val="008CB2"/>
                </a:solidFill>
              </a:rPr>
              <a:t>60-ta</a:t>
            </a:r>
            <a:r>
              <a:rPr lang="en-US" dirty="0" smtClean="0"/>
              <a:t>l </a:t>
            </a:r>
            <a:r>
              <a:rPr lang="en-US" dirty="0" err="1" smtClean="0"/>
              <a:t>fondsen</a:t>
            </a:r>
            <a:r>
              <a:rPr lang="en-US" dirty="0" smtClean="0"/>
              <a:t> voor </a:t>
            </a:r>
            <a:r>
              <a:rPr lang="en-US" dirty="0" err="1" smtClean="0"/>
              <a:t>bestaanszekerheid</a:t>
            </a:r>
            <a:endParaRPr lang="en-US" dirty="0" smtClean="0"/>
          </a:p>
          <a:p>
            <a:pPr lvl="2"/>
            <a:r>
              <a:rPr lang="en-US" dirty="0" err="1" smtClean="0"/>
              <a:t>AViQ</a:t>
            </a:r>
            <a:r>
              <a:rPr lang="en-US" dirty="0" smtClean="0"/>
              <a:t>, IRISCARE, VUTG, VAZG, VLABEL</a:t>
            </a:r>
          </a:p>
          <a:p>
            <a:r>
              <a:rPr lang="en-US" dirty="0" smtClean="0"/>
              <a:t>trend: steeds </a:t>
            </a:r>
            <a:r>
              <a:rPr lang="en-US" dirty="0" err="1" smtClean="0"/>
              <a:t>meer</a:t>
            </a:r>
            <a:r>
              <a:rPr lang="en-US" dirty="0" smtClean="0"/>
              <a:t> </a:t>
            </a:r>
            <a:r>
              <a:rPr lang="en-US" dirty="0" err="1" smtClean="0"/>
              <a:t>regionale</a:t>
            </a:r>
            <a:r>
              <a:rPr lang="en-US" dirty="0" smtClean="0"/>
              <a:t> </a:t>
            </a:r>
            <a:r>
              <a:rPr lang="en-US" dirty="0" err="1" smtClean="0"/>
              <a:t>instellingen</a:t>
            </a:r>
            <a:r>
              <a:rPr lang="en-US" dirty="0" smtClean="0"/>
              <a:t> </a:t>
            </a:r>
            <a:r>
              <a:rPr lang="en-US" dirty="0" err="1" smtClean="0"/>
              <a:t>maken</a:t>
            </a:r>
            <a:r>
              <a:rPr lang="en-US" dirty="0" smtClean="0"/>
              <a:t> </a:t>
            </a:r>
            <a:r>
              <a:rPr lang="en-US" dirty="0" err="1" smtClean="0"/>
              <a:t>gebruik</a:t>
            </a:r>
            <a:r>
              <a:rPr lang="en-US" dirty="0" smtClean="0"/>
              <a:t> van de </a:t>
            </a:r>
            <a:r>
              <a:rPr lang="en-US" dirty="0" err="1" smtClean="0"/>
              <a:t>webapplicatie</a:t>
            </a:r>
            <a:endParaRPr lang="en-US" dirty="0" smtClean="0"/>
          </a:p>
          <a:p>
            <a:r>
              <a:rPr lang="en-US" dirty="0" smtClean="0"/>
              <a:t>maar </a:t>
            </a:r>
            <a:r>
              <a:rPr lang="en-US" dirty="0" err="1" smtClean="0"/>
              <a:t>huidige</a:t>
            </a:r>
            <a:r>
              <a:rPr lang="en-US" dirty="0" smtClean="0"/>
              <a:t> </a:t>
            </a:r>
            <a:r>
              <a:rPr lang="en-US" dirty="0" err="1" smtClean="0"/>
              <a:t>applicatie</a:t>
            </a:r>
            <a:r>
              <a:rPr lang="en-US" dirty="0" smtClean="0"/>
              <a:t> </a:t>
            </a:r>
            <a:r>
              <a:rPr lang="en-US" dirty="0" err="1" smtClean="0"/>
              <a:t>en</a:t>
            </a:r>
            <a:r>
              <a:rPr lang="en-US" dirty="0" smtClean="0"/>
              <a:t> </a:t>
            </a:r>
            <a:r>
              <a:rPr lang="en-US" dirty="0" err="1" smtClean="0"/>
              <a:t>gebruikersbeheer</a:t>
            </a:r>
            <a:r>
              <a:rPr lang="en-US" dirty="0" smtClean="0"/>
              <a:t> </a:t>
            </a:r>
            <a:r>
              <a:rPr lang="en-US" dirty="0" err="1" smtClean="0"/>
              <a:t>botst</a:t>
            </a:r>
            <a:r>
              <a:rPr lang="en-US" dirty="0" smtClean="0"/>
              <a:t> </a:t>
            </a:r>
            <a:r>
              <a:rPr lang="en-US" dirty="0" err="1" smtClean="0"/>
              <a:t>stilaan</a:t>
            </a:r>
            <a:r>
              <a:rPr lang="en-US" dirty="0" smtClean="0"/>
              <a:t> </a:t>
            </a:r>
            <a:r>
              <a:rPr lang="en-US" dirty="0" err="1" smtClean="0"/>
              <a:t>tegen</a:t>
            </a:r>
            <a:r>
              <a:rPr lang="en-US" dirty="0" smtClean="0"/>
              <a:t> </a:t>
            </a:r>
            <a:r>
              <a:rPr lang="en-US" dirty="0" err="1" smtClean="0"/>
              <a:t>zijn</a:t>
            </a:r>
            <a:r>
              <a:rPr lang="en-US" dirty="0" smtClean="0"/>
              <a:t> </a:t>
            </a:r>
            <a:r>
              <a:rPr lang="en-US" dirty="0" err="1" smtClean="0"/>
              <a:t>limieten</a:t>
            </a:r>
            <a:endParaRPr lang="en-US" dirty="0" smtClean="0"/>
          </a:p>
          <a:p>
            <a:r>
              <a:rPr lang="en-US" dirty="0" smtClean="0"/>
              <a:t>in 2022: ‘freeze’ </a:t>
            </a:r>
            <a:r>
              <a:rPr lang="en-US" dirty="0" err="1" smtClean="0"/>
              <a:t>na</a:t>
            </a:r>
            <a:r>
              <a:rPr lang="en-US" dirty="0" smtClean="0"/>
              <a:t> </a:t>
            </a:r>
            <a:r>
              <a:rPr lang="en-US" dirty="0" err="1" smtClean="0"/>
              <a:t>uitrol</a:t>
            </a:r>
            <a:r>
              <a:rPr lang="en-US" dirty="0" smtClean="0"/>
              <a:t> wave 9 </a:t>
            </a:r>
            <a:r>
              <a:rPr lang="en-US" dirty="0" err="1" smtClean="0"/>
              <a:t>en</a:t>
            </a:r>
            <a:r>
              <a:rPr lang="en-US" dirty="0" smtClean="0"/>
              <a:t> </a:t>
            </a:r>
            <a:r>
              <a:rPr lang="en-US" dirty="0" err="1" smtClean="0"/>
              <a:t>globale</a:t>
            </a:r>
            <a:r>
              <a:rPr lang="en-US" dirty="0" smtClean="0"/>
              <a:t> re-</a:t>
            </a:r>
            <a:r>
              <a:rPr lang="en-US" dirty="0" err="1" smtClean="0"/>
              <a:t>engeneering</a:t>
            </a:r>
            <a:r>
              <a:rPr lang="en-US" dirty="0" smtClean="0"/>
              <a:t> van </a:t>
            </a:r>
            <a:r>
              <a:rPr lang="en-US" dirty="0" err="1" smtClean="0"/>
              <a:t>zowel</a:t>
            </a:r>
            <a:r>
              <a:rPr lang="en-US" dirty="0" smtClean="0"/>
              <a:t> de </a:t>
            </a:r>
            <a:r>
              <a:rPr lang="en-US" dirty="0" err="1" smtClean="0"/>
              <a:t>webapplicatie</a:t>
            </a:r>
            <a:r>
              <a:rPr lang="en-US" dirty="0" smtClean="0"/>
              <a:t> </a:t>
            </a:r>
            <a:r>
              <a:rPr lang="en-US" dirty="0" err="1" smtClean="0"/>
              <a:t>als</a:t>
            </a:r>
            <a:r>
              <a:rPr lang="en-US" dirty="0" smtClean="0"/>
              <a:t> van de </a:t>
            </a:r>
            <a:r>
              <a:rPr lang="en-US" dirty="0" err="1" smtClean="0"/>
              <a:t>achterliggende</a:t>
            </a:r>
            <a:r>
              <a:rPr lang="en-US" dirty="0" smtClean="0"/>
              <a:t> </a:t>
            </a:r>
            <a:r>
              <a:rPr lang="en-US" dirty="0" err="1" smtClean="0"/>
              <a:t>diensten</a:t>
            </a:r>
            <a:endParaRPr lang="en-US" dirty="0" smtClean="0"/>
          </a:p>
          <a:p>
            <a:pPr lvl="1"/>
            <a:endParaRPr lang="en-US" dirty="0" smtClean="0"/>
          </a:p>
        </p:txBody>
      </p:sp>
    </p:spTree>
    <p:extLst>
      <p:ext uri="{BB962C8B-B14F-4D97-AF65-F5344CB8AC3E}">
        <p14:creationId xmlns:p14="http://schemas.microsoft.com/office/powerpoint/2010/main" val="253848824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03413" y="257545"/>
            <a:ext cx="11645152" cy="1325563"/>
          </a:xfrm>
          <a:noFill/>
        </p:spPr>
        <p:txBody>
          <a:bodyPr>
            <a:normAutofit/>
          </a:bodyPr>
          <a:lstStyle/>
          <a:p>
            <a:r>
              <a:rPr lang="fr-BE" altLang="en-US" dirty="0" err="1" smtClean="0"/>
              <a:t>Fraudebestrijding</a:t>
            </a:r>
            <a:r>
              <a:rPr lang="fr-BE" altLang="en-US" dirty="0" smtClean="0"/>
              <a:t> - Single Permit (</a:t>
            </a:r>
            <a:r>
              <a:rPr lang="fr-BE" altLang="en-US" dirty="0" err="1" smtClean="0"/>
              <a:t>gecombineerde</a:t>
            </a:r>
            <a:r>
              <a:rPr lang="fr-BE" altLang="en-US" dirty="0" smtClean="0"/>
              <a:t> </a:t>
            </a:r>
            <a:r>
              <a:rPr lang="fr-BE" altLang="en-US" dirty="0" err="1" smtClean="0"/>
              <a:t>vergunning</a:t>
            </a:r>
            <a:r>
              <a:rPr lang="fr-BE" altLang="en-US" dirty="0" smtClean="0"/>
              <a:t>)</a:t>
            </a:r>
            <a:endParaRPr lang="en-US" altLang="en-US" dirty="0"/>
          </a:p>
        </p:txBody>
      </p:sp>
      <p:sp>
        <p:nvSpPr>
          <p:cNvPr id="22531" name="Content Placeholder 2"/>
          <p:cNvSpPr>
            <a:spLocks noGrp="1"/>
          </p:cNvSpPr>
          <p:nvPr>
            <p:ph idx="1"/>
          </p:nvPr>
        </p:nvSpPr>
        <p:spPr/>
        <p:txBody>
          <a:bodyPr>
            <a:normAutofit/>
          </a:bodyPr>
          <a:lstStyle/>
          <a:p>
            <a:r>
              <a:rPr lang="en-US" dirty="0" err="1" smtClean="0"/>
              <a:t>tijdelijke</a:t>
            </a:r>
            <a:r>
              <a:rPr lang="en-US" dirty="0" smtClean="0"/>
              <a:t> </a:t>
            </a:r>
            <a:r>
              <a:rPr lang="en-US" dirty="0" err="1" smtClean="0"/>
              <a:t>tewerkstelling</a:t>
            </a:r>
            <a:r>
              <a:rPr lang="en-US" dirty="0" smtClean="0"/>
              <a:t> in </a:t>
            </a:r>
            <a:r>
              <a:rPr lang="en-US" dirty="0" err="1" smtClean="0"/>
              <a:t>België</a:t>
            </a:r>
            <a:r>
              <a:rPr lang="en-US" dirty="0" smtClean="0"/>
              <a:t> van </a:t>
            </a:r>
            <a:r>
              <a:rPr lang="en-US" dirty="0" err="1" smtClean="0"/>
              <a:t>niet</a:t>
            </a:r>
            <a:r>
              <a:rPr lang="en-US" dirty="0" smtClean="0"/>
              <a:t> EU-</a:t>
            </a:r>
            <a:r>
              <a:rPr lang="en-US" dirty="0" err="1" smtClean="0"/>
              <a:t>onderdanen</a:t>
            </a:r>
            <a:endParaRPr lang="en-US" dirty="0" smtClean="0"/>
          </a:p>
          <a:p>
            <a:r>
              <a:rPr lang="en-US" dirty="0" err="1" smtClean="0"/>
              <a:t>verblijfsvergunning</a:t>
            </a:r>
            <a:r>
              <a:rPr lang="en-US" dirty="0" smtClean="0"/>
              <a:t> (</a:t>
            </a:r>
            <a:r>
              <a:rPr lang="en-US" dirty="0" err="1" smtClean="0"/>
              <a:t>federale</a:t>
            </a:r>
            <a:r>
              <a:rPr lang="en-US" dirty="0" smtClean="0"/>
              <a:t> </a:t>
            </a:r>
            <a:r>
              <a:rPr lang="en-US" dirty="0" err="1" smtClean="0"/>
              <a:t>bevoegdheid</a:t>
            </a:r>
            <a:r>
              <a:rPr lang="en-US" dirty="0" smtClean="0"/>
              <a:t>) </a:t>
            </a:r>
            <a:r>
              <a:rPr lang="en-US" dirty="0" err="1" smtClean="0"/>
              <a:t>en</a:t>
            </a:r>
            <a:r>
              <a:rPr lang="en-US" dirty="0" smtClean="0"/>
              <a:t> </a:t>
            </a:r>
            <a:r>
              <a:rPr lang="en-US" dirty="0" err="1" smtClean="0"/>
              <a:t>arbeidskaart</a:t>
            </a:r>
            <a:r>
              <a:rPr lang="en-US" dirty="0" smtClean="0"/>
              <a:t> (</a:t>
            </a:r>
            <a:r>
              <a:rPr lang="en-US" dirty="0" err="1" smtClean="0"/>
              <a:t>gewestelijke</a:t>
            </a:r>
            <a:r>
              <a:rPr lang="en-US" dirty="0" smtClean="0"/>
              <a:t> </a:t>
            </a:r>
            <a:r>
              <a:rPr lang="en-US" dirty="0" err="1" smtClean="0"/>
              <a:t>bevoegdheid</a:t>
            </a:r>
            <a:r>
              <a:rPr lang="en-US" dirty="0" smtClean="0"/>
              <a:t>)</a:t>
            </a:r>
          </a:p>
          <a:p>
            <a:r>
              <a:rPr lang="en-US" dirty="0" smtClean="0"/>
              <a:t>Single Permit platform </a:t>
            </a:r>
            <a:r>
              <a:rPr lang="en-US" dirty="0" err="1" smtClean="0"/>
              <a:t>schermt</a:t>
            </a:r>
            <a:r>
              <a:rPr lang="en-US" dirty="0" smtClean="0"/>
              <a:t> die </a:t>
            </a:r>
            <a:r>
              <a:rPr lang="en-US" dirty="0" err="1" smtClean="0"/>
              <a:t>complexiteit</a:t>
            </a:r>
            <a:r>
              <a:rPr lang="en-US" dirty="0" smtClean="0"/>
              <a:t> </a:t>
            </a:r>
            <a:r>
              <a:rPr lang="en-US" dirty="0" err="1" smtClean="0"/>
              <a:t>af</a:t>
            </a:r>
            <a:r>
              <a:rPr lang="en-US" dirty="0" smtClean="0"/>
              <a:t> voor de </a:t>
            </a:r>
            <a:r>
              <a:rPr lang="en-US" dirty="0" err="1" smtClean="0"/>
              <a:t>gebruiker</a:t>
            </a:r>
            <a:r>
              <a:rPr lang="en-US" dirty="0" smtClean="0"/>
              <a:t> (</a:t>
            </a:r>
            <a:r>
              <a:rPr lang="en-US" dirty="0" err="1" smtClean="0"/>
              <a:t>Belgische</a:t>
            </a:r>
            <a:r>
              <a:rPr lang="en-US" dirty="0" smtClean="0"/>
              <a:t> </a:t>
            </a:r>
            <a:r>
              <a:rPr lang="en-US" dirty="0" err="1" smtClean="0"/>
              <a:t>en</a:t>
            </a:r>
            <a:r>
              <a:rPr lang="en-US" dirty="0" smtClean="0"/>
              <a:t> </a:t>
            </a:r>
            <a:r>
              <a:rPr lang="en-US" dirty="0" err="1" smtClean="0"/>
              <a:t>buitenlandse</a:t>
            </a:r>
            <a:r>
              <a:rPr lang="en-US" dirty="0" smtClean="0"/>
              <a:t> </a:t>
            </a:r>
            <a:r>
              <a:rPr lang="en-US" dirty="0" err="1" smtClean="0"/>
              <a:t>werkgever</a:t>
            </a:r>
            <a:r>
              <a:rPr lang="en-US" dirty="0" smtClean="0"/>
              <a:t>) </a:t>
            </a:r>
            <a:r>
              <a:rPr lang="en-US" dirty="0" err="1" smtClean="0"/>
              <a:t>bij</a:t>
            </a:r>
            <a:r>
              <a:rPr lang="en-US" dirty="0" smtClean="0"/>
              <a:t> de </a:t>
            </a:r>
            <a:r>
              <a:rPr lang="en-US" dirty="0" err="1" smtClean="0"/>
              <a:t>aanvraag</a:t>
            </a:r>
            <a:r>
              <a:rPr lang="en-US" dirty="0" smtClean="0"/>
              <a:t> </a:t>
            </a:r>
          </a:p>
          <a:p>
            <a:r>
              <a:rPr lang="en-US" dirty="0" err="1" smtClean="0"/>
              <a:t>gebruik</a:t>
            </a:r>
            <a:r>
              <a:rPr lang="en-US" dirty="0" smtClean="0"/>
              <a:t> van </a:t>
            </a:r>
            <a:r>
              <a:rPr lang="en-US" dirty="0" err="1" smtClean="0"/>
              <a:t>belgianIDpro-applicatie</a:t>
            </a:r>
            <a:r>
              <a:rPr lang="en-US" dirty="0" smtClean="0"/>
              <a:t> die een </a:t>
            </a:r>
            <a:r>
              <a:rPr lang="en-US" dirty="0" err="1" smtClean="0"/>
              <a:t>beroep</a:t>
            </a:r>
            <a:r>
              <a:rPr lang="en-US" dirty="0" smtClean="0"/>
              <a:t> </a:t>
            </a:r>
            <a:r>
              <a:rPr lang="en-US" dirty="0" err="1" smtClean="0"/>
              <a:t>doet</a:t>
            </a:r>
            <a:r>
              <a:rPr lang="en-US" dirty="0" smtClean="0"/>
              <a:t> op de KSZ-</a:t>
            </a:r>
            <a:r>
              <a:rPr lang="en-US" dirty="0" err="1" smtClean="0"/>
              <a:t>registerdiensten</a:t>
            </a:r>
            <a:r>
              <a:rPr lang="en-US" dirty="0" smtClean="0"/>
              <a:t> tot </a:t>
            </a:r>
            <a:r>
              <a:rPr lang="en-US" dirty="0" err="1" smtClean="0"/>
              <a:t>correcte</a:t>
            </a:r>
            <a:r>
              <a:rPr lang="en-US" dirty="0" smtClean="0"/>
              <a:t> </a:t>
            </a:r>
            <a:r>
              <a:rPr lang="en-US" dirty="0" err="1" smtClean="0"/>
              <a:t>identificatie</a:t>
            </a:r>
            <a:r>
              <a:rPr lang="en-US" dirty="0" smtClean="0"/>
              <a:t> van de  </a:t>
            </a:r>
            <a:r>
              <a:rPr lang="en-US" dirty="0" err="1" smtClean="0"/>
              <a:t>buitenlandse</a:t>
            </a:r>
            <a:r>
              <a:rPr lang="en-US" dirty="0" smtClean="0"/>
              <a:t> </a:t>
            </a:r>
            <a:r>
              <a:rPr lang="en-US" dirty="0" err="1" smtClean="0"/>
              <a:t>werkkracht</a:t>
            </a:r>
            <a:endParaRPr lang="en-US" dirty="0" smtClean="0"/>
          </a:p>
        </p:txBody>
      </p:sp>
    </p:spTree>
    <p:extLst>
      <p:ext uri="{BB962C8B-B14F-4D97-AF65-F5344CB8AC3E}">
        <p14:creationId xmlns:p14="http://schemas.microsoft.com/office/powerpoint/2010/main" val="86252316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noFill/>
        </p:spPr>
        <p:txBody>
          <a:bodyPr/>
          <a:lstStyle/>
          <a:p>
            <a:r>
              <a:rPr lang="fr-BE" altLang="en-US" dirty="0" err="1" smtClean="0"/>
              <a:t>Fraudebestrijding</a:t>
            </a:r>
            <a:r>
              <a:rPr lang="fr-BE" altLang="en-US" dirty="0"/>
              <a:t> - </a:t>
            </a:r>
            <a:r>
              <a:rPr lang="fr-BE" altLang="en-US" dirty="0" err="1"/>
              <a:t>My</a:t>
            </a:r>
            <a:r>
              <a:rPr lang="fr-BE" altLang="en-US" dirty="0"/>
              <a:t> Digital Inspection Assistant </a:t>
            </a:r>
            <a:endParaRPr lang="en-US" altLang="en-US" dirty="0"/>
          </a:p>
        </p:txBody>
      </p:sp>
      <p:sp>
        <p:nvSpPr>
          <p:cNvPr id="22531" name="Content Placeholder 2"/>
          <p:cNvSpPr>
            <a:spLocks noGrp="1"/>
          </p:cNvSpPr>
          <p:nvPr>
            <p:ph idx="1"/>
          </p:nvPr>
        </p:nvSpPr>
        <p:spPr/>
        <p:txBody>
          <a:bodyPr>
            <a:normAutofit lnSpcReduction="10000"/>
          </a:bodyPr>
          <a:lstStyle/>
          <a:p>
            <a:r>
              <a:rPr lang="nl-NL" dirty="0" err="1" smtClean="0"/>
              <a:t>MyDIA</a:t>
            </a:r>
            <a:r>
              <a:rPr lang="nl-NL" dirty="0" smtClean="0"/>
              <a:t> voor de verbetering </a:t>
            </a:r>
            <a:r>
              <a:rPr lang="nl-NL" dirty="0"/>
              <a:t>van de samenwerking tussen de inspectiediensten in de strijd tegen de sociale fraude </a:t>
            </a:r>
          </a:p>
          <a:p>
            <a:r>
              <a:rPr lang="nl-NL" dirty="0"/>
              <a:t>mobiele applicatie voor de </a:t>
            </a:r>
            <a:r>
              <a:rPr lang="nl-NL" dirty="0" smtClean="0"/>
              <a:t>inspectiediensten van de RSZ, RVA, FOD WASO, RIZIV en RSVZ </a:t>
            </a:r>
            <a:r>
              <a:rPr lang="nl-NL" dirty="0"/>
              <a:t>tot het raadplegen van </a:t>
            </a:r>
            <a:r>
              <a:rPr lang="nl-NL" dirty="0" smtClean="0"/>
              <a:t>identificatiegegevens </a:t>
            </a:r>
            <a:r>
              <a:rPr lang="nl-NL" dirty="0"/>
              <a:t>bij </a:t>
            </a:r>
            <a:r>
              <a:rPr lang="nl-NL" dirty="0" smtClean="0"/>
              <a:t>diverse gegevensbronnen </a:t>
            </a:r>
          </a:p>
          <a:p>
            <a:pPr lvl="1"/>
            <a:r>
              <a:rPr lang="nl-NL" dirty="0" smtClean="0"/>
              <a:t>Rijksregister &amp; KSZ-registers </a:t>
            </a:r>
          </a:p>
          <a:p>
            <a:pPr lvl="1"/>
            <a:r>
              <a:rPr lang="nl-NL" dirty="0"/>
              <a:t>p</a:t>
            </a:r>
            <a:r>
              <a:rPr lang="nl-NL" dirty="0" smtClean="0"/>
              <a:t>ersoneelsbestand</a:t>
            </a:r>
          </a:p>
          <a:p>
            <a:pPr lvl="1"/>
            <a:r>
              <a:rPr lang="nl-NL" dirty="0"/>
              <a:t>w</a:t>
            </a:r>
            <a:r>
              <a:rPr lang="nl-NL" dirty="0" smtClean="0"/>
              <a:t>erkloosheidssector</a:t>
            </a:r>
          </a:p>
          <a:p>
            <a:pPr lvl="1"/>
            <a:r>
              <a:rPr lang="nl-NL" dirty="0" smtClean="0"/>
              <a:t>sector der zelfstandigen</a:t>
            </a:r>
          </a:p>
          <a:p>
            <a:pPr lvl="1"/>
            <a:r>
              <a:rPr lang="nl-NL" dirty="0" smtClean="0"/>
              <a:t>LIMOSA</a:t>
            </a:r>
          </a:p>
          <a:p>
            <a:pPr lvl="1"/>
            <a:endParaRPr lang="nl-NL" sz="800" dirty="0" smtClean="0"/>
          </a:p>
          <a:p>
            <a:r>
              <a:rPr lang="nl-NL" dirty="0" smtClean="0"/>
              <a:t>i</a:t>
            </a:r>
            <a:r>
              <a:rPr lang="en-US" dirty="0" smtClean="0"/>
              <a:t>n 2022, </a:t>
            </a:r>
            <a:r>
              <a:rPr lang="en-US" dirty="0" err="1" smtClean="0"/>
              <a:t>bijkomende</a:t>
            </a:r>
            <a:r>
              <a:rPr lang="en-US" dirty="0" smtClean="0"/>
              <a:t> </a:t>
            </a:r>
            <a:r>
              <a:rPr lang="en-US" dirty="0" err="1" smtClean="0"/>
              <a:t>gegevensbronnen</a:t>
            </a:r>
            <a:r>
              <a:rPr lang="en-US" dirty="0" smtClean="0"/>
              <a:t> </a:t>
            </a:r>
            <a:r>
              <a:rPr lang="en-US" dirty="0" err="1" smtClean="0"/>
              <a:t>worden</a:t>
            </a:r>
            <a:r>
              <a:rPr lang="en-US" dirty="0" smtClean="0"/>
              <a:t> </a:t>
            </a:r>
            <a:r>
              <a:rPr lang="en-US" dirty="0" err="1" smtClean="0"/>
              <a:t>ontsloten</a:t>
            </a:r>
            <a:r>
              <a:rPr lang="en-US" dirty="0" smtClean="0"/>
              <a:t> </a:t>
            </a:r>
            <a:endParaRPr lang="en-US" dirty="0"/>
          </a:p>
          <a:p>
            <a:pPr lvl="1"/>
            <a:r>
              <a:rPr lang="en-US" dirty="0" err="1" smtClean="0"/>
              <a:t>DmfA</a:t>
            </a:r>
            <a:endParaRPr lang="en-US" dirty="0" smtClean="0"/>
          </a:p>
          <a:p>
            <a:pPr lvl="1"/>
            <a:r>
              <a:rPr lang="en-US" dirty="0" smtClean="0"/>
              <a:t>FOD </a:t>
            </a:r>
            <a:r>
              <a:rPr lang="en-US" dirty="0" err="1" smtClean="0"/>
              <a:t>Mobiliteit</a:t>
            </a:r>
            <a:endParaRPr lang="en-US" dirty="0" smtClean="0"/>
          </a:p>
          <a:p>
            <a:pPr lvl="1"/>
            <a:r>
              <a:rPr lang="en-US" dirty="0" err="1" smtClean="0"/>
              <a:t>ziekte</a:t>
            </a:r>
            <a:r>
              <a:rPr lang="en-US" dirty="0" smtClean="0"/>
              <a:t>- </a:t>
            </a:r>
            <a:r>
              <a:rPr lang="en-US" dirty="0" err="1" smtClean="0"/>
              <a:t>en</a:t>
            </a:r>
            <a:r>
              <a:rPr lang="en-US" dirty="0" smtClean="0"/>
              <a:t> </a:t>
            </a:r>
            <a:r>
              <a:rPr lang="en-US" dirty="0" err="1" smtClean="0"/>
              <a:t>invaliditeitgegevens</a:t>
            </a:r>
            <a:endParaRPr lang="en-US" dirty="0" smtClean="0"/>
          </a:p>
          <a:p>
            <a:pPr lvl="1"/>
            <a:r>
              <a:rPr lang="en-US" dirty="0" smtClean="0"/>
              <a:t>Single Permit</a:t>
            </a:r>
          </a:p>
        </p:txBody>
      </p:sp>
    </p:spTree>
    <p:extLst>
      <p:ext uri="{BB962C8B-B14F-4D97-AF65-F5344CB8AC3E}">
        <p14:creationId xmlns:p14="http://schemas.microsoft.com/office/powerpoint/2010/main" val="288290957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I</a:t>
            </a:r>
            <a:r>
              <a:rPr lang="fr-BE" dirty="0" err="1" smtClean="0"/>
              <a:t>si</a:t>
            </a:r>
            <a:r>
              <a:rPr lang="fr-BE" dirty="0" smtClean="0"/>
              <a:t>+ </a:t>
            </a:r>
            <a:r>
              <a:rPr lang="fr-BE" dirty="0" err="1" smtClean="0"/>
              <a:t>kaart</a:t>
            </a:r>
            <a:endParaRPr lang="en-US" dirty="0"/>
          </a:p>
        </p:txBody>
      </p:sp>
      <p:sp>
        <p:nvSpPr>
          <p:cNvPr id="3" name="Content Placeholder 2"/>
          <p:cNvSpPr>
            <a:spLocks noGrp="1"/>
          </p:cNvSpPr>
          <p:nvPr>
            <p:ph idx="1"/>
          </p:nvPr>
        </p:nvSpPr>
        <p:spPr/>
        <p:txBody>
          <a:bodyPr>
            <a:normAutofit/>
          </a:bodyPr>
          <a:lstStyle/>
          <a:p>
            <a:r>
              <a:rPr lang="nl-BE" dirty="0"/>
              <a:t>systeem voor</a:t>
            </a:r>
          </a:p>
          <a:p>
            <a:pPr lvl="1"/>
            <a:r>
              <a:rPr lang="nl-BE" dirty="0"/>
              <a:t>de beveiligde online raadpleging in real time via </a:t>
            </a:r>
            <a:r>
              <a:rPr lang="nl-BE" dirty="0" err="1"/>
              <a:t>MyCareNet</a:t>
            </a:r>
            <a:r>
              <a:rPr lang="nl-BE" dirty="0"/>
              <a:t> van de administratieve gegevens die door de OA worden beheerd</a:t>
            </a:r>
          </a:p>
          <a:p>
            <a:pPr lvl="1"/>
            <a:r>
              <a:rPr lang="nl-BE" dirty="0"/>
              <a:t>de identificatie van de sociale verzekerden aan de hand van het INSZ dat  beschikbaar is op de aan de personen die niet over een </a:t>
            </a:r>
            <a:r>
              <a:rPr lang="nl-BE" dirty="0" err="1"/>
              <a:t>elektroelektronische</a:t>
            </a:r>
            <a:r>
              <a:rPr lang="nl-BE" dirty="0"/>
              <a:t> identiteitsbewijzen en op de residuaire </a:t>
            </a:r>
            <a:r>
              <a:rPr lang="nl-BE" dirty="0" err="1"/>
              <a:t>isi</a:t>
            </a:r>
            <a:r>
              <a:rPr lang="nl-BE" baseline="30000" dirty="0"/>
              <a:t>+</a:t>
            </a:r>
            <a:r>
              <a:rPr lang="nl-BE" dirty="0"/>
              <a:t>-</a:t>
            </a:r>
            <a:r>
              <a:rPr lang="nl-BE" dirty="0" smtClean="0"/>
              <a:t>kaart</a:t>
            </a:r>
            <a:endParaRPr lang="fr-FR" dirty="0" smtClean="0"/>
          </a:p>
          <a:p>
            <a:r>
              <a:rPr lang="nl-BE" dirty="0"/>
              <a:t>de </a:t>
            </a:r>
            <a:r>
              <a:rPr lang="nl-BE" dirty="0" err="1"/>
              <a:t>isi</a:t>
            </a:r>
            <a:r>
              <a:rPr lang="nl-BE" baseline="30000" dirty="0"/>
              <a:t>+</a:t>
            </a:r>
            <a:r>
              <a:rPr lang="nl-BE" dirty="0"/>
              <a:t>-kaart wordt geleidelijk uitgereikt</a:t>
            </a:r>
          </a:p>
          <a:p>
            <a:pPr lvl="1"/>
            <a:r>
              <a:rPr lang="nl-BE" dirty="0" err="1"/>
              <a:t>nisch</a:t>
            </a:r>
            <a:r>
              <a:rPr lang="nl-BE" dirty="0"/>
              <a:t> identiteitsbewijs kunnen beschikken, maar die wel beschikken over een sociale dekking om in België gezondheidszorg te ontvangen, voornamelijk </a:t>
            </a:r>
          </a:p>
          <a:p>
            <a:pPr lvl="2"/>
            <a:r>
              <a:rPr lang="nl-BE" dirty="0"/>
              <a:t>aan grensarbeiders die in het buitenland wonen en in België werken</a:t>
            </a:r>
          </a:p>
          <a:p>
            <a:pPr lvl="2"/>
            <a:r>
              <a:rPr lang="nl-BE" dirty="0"/>
              <a:t>aan gepensioneerden met een buitenlandse nationaliteit die naar het buitenland vertrokken zijn na in België te hebben gewerkt en tot het Belgische </a:t>
            </a:r>
            <a:r>
              <a:rPr lang="nl-BE" dirty="0" err="1"/>
              <a:t>socialezekerheidssysteem</a:t>
            </a:r>
            <a:r>
              <a:rPr lang="nl-BE" dirty="0"/>
              <a:t> te hebben bijgedragen</a:t>
            </a:r>
          </a:p>
          <a:p>
            <a:pPr lvl="1">
              <a:spcBef>
                <a:spcPts val="1000"/>
              </a:spcBef>
            </a:pPr>
            <a:r>
              <a:rPr lang="nl-BE" dirty="0"/>
              <a:t>aan alle kinderen &lt; 12 jaar </a:t>
            </a:r>
            <a:endParaRPr lang="nl-NL" sz="2000" dirty="0"/>
          </a:p>
          <a:p>
            <a:r>
              <a:rPr lang="fr-FR" dirty="0" smtClean="0"/>
              <a:t>&gt; 2,3 </a:t>
            </a:r>
            <a:r>
              <a:rPr lang="fr-FR" dirty="0" err="1" smtClean="0"/>
              <a:t>miljoen</a:t>
            </a:r>
            <a:r>
              <a:rPr lang="fr-FR" dirty="0" smtClean="0"/>
              <a:t> </a:t>
            </a:r>
            <a:r>
              <a:rPr lang="fr-FR" dirty="0" err="1" smtClean="0"/>
              <a:t>isi</a:t>
            </a:r>
            <a:r>
              <a:rPr lang="fr-FR" dirty="0" smtClean="0"/>
              <a:t>+-</a:t>
            </a:r>
            <a:r>
              <a:rPr lang="fr-FR" dirty="0" err="1" smtClean="0"/>
              <a:t>kaarten</a:t>
            </a:r>
            <a:r>
              <a:rPr lang="fr-FR" dirty="0" smtClean="0"/>
              <a:t> </a:t>
            </a:r>
            <a:r>
              <a:rPr lang="fr-FR" dirty="0" err="1" smtClean="0"/>
              <a:t>werden</a:t>
            </a:r>
            <a:r>
              <a:rPr lang="fr-FR" dirty="0" smtClean="0"/>
              <a:t> </a:t>
            </a:r>
            <a:r>
              <a:rPr lang="fr-FR" dirty="0" err="1" smtClean="0"/>
              <a:t>aangemaakt</a:t>
            </a:r>
            <a:r>
              <a:rPr lang="fr-FR" dirty="0" smtClean="0"/>
              <a:t> (</a:t>
            </a:r>
            <a:r>
              <a:rPr lang="fr-FR" dirty="0" err="1" smtClean="0"/>
              <a:t>waarvan</a:t>
            </a:r>
            <a:r>
              <a:rPr lang="fr-FR" dirty="0" smtClean="0"/>
              <a:t> </a:t>
            </a:r>
            <a:r>
              <a:rPr lang="fr-FR" dirty="0" smtClean="0">
                <a:solidFill>
                  <a:srgbClr val="008CB2"/>
                </a:solidFill>
              </a:rPr>
              <a:t>160.876</a:t>
            </a:r>
            <a:r>
              <a:rPr lang="fr-FR" dirty="0" smtClean="0"/>
              <a:t> in 2022) </a:t>
            </a:r>
            <a:endParaRPr lang="fr-FR" dirty="0"/>
          </a:p>
        </p:txBody>
      </p:sp>
    </p:spTree>
    <p:extLst>
      <p:ext uri="{BB962C8B-B14F-4D97-AF65-F5344CB8AC3E}">
        <p14:creationId xmlns:p14="http://schemas.microsoft.com/office/powerpoint/2010/main" val="194300368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Isi</a:t>
            </a:r>
            <a:r>
              <a:rPr lang="fr-BE" dirty="0" smtClean="0"/>
              <a:t>+ </a:t>
            </a:r>
            <a:r>
              <a:rPr lang="fr-BE" dirty="0" err="1" smtClean="0"/>
              <a:t>kaart</a:t>
            </a:r>
            <a:endParaRPr lang="en-US" baseline="30000" dirty="0"/>
          </a:p>
        </p:txBody>
      </p:sp>
      <p:pic>
        <p:nvPicPr>
          <p:cNvPr id="10" name="Content Placeholder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1585" y="1650252"/>
            <a:ext cx="3341307" cy="21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5"/>
          <p:cNvGrpSpPr/>
          <p:nvPr/>
        </p:nvGrpSpPr>
        <p:grpSpPr>
          <a:xfrm>
            <a:off x="6456040" y="1412776"/>
            <a:ext cx="3456384" cy="2172460"/>
            <a:chOff x="1641575" y="1628775"/>
            <a:chExt cx="7200800" cy="4525963"/>
          </a:xfrm>
        </p:grpSpPr>
        <p:pic>
          <p:nvPicPr>
            <p:cNvPr id="12" name="Content Placeholder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9188" y="1628775"/>
              <a:ext cx="64531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5"/>
            <p:cNvSpPr txBox="1">
              <a:spLocks noChangeArrowheads="1"/>
            </p:cNvSpPr>
            <p:nvPr/>
          </p:nvSpPr>
          <p:spPr bwMode="auto">
            <a:xfrm>
              <a:off x="1641575" y="1936090"/>
              <a:ext cx="2100233" cy="3911332"/>
            </a:xfrm>
            <a:prstGeom prst="rect">
              <a:avLst/>
            </a:prstGeom>
            <a:noFill/>
            <a:ln w="28575">
              <a:solidFill>
                <a:srgbClr val="FF66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BE" altLang="en-US" sz="1800" b="1" dirty="0"/>
            </a:p>
            <a:p>
              <a:pPr>
                <a:spcBef>
                  <a:spcPct val="0"/>
                </a:spcBef>
                <a:buFontTx/>
                <a:buNone/>
              </a:pPr>
              <a:r>
                <a:rPr lang="nl-BE" sz="1000" b="1">
                  <a:solidFill>
                    <a:srgbClr val="000000"/>
                  </a:solidFill>
                </a:rPr>
                <a:t>Barcode</a:t>
              </a:r>
            </a:p>
            <a:p>
              <a:pPr>
                <a:spcBef>
                  <a:spcPct val="0"/>
                </a:spcBef>
                <a:buFontTx/>
                <a:buNone/>
              </a:pPr>
              <a:endParaRPr lang="en-US" altLang="en-US" sz="1000" b="1" dirty="0">
                <a:solidFill>
                  <a:srgbClr val="000000"/>
                </a:solidFill>
              </a:endParaRPr>
            </a:p>
            <a:p>
              <a:pPr>
                <a:spcBef>
                  <a:spcPct val="0"/>
                </a:spcBef>
                <a:buFontTx/>
                <a:buNone/>
              </a:pPr>
              <a:r>
                <a:rPr lang="nl-BE" sz="1000">
                  <a:solidFill>
                    <a:srgbClr val="000000"/>
                  </a:solidFill>
                </a:rPr>
                <a:t>Bevat de volgende</a:t>
              </a:r>
              <a:br>
                <a:rPr lang="nl-BE" sz="1000">
                  <a:solidFill>
                    <a:srgbClr val="000000"/>
                  </a:solidFill>
                </a:rPr>
              </a:br>
              <a:r>
                <a:rPr lang="nl-BE" sz="1000">
                  <a:solidFill>
                    <a:srgbClr val="000000"/>
                  </a:solidFill>
                </a:rPr>
                <a:t>gegevens:</a:t>
              </a:r>
            </a:p>
            <a:p>
              <a:pPr>
                <a:spcBef>
                  <a:spcPct val="0"/>
                </a:spcBef>
                <a:buFontTx/>
                <a:buNone/>
              </a:pPr>
              <a:r>
                <a:rPr lang="nl-BE" sz="1000">
                  <a:solidFill>
                    <a:srgbClr val="000000"/>
                  </a:solidFill>
                </a:rPr>
                <a:t> </a:t>
              </a:r>
            </a:p>
            <a:p>
              <a:pPr>
                <a:spcBef>
                  <a:spcPct val="0"/>
                </a:spcBef>
                <a:buFontTx/>
                <a:buNone/>
              </a:pPr>
              <a:r>
                <a:rPr lang="nl-BE" sz="1000">
                  <a:solidFill>
                    <a:srgbClr val="000000"/>
                  </a:solidFill>
                </a:rPr>
                <a:t>INSZ</a:t>
              </a:r>
            </a:p>
            <a:p>
              <a:pPr>
                <a:spcBef>
                  <a:spcPct val="0"/>
                </a:spcBef>
                <a:buFontTx/>
                <a:buNone/>
              </a:pPr>
              <a:r>
                <a:rPr lang="nl-BE" sz="1000">
                  <a:solidFill>
                    <a:srgbClr val="000000"/>
                  </a:solidFill>
                </a:rPr>
                <a:t>kaartnr.</a:t>
              </a:r>
            </a:p>
            <a:p>
              <a:pPr eaLnBrk="1" hangingPunct="1">
                <a:spcBef>
                  <a:spcPct val="0"/>
                </a:spcBef>
                <a:buFontTx/>
                <a:buNone/>
              </a:pPr>
              <a:endParaRPr lang="en-US" altLang="en-US" sz="1800" dirty="0"/>
            </a:p>
          </p:txBody>
        </p:sp>
      </p:grpSp>
      <p:grpSp>
        <p:nvGrpSpPr>
          <p:cNvPr id="14" name="Group 14"/>
          <p:cNvGrpSpPr/>
          <p:nvPr/>
        </p:nvGrpSpPr>
        <p:grpSpPr>
          <a:xfrm>
            <a:off x="3453196" y="3789041"/>
            <a:ext cx="5379109" cy="2851355"/>
            <a:chOff x="179388" y="1268413"/>
            <a:chExt cx="8538268" cy="4525962"/>
          </a:xfrm>
        </p:grpSpPr>
        <p:pic>
          <p:nvPicPr>
            <p:cNvPr id="18" name="Content Placeholder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1268413"/>
              <a:ext cx="645318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5"/>
            <p:cNvSpPr txBox="1">
              <a:spLocks noChangeArrowheads="1"/>
            </p:cNvSpPr>
            <p:nvPr/>
          </p:nvSpPr>
          <p:spPr bwMode="auto">
            <a:xfrm>
              <a:off x="3419475" y="2276475"/>
              <a:ext cx="5298181" cy="2589233"/>
            </a:xfrm>
            <a:prstGeom prst="rect">
              <a:avLst/>
            </a:prstGeom>
            <a:noFill/>
            <a:ln w="28575">
              <a:solidFill>
                <a:srgbClr val="FF66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2243138" indent="-180975" defTabSz="223838" eaLnBrk="1" hangingPunct="1">
                <a:spcBef>
                  <a:spcPct val="0"/>
                </a:spcBef>
                <a:buNone/>
              </a:pPr>
              <a:endParaRPr lang="fr-BE" altLang="en-US" sz="1000" b="1" dirty="0"/>
            </a:p>
            <a:p>
              <a:pPr marL="2243138" indent="-180975" defTabSz="223838" eaLnBrk="1" hangingPunct="1">
                <a:spcBef>
                  <a:spcPct val="0"/>
                </a:spcBef>
                <a:buNone/>
              </a:pPr>
              <a:r>
                <a:rPr lang="nl-BE" sz="1000" b="1"/>
                <a:t>Datamatrix</a:t>
              </a:r>
            </a:p>
            <a:p>
              <a:pPr marL="2243138" indent="-180975" eaLnBrk="1" hangingPunct="1">
                <a:spcBef>
                  <a:spcPct val="0"/>
                </a:spcBef>
                <a:buNone/>
              </a:pPr>
              <a:endParaRPr lang="fr-BE" altLang="en-US" sz="1000" dirty="0"/>
            </a:p>
            <a:p>
              <a:pPr marL="2243138" indent="-180975" eaLnBrk="1" hangingPunct="1">
                <a:spcBef>
                  <a:spcPct val="0"/>
                </a:spcBef>
                <a:buNone/>
              </a:pPr>
              <a:r>
                <a:rPr lang="nl-BE" sz="1000"/>
                <a:t>naam	</a:t>
              </a:r>
            </a:p>
            <a:p>
              <a:pPr marL="2243138" indent="-180975" eaLnBrk="1" hangingPunct="1">
                <a:spcBef>
                  <a:spcPct val="0"/>
                </a:spcBef>
                <a:buNone/>
              </a:pPr>
              <a:r>
                <a:rPr lang="nl-BE" sz="1000"/>
                <a:t>voornaam</a:t>
              </a:r>
            </a:p>
            <a:p>
              <a:pPr marL="2243138" indent="-180975" eaLnBrk="1" hangingPunct="1">
                <a:spcBef>
                  <a:spcPct val="0"/>
                </a:spcBef>
                <a:buNone/>
              </a:pPr>
              <a:r>
                <a:rPr lang="nl-BE" sz="1000"/>
                <a:t>INSZ</a:t>
              </a:r>
            </a:p>
            <a:p>
              <a:pPr marL="2243138" indent="-180975" eaLnBrk="1" hangingPunct="1">
                <a:spcBef>
                  <a:spcPct val="0"/>
                </a:spcBef>
                <a:buNone/>
              </a:pPr>
              <a:r>
                <a:rPr lang="nl-BE" sz="1000"/>
                <a:t>geboortedatum</a:t>
              </a:r>
            </a:p>
            <a:p>
              <a:pPr marL="2243138" indent="-180975" eaLnBrk="1" hangingPunct="1">
                <a:spcBef>
                  <a:spcPct val="0"/>
                </a:spcBef>
                <a:buNone/>
              </a:pPr>
              <a:r>
                <a:rPr lang="nl-BE" sz="1000"/>
                <a:t>geslacht</a:t>
              </a:r>
            </a:p>
            <a:p>
              <a:pPr marL="2243138" indent="-180975" eaLnBrk="1" hangingPunct="1">
                <a:spcBef>
                  <a:spcPct val="0"/>
                </a:spcBef>
                <a:buNone/>
              </a:pPr>
              <a:r>
                <a:rPr lang="nl-BE" sz="1000">
                  <a:solidFill>
                    <a:srgbClr val="000000"/>
                  </a:solidFill>
                </a:rPr>
                <a:t>geldigheidsdata</a:t>
              </a:r>
            </a:p>
            <a:p>
              <a:pPr marL="2243138" indent="-180975" eaLnBrk="1" hangingPunct="1">
                <a:spcBef>
                  <a:spcPct val="0"/>
                </a:spcBef>
                <a:buNone/>
              </a:pPr>
              <a:r>
                <a:rPr lang="nl-BE" sz="1000">
                  <a:solidFill>
                    <a:srgbClr val="000000"/>
                  </a:solidFill>
                </a:rPr>
                <a:t>kaartnr. </a:t>
              </a:r>
            </a:p>
          </p:txBody>
        </p:sp>
      </p:grpSp>
    </p:spTree>
    <p:extLst>
      <p:ext uri="{BB962C8B-B14F-4D97-AF65-F5344CB8AC3E}">
        <p14:creationId xmlns:p14="http://schemas.microsoft.com/office/powerpoint/2010/main" val="4199653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Verwachtingen &gt; overheid</a:t>
            </a:r>
            <a:endParaRPr lang="en-US" dirty="0"/>
          </a:p>
        </p:txBody>
      </p:sp>
      <p:sp>
        <p:nvSpPr>
          <p:cNvPr id="3" name="Content Placeholder 2"/>
          <p:cNvSpPr>
            <a:spLocks noGrp="1"/>
          </p:cNvSpPr>
          <p:nvPr>
            <p:ph idx="1"/>
          </p:nvPr>
        </p:nvSpPr>
        <p:spPr/>
        <p:txBody>
          <a:bodyPr>
            <a:normAutofit lnSpcReduction="10000"/>
          </a:bodyPr>
          <a:lstStyle/>
          <a:p>
            <a:r>
              <a:rPr lang="nl-BE" dirty="0"/>
              <a:t>burgers en ondernemingen die tevreden zijn omdat ze een geïntegreerde dienstverlening krijgen die voldoet aan hun </a:t>
            </a:r>
            <a:r>
              <a:rPr lang="nl-BE" dirty="0" smtClean="0"/>
              <a:t>verwachtingen met </a:t>
            </a:r>
            <a:r>
              <a:rPr lang="nl-BE" dirty="0"/>
              <a:t>minimale kosten en lasten </a:t>
            </a:r>
          </a:p>
          <a:p>
            <a:r>
              <a:rPr lang="nl-NL" dirty="0"/>
              <a:t>maximaliseren van de effectiviteit van het sociaal beleid</a:t>
            </a:r>
          </a:p>
          <a:p>
            <a:r>
              <a:rPr lang="nl-BE" dirty="0"/>
              <a:t>kostenbeheersing voor alle betrokkenen</a:t>
            </a:r>
          </a:p>
          <a:p>
            <a:r>
              <a:rPr lang="nl-NL" dirty="0"/>
              <a:t>optimaliseren van de efficiëntie van de werking van de overheidsdiensten en de private instanties met opdrachten van algemeen belang</a:t>
            </a:r>
          </a:p>
          <a:p>
            <a:r>
              <a:rPr lang="nl-BE" dirty="0" smtClean="0"/>
              <a:t>proactief </a:t>
            </a:r>
            <a:r>
              <a:rPr lang="nl-BE" dirty="0"/>
              <a:t>gebruik van informatie voor</a:t>
            </a:r>
          </a:p>
          <a:p>
            <a:pPr lvl="1">
              <a:defRPr/>
            </a:pPr>
            <a:r>
              <a:rPr lang="nl-BE" dirty="0"/>
              <a:t>de automatische toekenning van rechten</a:t>
            </a:r>
          </a:p>
          <a:p>
            <a:pPr lvl="1">
              <a:defRPr/>
            </a:pPr>
            <a:r>
              <a:rPr lang="nl-BE" dirty="0"/>
              <a:t>de voorinvulling bij de informatie-inzameling</a:t>
            </a:r>
          </a:p>
          <a:p>
            <a:pPr lvl="1">
              <a:defRPr/>
            </a:pPr>
            <a:r>
              <a:rPr lang="nl-BE" dirty="0"/>
              <a:t>een gerichte informatieverstrekking aan de betrokkenen</a:t>
            </a:r>
          </a:p>
          <a:p>
            <a:pPr lvl="0"/>
            <a:r>
              <a:rPr lang="nl-BE" dirty="0">
                <a:solidFill>
                  <a:prstClr val="black"/>
                </a:solidFill>
              </a:rPr>
              <a:t>degelijke ondersteuning van het beleid</a:t>
            </a:r>
          </a:p>
          <a:p>
            <a:pPr lvl="0"/>
            <a:r>
              <a:rPr lang="nl-BE" dirty="0">
                <a:solidFill>
                  <a:prstClr val="black"/>
                </a:solidFill>
              </a:rPr>
              <a:t>bevorderen van de sociale inclusie</a:t>
            </a:r>
          </a:p>
          <a:p>
            <a:pPr lvl="0"/>
            <a:r>
              <a:rPr lang="nl-BE" dirty="0">
                <a:solidFill>
                  <a:prstClr val="black"/>
                </a:solidFill>
              </a:rPr>
              <a:t>vermijden en bestrijden van </a:t>
            </a:r>
            <a:r>
              <a:rPr lang="nl-BE" dirty="0" smtClean="0">
                <a:solidFill>
                  <a:prstClr val="black"/>
                </a:solidFill>
              </a:rPr>
              <a:t>fraude</a:t>
            </a:r>
            <a:endParaRPr lang="nl-NL" dirty="0"/>
          </a:p>
          <a:p>
            <a:endParaRPr lang="en-US" dirty="0"/>
          </a:p>
        </p:txBody>
      </p:sp>
    </p:spTree>
    <p:extLst>
      <p:ext uri="{BB962C8B-B14F-4D97-AF65-F5344CB8AC3E}">
        <p14:creationId xmlns:p14="http://schemas.microsoft.com/office/powerpoint/2010/main" val="382031023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G-Cloud</a:t>
            </a:r>
            <a:endParaRPr lang="en-US" dirty="0"/>
          </a:p>
        </p:txBody>
      </p:sp>
      <p:sp>
        <p:nvSpPr>
          <p:cNvPr id="3" name="Content Placeholder 2"/>
          <p:cNvSpPr>
            <a:spLocks noGrp="1"/>
          </p:cNvSpPr>
          <p:nvPr>
            <p:ph idx="1"/>
          </p:nvPr>
        </p:nvSpPr>
        <p:spPr/>
        <p:txBody>
          <a:bodyPr/>
          <a:lstStyle/>
          <a:p>
            <a:endParaRPr lang="fr-BE" dirty="0"/>
          </a:p>
          <a:p>
            <a:endParaRPr lang="en-US" dirty="0"/>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31370" y="1928107"/>
            <a:ext cx="5329263" cy="3001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351584" y="5589241"/>
            <a:ext cx="7560840" cy="646331"/>
          </a:xfrm>
          <a:prstGeom prst="rect">
            <a:avLst/>
          </a:prstGeom>
          <a:noFill/>
        </p:spPr>
        <p:txBody>
          <a:bodyPr wrap="square" rtlCol="0">
            <a:spAutoFit/>
          </a:bodyPr>
          <a:lstStyle/>
          <a:p>
            <a:endParaRPr lang="fr-BE" dirty="0"/>
          </a:p>
          <a:p>
            <a:pPr marL="285750" indent="-285750">
              <a:buBlip>
                <a:blip r:embed="rId4"/>
              </a:buBlip>
            </a:pPr>
            <a:r>
              <a:rPr lang="fr-BE" dirty="0">
                <a:hlinkClick r:id="rId5"/>
              </a:rPr>
              <a:t>https://www.gcloud.belgium.be/fr/index.html</a:t>
            </a:r>
            <a:endParaRPr lang="fr-BE" dirty="0"/>
          </a:p>
        </p:txBody>
      </p:sp>
    </p:spTree>
    <p:extLst>
      <p:ext uri="{BB962C8B-B14F-4D97-AF65-F5344CB8AC3E}">
        <p14:creationId xmlns:p14="http://schemas.microsoft.com/office/powerpoint/2010/main" val="243383864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Synergie : G-Cloud</a:t>
            </a:r>
            <a:endParaRPr lang="fr-BE" dirty="0"/>
          </a:p>
        </p:txBody>
      </p:sp>
      <p:grpSp>
        <p:nvGrpSpPr>
          <p:cNvPr id="26" name="Group 4"/>
          <p:cNvGrpSpPr>
            <a:grpSpLocks noChangeAspect="1"/>
          </p:cNvGrpSpPr>
          <p:nvPr/>
        </p:nvGrpSpPr>
        <p:grpSpPr>
          <a:xfrm>
            <a:off x="1775521" y="1267337"/>
            <a:ext cx="8202423" cy="5407840"/>
            <a:chOff x="107504" y="710466"/>
            <a:chExt cx="8819810" cy="5814878"/>
          </a:xfrm>
        </p:grpSpPr>
        <p:sp>
          <p:nvSpPr>
            <p:cNvPr id="27" name="Rounded Rectangle 5"/>
            <p:cNvSpPr/>
            <p:nvPr/>
          </p:nvSpPr>
          <p:spPr>
            <a:xfrm>
              <a:off x="107504" y="1844824"/>
              <a:ext cx="8640960" cy="4680520"/>
            </a:xfrm>
            <a:prstGeom prst="roundRect">
              <a:avLst>
                <a:gd name="adj" fmla="val 2806"/>
              </a:avLst>
            </a:prstGeom>
            <a:solidFill>
              <a:srgbClr val="92D050"/>
            </a:solidFill>
            <a:ln>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ctr"/>
            <a:lstStyle/>
            <a:p>
              <a:pPr algn="ctr" fontAlgn="auto">
                <a:spcBef>
                  <a:spcPts val="0"/>
                </a:spcBef>
                <a:spcAft>
                  <a:spcPts val="0"/>
                </a:spcAft>
                <a:defRPr/>
              </a:pPr>
              <a:endParaRPr lang="nl-BE" sz="2400" dirty="0">
                <a:solidFill>
                  <a:srgbClr val="364C9D"/>
                </a:solidFill>
                <a:latin typeface="Calibri"/>
              </a:endParaRPr>
            </a:p>
          </p:txBody>
        </p:sp>
        <p:sp>
          <p:nvSpPr>
            <p:cNvPr id="28" name="Rounded Rectangle 6"/>
            <p:cNvSpPr/>
            <p:nvPr/>
          </p:nvSpPr>
          <p:spPr>
            <a:xfrm>
              <a:off x="179512" y="872716"/>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defRPr/>
              </a:pPr>
              <a:endParaRPr lang="fr-BE">
                <a:solidFill>
                  <a:srgbClr val="364C9D"/>
                </a:solidFill>
                <a:latin typeface="Calibri"/>
              </a:endParaRPr>
            </a:p>
          </p:txBody>
        </p:sp>
        <p:sp>
          <p:nvSpPr>
            <p:cNvPr id="29" name="Rounded Rectangle 7"/>
            <p:cNvSpPr/>
            <p:nvPr/>
          </p:nvSpPr>
          <p:spPr>
            <a:xfrm>
              <a:off x="1259632" y="872716"/>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defRPr/>
              </a:pPr>
              <a:endParaRPr lang="fr-BE">
                <a:solidFill>
                  <a:srgbClr val="364C9D"/>
                </a:solidFill>
                <a:latin typeface="Calibri"/>
              </a:endParaRPr>
            </a:p>
          </p:txBody>
        </p:sp>
        <p:sp>
          <p:nvSpPr>
            <p:cNvPr id="30" name="Rounded Rectangle 8"/>
            <p:cNvSpPr/>
            <p:nvPr/>
          </p:nvSpPr>
          <p:spPr>
            <a:xfrm>
              <a:off x="5652120" y="872716"/>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defRPr/>
              </a:pPr>
              <a:endParaRPr lang="fr-BE">
                <a:solidFill>
                  <a:srgbClr val="364C9D"/>
                </a:solidFill>
                <a:latin typeface="Calibri"/>
              </a:endParaRPr>
            </a:p>
          </p:txBody>
        </p:sp>
        <p:sp>
          <p:nvSpPr>
            <p:cNvPr id="31" name="Rounded Rectangle 9"/>
            <p:cNvSpPr/>
            <p:nvPr/>
          </p:nvSpPr>
          <p:spPr>
            <a:xfrm>
              <a:off x="6732240" y="872716"/>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defRPr/>
              </a:pPr>
              <a:endParaRPr lang="fr-BE">
                <a:solidFill>
                  <a:srgbClr val="364C9D"/>
                </a:solidFill>
                <a:latin typeface="Calibri"/>
              </a:endParaRPr>
            </a:p>
          </p:txBody>
        </p:sp>
        <p:sp>
          <p:nvSpPr>
            <p:cNvPr id="32" name="Rounded Rectangle 10"/>
            <p:cNvSpPr/>
            <p:nvPr/>
          </p:nvSpPr>
          <p:spPr>
            <a:xfrm>
              <a:off x="7812360" y="872716"/>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defRPr/>
              </a:pPr>
              <a:endParaRPr lang="fr-BE">
                <a:solidFill>
                  <a:srgbClr val="364C9D"/>
                </a:solidFill>
                <a:latin typeface="Calibri"/>
              </a:endParaRPr>
            </a:p>
          </p:txBody>
        </p:sp>
        <p:sp>
          <p:nvSpPr>
            <p:cNvPr id="33" name="Rounded Rectangle 11"/>
            <p:cNvSpPr/>
            <p:nvPr/>
          </p:nvSpPr>
          <p:spPr>
            <a:xfrm>
              <a:off x="2339752" y="872716"/>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defRPr/>
              </a:pPr>
              <a:endParaRPr lang="fr-BE">
                <a:solidFill>
                  <a:srgbClr val="364C9D"/>
                </a:solidFill>
                <a:latin typeface="Calibri"/>
              </a:endParaRPr>
            </a:p>
          </p:txBody>
        </p:sp>
        <p:sp>
          <p:nvSpPr>
            <p:cNvPr id="34" name="Rounded Rectangle 12"/>
            <p:cNvSpPr/>
            <p:nvPr/>
          </p:nvSpPr>
          <p:spPr>
            <a:xfrm>
              <a:off x="3436281" y="872716"/>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defRPr/>
              </a:pPr>
              <a:endParaRPr lang="fr-BE">
                <a:solidFill>
                  <a:srgbClr val="364C9D"/>
                </a:solidFill>
                <a:latin typeface="Calibri"/>
              </a:endParaRPr>
            </a:p>
          </p:txBody>
        </p:sp>
        <p:sp>
          <p:nvSpPr>
            <p:cNvPr id="35" name="Rounded Rectangle 13"/>
            <p:cNvSpPr/>
            <p:nvPr/>
          </p:nvSpPr>
          <p:spPr>
            <a:xfrm>
              <a:off x="4544199" y="872716"/>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defRPr/>
              </a:pPr>
              <a:endParaRPr lang="fr-BE">
                <a:solidFill>
                  <a:srgbClr val="364C9D"/>
                </a:solidFill>
                <a:latin typeface="Calibri"/>
              </a:endParaRPr>
            </a:p>
          </p:txBody>
        </p:sp>
        <p:sp>
          <p:nvSpPr>
            <p:cNvPr id="36" name="Rounded Rectangle 14"/>
            <p:cNvSpPr/>
            <p:nvPr/>
          </p:nvSpPr>
          <p:spPr>
            <a:xfrm>
              <a:off x="160001" y="5319571"/>
              <a:ext cx="8496944" cy="1080120"/>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defRPr/>
              </a:pPr>
              <a:r>
                <a:rPr lang="nl-BE" sz="3200" b="1" dirty="0">
                  <a:solidFill>
                    <a:srgbClr val="364C9D"/>
                  </a:solidFill>
                  <a:latin typeface="Calibri"/>
                </a:rPr>
                <a:t>Harde infrastructuur</a:t>
              </a:r>
            </a:p>
            <a:p>
              <a:pPr lvl="0" algn="ctr">
                <a:defRPr/>
              </a:pPr>
              <a:r>
                <a:rPr lang="nl-BE" sz="2400" dirty="0">
                  <a:solidFill>
                    <a:srgbClr val="364C9D"/>
                  </a:solidFill>
                  <a:latin typeface="Calibri"/>
                </a:rPr>
                <a:t>Data </a:t>
              </a:r>
              <a:r>
                <a:rPr lang="nl-BE" sz="2400" dirty="0">
                  <a:solidFill>
                    <a:srgbClr val="364C9D"/>
                  </a:solidFill>
                </a:rPr>
                <a:t>centers  |  Computing </a:t>
              </a:r>
              <a:r>
                <a:rPr lang="nl-BE" sz="2400" dirty="0">
                  <a:solidFill>
                    <a:srgbClr val="364C9D"/>
                  </a:solidFill>
                  <a:latin typeface="Calibri"/>
                </a:rPr>
                <a:t>|  Network  |  Storage</a:t>
              </a:r>
            </a:p>
          </p:txBody>
        </p:sp>
        <p:sp>
          <p:nvSpPr>
            <p:cNvPr id="37" name="Rounded Rectangle 15"/>
            <p:cNvSpPr/>
            <p:nvPr/>
          </p:nvSpPr>
          <p:spPr>
            <a:xfrm>
              <a:off x="120766" y="4190706"/>
              <a:ext cx="8496944" cy="1080120"/>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defRPr/>
              </a:pPr>
              <a:r>
                <a:rPr lang="nl-BE" sz="3200" b="1" dirty="0">
                  <a:solidFill>
                    <a:srgbClr val="364C9D"/>
                  </a:solidFill>
                  <a:latin typeface="Calibri"/>
                </a:rPr>
                <a:t>Zachte infrastructuur</a:t>
              </a:r>
            </a:p>
            <a:p>
              <a:pPr algn="ctr" fontAlgn="auto">
                <a:spcBef>
                  <a:spcPts val="0"/>
                </a:spcBef>
                <a:spcAft>
                  <a:spcPts val="0"/>
                </a:spcAft>
                <a:defRPr/>
              </a:pPr>
              <a:r>
                <a:rPr lang="nl-BE" sz="2400" dirty="0">
                  <a:solidFill>
                    <a:srgbClr val="364C9D"/>
                  </a:solidFill>
                  <a:latin typeface="Calibri"/>
                </a:rPr>
                <a:t>Virtualisatie  |   Security   | 	Mail	|   VoIP	     | …</a:t>
              </a:r>
            </a:p>
          </p:txBody>
        </p:sp>
        <p:sp>
          <p:nvSpPr>
            <p:cNvPr id="38" name="Rounded Rectangle 16"/>
            <p:cNvSpPr/>
            <p:nvPr/>
          </p:nvSpPr>
          <p:spPr>
            <a:xfrm>
              <a:off x="179512" y="3044200"/>
              <a:ext cx="8496944" cy="1080120"/>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ctr"/>
            <a:lstStyle/>
            <a:p>
              <a:pPr algn="ctr" fontAlgn="auto">
                <a:spcBef>
                  <a:spcPts val="0"/>
                </a:spcBef>
                <a:spcAft>
                  <a:spcPts val="0"/>
                </a:spcAft>
                <a:defRPr/>
              </a:pPr>
              <a:r>
                <a:rPr lang="nl-BE" sz="3200" b="1">
                  <a:solidFill>
                    <a:srgbClr val="364C9D"/>
                  </a:solidFill>
                  <a:latin typeface="Calibri"/>
                </a:rPr>
                <a:t>Toepassingsplatformen</a:t>
              </a:r>
            </a:p>
            <a:p>
              <a:pPr algn="ctr" fontAlgn="auto">
                <a:spcBef>
                  <a:spcPts val="0"/>
                </a:spcBef>
                <a:spcAft>
                  <a:spcPts val="0"/>
                </a:spcAft>
                <a:defRPr/>
              </a:pPr>
              <a:r>
                <a:rPr lang="nl-BE" sz="2400">
                  <a:solidFill>
                    <a:srgbClr val="364C9D"/>
                  </a:solidFill>
                  <a:latin typeface="Calibri"/>
                </a:rPr>
                <a:t>Open Source | IBM | Microsoft| Oracle | SAS | …</a:t>
              </a:r>
            </a:p>
          </p:txBody>
        </p:sp>
        <p:sp>
          <p:nvSpPr>
            <p:cNvPr id="39" name="Rounded Rectangle 17"/>
            <p:cNvSpPr/>
            <p:nvPr/>
          </p:nvSpPr>
          <p:spPr>
            <a:xfrm>
              <a:off x="160001" y="1914309"/>
              <a:ext cx="8496944" cy="1080120"/>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ctr"/>
            <a:lstStyle/>
            <a:p>
              <a:pPr algn="ctr" fontAlgn="auto">
                <a:spcBef>
                  <a:spcPts val="0"/>
                </a:spcBef>
                <a:spcAft>
                  <a:spcPts val="0"/>
                </a:spcAft>
                <a:defRPr/>
              </a:pPr>
              <a:r>
                <a:rPr lang="nl-BE" sz="3200" b="1" dirty="0">
                  <a:solidFill>
                    <a:srgbClr val="364C9D"/>
                  </a:solidFill>
                  <a:latin typeface="Calibri"/>
                </a:rPr>
                <a:t>Standaard toepassingen &amp; componenten</a:t>
              </a:r>
            </a:p>
            <a:p>
              <a:pPr algn="ctr" fontAlgn="auto">
                <a:spcBef>
                  <a:spcPts val="0"/>
                </a:spcBef>
                <a:spcAft>
                  <a:spcPts val="0"/>
                </a:spcAft>
                <a:defRPr/>
              </a:pPr>
              <a:r>
                <a:rPr lang="nl-BE" sz="2400" dirty="0">
                  <a:solidFill>
                    <a:srgbClr val="364C9D"/>
                  </a:solidFill>
                  <a:latin typeface="Calibri"/>
                </a:rPr>
                <a:t>Website | Toegangsbeheer | Vertaalsoftware | …</a:t>
              </a:r>
            </a:p>
          </p:txBody>
        </p:sp>
        <p:sp>
          <p:nvSpPr>
            <p:cNvPr id="40" name="TextBox 18"/>
            <p:cNvSpPr txBox="1"/>
            <p:nvPr/>
          </p:nvSpPr>
          <p:spPr>
            <a:xfrm rot="2777394">
              <a:off x="8160020" y="3146795"/>
              <a:ext cx="1030942" cy="503647"/>
            </a:xfrm>
            <a:prstGeom prst="snip1Rect">
              <a:avLst/>
            </a:prstGeom>
            <a:solidFill>
              <a:srgbClr val="002060"/>
            </a:solidFill>
          </p:spPr>
          <p:txBody>
            <a:bodyPr wrap="square" lIns="0" tIns="0" rIns="0" bIns="0" rtlCol="0" anchor="ctr" anchorCtr="0">
              <a:spAutoFit/>
            </a:bodyPr>
            <a:lstStyle/>
            <a:p>
              <a:pPr algn="ctr" fontAlgn="auto">
                <a:spcBef>
                  <a:spcPts val="0"/>
                </a:spcBef>
                <a:spcAft>
                  <a:spcPts val="0"/>
                </a:spcAft>
                <a:defRPr/>
              </a:pPr>
              <a:r>
                <a:rPr lang="nl-BE" sz="2800" b="1" dirty="0">
                  <a:solidFill>
                    <a:schemeClr val="bg1"/>
                  </a:solidFill>
                  <a:latin typeface="Calibri"/>
                  <a:cs typeface="+mn-cs"/>
                </a:rPr>
                <a:t>Delen</a:t>
              </a:r>
            </a:p>
          </p:txBody>
        </p:sp>
        <p:sp>
          <p:nvSpPr>
            <p:cNvPr id="41" name="TextBox 19"/>
            <p:cNvSpPr txBox="1"/>
            <p:nvPr/>
          </p:nvSpPr>
          <p:spPr>
            <a:xfrm rot="2777394">
              <a:off x="8160020" y="4298923"/>
              <a:ext cx="1030942" cy="503647"/>
            </a:xfrm>
            <a:prstGeom prst="snip1Rect">
              <a:avLst/>
            </a:prstGeom>
            <a:solidFill>
              <a:srgbClr val="002060"/>
            </a:solidFill>
          </p:spPr>
          <p:txBody>
            <a:bodyPr wrap="square" lIns="0" tIns="0" rIns="0" bIns="0" rtlCol="0" anchor="ctr" anchorCtr="0">
              <a:spAutoFit/>
            </a:bodyPr>
            <a:lstStyle/>
            <a:p>
              <a:pPr algn="ctr" fontAlgn="auto">
                <a:spcBef>
                  <a:spcPts val="0"/>
                </a:spcBef>
                <a:spcAft>
                  <a:spcPts val="0"/>
                </a:spcAft>
                <a:defRPr/>
              </a:pPr>
              <a:r>
                <a:rPr lang="nl-BE" sz="2800" b="1" dirty="0">
                  <a:solidFill>
                    <a:schemeClr val="bg1"/>
                  </a:solidFill>
                  <a:latin typeface="Calibri"/>
                  <a:cs typeface="+mn-cs"/>
                </a:rPr>
                <a:t>Delen</a:t>
              </a:r>
            </a:p>
          </p:txBody>
        </p:sp>
        <p:sp>
          <p:nvSpPr>
            <p:cNvPr id="42" name="TextBox 20"/>
            <p:cNvSpPr txBox="1"/>
            <p:nvPr/>
          </p:nvSpPr>
          <p:spPr>
            <a:xfrm rot="2777394">
              <a:off x="8160020" y="5451051"/>
              <a:ext cx="1030942" cy="503647"/>
            </a:xfrm>
            <a:prstGeom prst="snip1Rect">
              <a:avLst/>
            </a:prstGeom>
            <a:solidFill>
              <a:srgbClr val="002060"/>
            </a:solidFill>
          </p:spPr>
          <p:txBody>
            <a:bodyPr wrap="square" lIns="0" tIns="0" rIns="0" bIns="0" rtlCol="0" anchor="ctr" anchorCtr="0">
              <a:spAutoFit/>
            </a:bodyPr>
            <a:lstStyle/>
            <a:p>
              <a:pPr algn="ctr" fontAlgn="auto">
                <a:spcBef>
                  <a:spcPts val="0"/>
                </a:spcBef>
                <a:spcAft>
                  <a:spcPts val="0"/>
                </a:spcAft>
                <a:defRPr/>
              </a:pPr>
              <a:r>
                <a:rPr lang="nl-BE" sz="2800" b="1" dirty="0">
                  <a:solidFill>
                    <a:schemeClr val="bg1"/>
                  </a:solidFill>
                  <a:latin typeface="Calibri"/>
                  <a:cs typeface="+mn-cs"/>
                </a:rPr>
                <a:t>Delen</a:t>
              </a:r>
            </a:p>
          </p:txBody>
        </p:sp>
        <p:sp>
          <p:nvSpPr>
            <p:cNvPr id="43" name="Rounded Rectangle 21"/>
            <p:cNvSpPr/>
            <p:nvPr/>
          </p:nvSpPr>
          <p:spPr>
            <a:xfrm>
              <a:off x="120766" y="710466"/>
              <a:ext cx="8640961" cy="1080121"/>
            </a:xfrm>
            <a:prstGeom prst="roundRect">
              <a:avLst/>
            </a:prstGeom>
            <a:solidFill>
              <a:srgbClr val="FFFFFF">
                <a:alpha val="80000"/>
              </a:srgbClr>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defRPr/>
              </a:pPr>
              <a:r>
                <a:rPr lang="nl-BE" sz="3200" b="1" dirty="0">
                  <a:solidFill>
                    <a:srgbClr val="364C9D"/>
                  </a:solidFill>
                  <a:latin typeface="Calibri"/>
                </a:rPr>
                <a:t>Businesstoepassingen</a:t>
              </a:r>
            </a:p>
            <a:p>
              <a:pPr algn="ctr" fontAlgn="auto">
                <a:spcBef>
                  <a:spcPts val="0"/>
                </a:spcBef>
                <a:spcAft>
                  <a:spcPts val="0"/>
                </a:spcAft>
                <a:defRPr/>
              </a:pPr>
              <a:r>
                <a:rPr lang="nl-BE" sz="2400" dirty="0" err="1">
                  <a:solidFill>
                    <a:srgbClr val="364C9D"/>
                  </a:solidFill>
                  <a:latin typeface="Calibri"/>
                </a:rPr>
                <a:t>Core</a:t>
              </a:r>
              <a:r>
                <a:rPr lang="nl-BE" sz="2400" dirty="0">
                  <a:solidFill>
                    <a:srgbClr val="364C9D"/>
                  </a:solidFill>
                  <a:latin typeface="Calibri"/>
                </a:rPr>
                <a:t> business (aangiften, businessprocessen, …)</a:t>
              </a:r>
            </a:p>
          </p:txBody>
        </p:sp>
        <p:sp>
          <p:nvSpPr>
            <p:cNvPr id="44" name="TextBox 22"/>
            <p:cNvSpPr txBox="1"/>
            <p:nvPr/>
          </p:nvSpPr>
          <p:spPr>
            <a:xfrm rot="2777394">
              <a:off x="8160020" y="2011838"/>
              <a:ext cx="1030942" cy="503647"/>
            </a:xfrm>
            <a:prstGeom prst="snip1Rect">
              <a:avLst/>
            </a:prstGeom>
            <a:solidFill>
              <a:srgbClr val="002060"/>
            </a:solidFill>
          </p:spPr>
          <p:txBody>
            <a:bodyPr wrap="square" lIns="0" tIns="0" rIns="0" bIns="0" rtlCol="0" anchor="ctr" anchorCtr="0">
              <a:spAutoFit/>
            </a:bodyPr>
            <a:lstStyle/>
            <a:p>
              <a:pPr algn="ctr" fontAlgn="auto">
                <a:spcBef>
                  <a:spcPts val="0"/>
                </a:spcBef>
                <a:spcAft>
                  <a:spcPts val="0"/>
                </a:spcAft>
                <a:defRPr/>
              </a:pPr>
              <a:r>
                <a:rPr lang="nl-BE" sz="2800" b="1" dirty="0">
                  <a:solidFill>
                    <a:schemeClr val="bg1"/>
                  </a:solidFill>
                  <a:latin typeface="Calibri"/>
                  <a:cs typeface="+mn-cs"/>
                </a:rPr>
                <a:t>Delen</a:t>
              </a:r>
            </a:p>
          </p:txBody>
        </p:sp>
      </p:grpSp>
    </p:spTree>
    <p:extLst>
      <p:ext uri="{BB962C8B-B14F-4D97-AF65-F5344CB8AC3E}">
        <p14:creationId xmlns:p14="http://schemas.microsoft.com/office/powerpoint/2010/main" val="220070828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Voordelen</a:t>
            </a:r>
            <a:r>
              <a:rPr lang="fr-BE" dirty="0" smtClean="0"/>
              <a:t> G-Cloud</a:t>
            </a:r>
            <a:endParaRPr lang="fr-BE" dirty="0"/>
          </a:p>
        </p:txBody>
      </p:sp>
      <p:sp>
        <p:nvSpPr>
          <p:cNvPr id="3" name="Content Placeholder 2"/>
          <p:cNvSpPr>
            <a:spLocks noGrp="1"/>
          </p:cNvSpPr>
          <p:nvPr>
            <p:ph idx="1"/>
          </p:nvPr>
        </p:nvSpPr>
        <p:spPr/>
        <p:txBody>
          <a:bodyPr>
            <a:normAutofit/>
          </a:bodyPr>
          <a:lstStyle/>
          <a:p>
            <a:r>
              <a:rPr lang="nl-BE" dirty="0"/>
              <a:t>schaaleffecten</a:t>
            </a:r>
          </a:p>
          <a:p>
            <a:pPr lvl="1"/>
            <a:r>
              <a:rPr lang="nl-BE" dirty="0"/>
              <a:t>hogere efficiëntie</a:t>
            </a:r>
          </a:p>
          <a:p>
            <a:pPr lvl="1"/>
            <a:r>
              <a:rPr lang="nl-BE" dirty="0"/>
              <a:t>hogere kwaliteit</a:t>
            </a:r>
          </a:p>
          <a:p>
            <a:pPr lvl="1"/>
            <a:r>
              <a:rPr lang="nl-BE" dirty="0"/>
              <a:t>hogere beschikbaarheid</a:t>
            </a:r>
          </a:p>
          <a:p>
            <a:pPr lvl="1"/>
            <a:r>
              <a:rPr lang="nl-BE" dirty="0"/>
              <a:t>lagere kost (infrastructuur, softwarelicenties, supervisie, …)</a:t>
            </a:r>
          </a:p>
          <a:p>
            <a:r>
              <a:rPr lang="nl-BE" dirty="0"/>
              <a:t>respect voor confidentialiteit en gegevensbescherming</a:t>
            </a:r>
          </a:p>
          <a:p>
            <a:r>
              <a:rPr lang="nl-BE" dirty="0"/>
              <a:t>meer focus op business en flexibiliteit om de doelen te realiseren</a:t>
            </a:r>
          </a:p>
          <a:p>
            <a:r>
              <a:rPr lang="nl-BE" dirty="0"/>
              <a:t>groter gewicht ten opzichte van leveranciers</a:t>
            </a:r>
          </a:p>
          <a:p>
            <a:r>
              <a:rPr lang="nl-BE" dirty="0" err="1"/>
              <a:t>mutualisatie</a:t>
            </a:r>
            <a:r>
              <a:rPr lang="nl-BE" dirty="0"/>
              <a:t> van kennis en resources</a:t>
            </a:r>
          </a:p>
          <a:p>
            <a:r>
              <a:rPr lang="nl-BE" dirty="0"/>
              <a:t>technologische evolutie sneller beschikbaar voor iedereen</a:t>
            </a:r>
          </a:p>
          <a:p>
            <a:pPr marL="0" indent="0">
              <a:buNone/>
            </a:pPr>
            <a:endParaRPr lang="fr-BE" dirty="0"/>
          </a:p>
        </p:txBody>
      </p:sp>
    </p:spTree>
    <p:extLst>
      <p:ext uri="{BB962C8B-B14F-4D97-AF65-F5344CB8AC3E}">
        <p14:creationId xmlns:p14="http://schemas.microsoft.com/office/powerpoint/2010/main" val="284432970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van cloud </a:t>
            </a:r>
            <a:r>
              <a:rPr lang="en-US" dirty="0" err="1"/>
              <a:t>implementaties</a:t>
            </a:r>
            <a:endParaRPr lang="en-US" dirty="0"/>
          </a:p>
        </p:txBody>
      </p:sp>
      <p:sp>
        <p:nvSpPr>
          <p:cNvPr id="16" name="TextBox 15"/>
          <p:cNvSpPr txBox="1"/>
          <p:nvPr/>
        </p:nvSpPr>
        <p:spPr>
          <a:xfrm>
            <a:off x="7402999" y="1161663"/>
            <a:ext cx="1368152" cy="369332"/>
          </a:xfrm>
          <a:prstGeom prst="rect">
            <a:avLst/>
          </a:prstGeom>
          <a:noFill/>
        </p:spPr>
        <p:txBody>
          <a:bodyPr wrap="square" rtlCol="0">
            <a:spAutoFit/>
          </a:bodyPr>
          <a:lstStyle/>
          <a:p>
            <a:pPr algn="ctr"/>
            <a:r>
              <a:rPr lang="nl-BE" dirty="0"/>
              <a:t>Public Cloud</a:t>
            </a:r>
            <a:endParaRPr lang="en-US" dirty="0"/>
          </a:p>
        </p:txBody>
      </p:sp>
      <p:grpSp>
        <p:nvGrpSpPr>
          <p:cNvPr id="78" name="Group 77"/>
          <p:cNvGrpSpPr/>
          <p:nvPr/>
        </p:nvGrpSpPr>
        <p:grpSpPr>
          <a:xfrm>
            <a:off x="1566153" y="1408424"/>
            <a:ext cx="8949448" cy="5148019"/>
            <a:chOff x="251519" y="1256023"/>
            <a:chExt cx="9141569" cy="5318449"/>
          </a:xfrm>
        </p:grpSpPr>
        <p:cxnSp>
          <p:nvCxnSpPr>
            <p:cNvPr id="5" name="Straight Connector 4"/>
            <p:cNvCxnSpPr/>
            <p:nvPr/>
          </p:nvCxnSpPr>
          <p:spPr>
            <a:xfrm>
              <a:off x="4546600" y="1268760"/>
              <a:ext cx="0" cy="4464496"/>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46200" y="2636912"/>
              <a:ext cx="7380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46200" y="4365104"/>
              <a:ext cx="7380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27969" y="1412776"/>
              <a:ext cx="0" cy="468052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9838" y="4512955"/>
              <a:ext cx="461665" cy="1477328"/>
            </a:xfrm>
            <a:prstGeom prst="rect">
              <a:avLst/>
            </a:prstGeom>
            <a:noFill/>
          </p:spPr>
          <p:txBody>
            <a:bodyPr vert="vert270" wrap="square" rtlCol="0">
              <a:spAutoFit/>
            </a:bodyPr>
            <a:lstStyle/>
            <a:p>
              <a:pPr algn="ctr"/>
              <a:r>
                <a:rPr lang="nl-BE" dirty="0" err="1"/>
                <a:t>Dedicated</a:t>
              </a:r>
              <a:endParaRPr lang="en-US" dirty="0"/>
            </a:p>
          </p:txBody>
        </p:sp>
        <p:cxnSp>
          <p:nvCxnSpPr>
            <p:cNvPr id="10" name="Straight Arrow Connector 9"/>
            <p:cNvCxnSpPr/>
            <p:nvPr/>
          </p:nvCxnSpPr>
          <p:spPr>
            <a:xfrm flipH="1">
              <a:off x="906990" y="5990283"/>
              <a:ext cx="7452344" cy="3938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4439" y="2523961"/>
              <a:ext cx="461665" cy="1954094"/>
            </a:xfrm>
            <a:prstGeom prst="rect">
              <a:avLst/>
            </a:prstGeom>
            <a:noFill/>
          </p:spPr>
          <p:txBody>
            <a:bodyPr vert="vert270" wrap="square" rtlCol="0">
              <a:spAutoFit/>
            </a:bodyPr>
            <a:lstStyle/>
            <a:p>
              <a:pPr algn="ctr"/>
              <a:r>
                <a:rPr lang="nl-BE" dirty="0"/>
                <a:t>Access/Control</a:t>
              </a:r>
              <a:endParaRPr lang="en-US" dirty="0"/>
            </a:p>
          </p:txBody>
        </p:sp>
        <p:sp>
          <p:nvSpPr>
            <p:cNvPr id="12" name="TextBox 11"/>
            <p:cNvSpPr txBox="1"/>
            <p:nvPr/>
          </p:nvSpPr>
          <p:spPr>
            <a:xfrm>
              <a:off x="251519" y="1458650"/>
              <a:ext cx="461665" cy="1178262"/>
            </a:xfrm>
            <a:prstGeom prst="rect">
              <a:avLst/>
            </a:prstGeom>
            <a:noFill/>
          </p:spPr>
          <p:txBody>
            <a:bodyPr vert="vert270" wrap="square" rtlCol="0">
              <a:spAutoFit/>
            </a:bodyPr>
            <a:lstStyle/>
            <a:p>
              <a:pPr algn="ctr"/>
              <a:r>
                <a:rPr lang="nl-BE" dirty="0"/>
                <a:t>Shared</a:t>
              </a:r>
              <a:endParaRPr lang="en-US" dirty="0"/>
            </a:p>
          </p:txBody>
        </p:sp>
        <p:sp>
          <p:nvSpPr>
            <p:cNvPr id="13" name="TextBox 12"/>
            <p:cNvSpPr txBox="1"/>
            <p:nvPr/>
          </p:nvSpPr>
          <p:spPr>
            <a:xfrm>
              <a:off x="1788096" y="6205140"/>
              <a:ext cx="1296144" cy="369332"/>
            </a:xfrm>
            <a:prstGeom prst="rect">
              <a:avLst/>
            </a:prstGeom>
            <a:noFill/>
          </p:spPr>
          <p:txBody>
            <a:bodyPr wrap="square" rtlCol="0">
              <a:spAutoFit/>
            </a:bodyPr>
            <a:lstStyle/>
            <a:p>
              <a:pPr algn="ctr"/>
              <a:r>
                <a:rPr lang="nl-BE" dirty="0"/>
                <a:t>Customer</a:t>
              </a:r>
              <a:endParaRPr lang="en-US" dirty="0"/>
            </a:p>
          </p:txBody>
        </p:sp>
        <p:sp>
          <p:nvSpPr>
            <p:cNvPr id="14" name="TextBox 13"/>
            <p:cNvSpPr txBox="1"/>
            <p:nvPr/>
          </p:nvSpPr>
          <p:spPr>
            <a:xfrm>
              <a:off x="3574492" y="6061484"/>
              <a:ext cx="1944216" cy="369332"/>
            </a:xfrm>
            <a:prstGeom prst="rect">
              <a:avLst/>
            </a:prstGeom>
            <a:noFill/>
          </p:spPr>
          <p:txBody>
            <a:bodyPr wrap="square" rtlCol="0">
              <a:spAutoFit/>
            </a:bodyPr>
            <a:lstStyle/>
            <a:p>
              <a:pPr algn="ctr"/>
              <a:r>
                <a:rPr lang="nl-BE" dirty="0" err="1"/>
                <a:t>Location</a:t>
              </a:r>
              <a:endParaRPr lang="en-US" dirty="0"/>
            </a:p>
          </p:txBody>
        </p:sp>
        <p:sp>
          <p:nvSpPr>
            <p:cNvPr id="15" name="TextBox 14"/>
            <p:cNvSpPr txBox="1"/>
            <p:nvPr/>
          </p:nvSpPr>
          <p:spPr>
            <a:xfrm>
              <a:off x="6272088" y="6205140"/>
              <a:ext cx="2087246" cy="369332"/>
            </a:xfrm>
            <a:prstGeom prst="rect">
              <a:avLst/>
            </a:prstGeom>
            <a:noFill/>
          </p:spPr>
          <p:txBody>
            <a:bodyPr wrap="square" rtlCol="0">
              <a:spAutoFit/>
            </a:bodyPr>
            <a:lstStyle/>
            <a:p>
              <a:r>
                <a:rPr lang="nl-BE" dirty="0"/>
                <a:t>Service Provider</a:t>
              </a:r>
              <a:endParaRPr lang="en-US" dirty="0"/>
            </a:p>
          </p:txBody>
        </p:sp>
        <p:sp>
          <p:nvSpPr>
            <p:cNvPr id="17" name="TextBox 16"/>
            <p:cNvSpPr txBox="1"/>
            <p:nvPr/>
          </p:nvSpPr>
          <p:spPr>
            <a:xfrm>
              <a:off x="930356" y="2668270"/>
              <a:ext cx="3520994" cy="369332"/>
            </a:xfrm>
            <a:prstGeom prst="rect">
              <a:avLst/>
            </a:prstGeom>
            <a:noFill/>
          </p:spPr>
          <p:txBody>
            <a:bodyPr wrap="square" rtlCol="0">
              <a:spAutoFit/>
            </a:bodyPr>
            <a:lstStyle/>
            <a:p>
              <a:pPr algn="ctr"/>
              <a:r>
                <a:rPr lang="nl-BE" dirty="0"/>
                <a:t>Community Cloud on-</a:t>
              </a:r>
              <a:r>
                <a:rPr lang="nl-BE" dirty="0" err="1"/>
                <a:t>premise</a:t>
              </a:r>
              <a:endParaRPr lang="en-US" dirty="0"/>
            </a:p>
          </p:txBody>
        </p:sp>
        <p:sp>
          <p:nvSpPr>
            <p:cNvPr id="18" name="TextBox 17"/>
            <p:cNvSpPr txBox="1"/>
            <p:nvPr/>
          </p:nvSpPr>
          <p:spPr>
            <a:xfrm>
              <a:off x="4636610" y="2636912"/>
              <a:ext cx="4756478" cy="369332"/>
            </a:xfrm>
            <a:prstGeom prst="rect">
              <a:avLst/>
            </a:prstGeom>
            <a:noFill/>
          </p:spPr>
          <p:txBody>
            <a:bodyPr wrap="square" rtlCol="0">
              <a:spAutoFit/>
            </a:bodyPr>
            <a:lstStyle/>
            <a:p>
              <a:pPr algn="ctr"/>
              <a:r>
                <a:rPr lang="nl-BE" dirty="0" err="1"/>
                <a:t>Outsourced</a:t>
              </a:r>
              <a:r>
                <a:rPr lang="nl-BE" dirty="0"/>
                <a:t> Community Cloud (= off-</a:t>
              </a:r>
              <a:r>
                <a:rPr lang="nl-BE" dirty="0" err="1"/>
                <a:t>premise</a:t>
              </a:r>
              <a:r>
                <a:rPr lang="nl-BE" dirty="0"/>
                <a:t>)</a:t>
              </a:r>
              <a:endParaRPr lang="en-US" dirty="0"/>
            </a:p>
          </p:txBody>
        </p:sp>
        <p:sp>
          <p:nvSpPr>
            <p:cNvPr id="19" name="TextBox 18"/>
            <p:cNvSpPr txBox="1"/>
            <p:nvPr/>
          </p:nvSpPr>
          <p:spPr>
            <a:xfrm>
              <a:off x="4451902" y="4328289"/>
              <a:ext cx="4846246" cy="369332"/>
            </a:xfrm>
            <a:prstGeom prst="rect">
              <a:avLst/>
            </a:prstGeom>
            <a:noFill/>
          </p:spPr>
          <p:txBody>
            <a:bodyPr wrap="square" rtlCol="0">
              <a:spAutoFit/>
            </a:bodyPr>
            <a:lstStyle/>
            <a:p>
              <a:pPr algn="ctr"/>
              <a:r>
                <a:rPr lang="nl-BE" dirty="0" err="1"/>
                <a:t>Outsourced</a:t>
              </a:r>
              <a:r>
                <a:rPr lang="nl-BE" dirty="0"/>
                <a:t> Private Cloud (= off-</a:t>
              </a:r>
              <a:r>
                <a:rPr lang="nl-BE" dirty="0" err="1"/>
                <a:t>premise</a:t>
              </a:r>
              <a:r>
                <a:rPr lang="nl-BE" dirty="0"/>
                <a:t>)</a:t>
              </a:r>
              <a:endParaRPr lang="en-US" dirty="0"/>
            </a:p>
          </p:txBody>
        </p:sp>
        <p:sp>
          <p:nvSpPr>
            <p:cNvPr id="20" name="TextBox 19"/>
            <p:cNvSpPr txBox="1"/>
            <p:nvPr/>
          </p:nvSpPr>
          <p:spPr>
            <a:xfrm>
              <a:off x="975048" y="4365104"/>
              <a:ext cx="3520994" cy="369332"/>
            </a:xfrm>
            <a:prstGeom prst="rect">
              <a:avLst/>
            </a:prstGeom>
            <a:noFill/>
          </p:spPr>
          <p:txBody>
            <a:bodyPr wrap="square" rtlCol="0">
              <a:spAutoFit/>
            </a:bodyPr>
            <a:lstStyle/>
            <a:p>
              <a:pPr algn="ctr"/>
              <a:r>
                <a:rPr lang="nl-BE" dirty="0"/>
                <a:t>Private Cloud on-</a:t>
              </a:r>
              <a:r>
                <a:rPr lang="nl-BE" dirty="0" err="1"/>
                <a:t>premise</a:t>
              </a:r>
              <a:endParaRPr lang="en-US" dirty="0"/>
            </a:p>
          </p:txBody>
        </p:sp>
        <p:pic>
          <p:nvPicPr>
            <p:cNvPr id="21" name="Picture 2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416259" y="3922545"/>
              <a:ext cx="189198" cy="266380"/>
            </a:xfrm>
            <a:prstGeom prst="rect">
              <a:avLst/>
            </a:prstGeom>
          </p:spPr>
        </p:pic>
        <p:pic>
          <p:nvPicPr>
            <p:cNvPr id="22" name="Picture 2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845965" y="3952124"/>
              <a:ext cx="189198" cy="266380"/>
            </a:xfrm>
            <a:prstGeom prst="rect">
              <a:avLst/>
            </a:prstGeom>
          </p:spPr>
        </p:pic>
        <p:sp>
          <p:nvSpPr>
            <p:cNvPr id="23" name="Oval 22"/>
            <p:cNvSpPr/>
            <p:nvPr/>
          </p:nvSpPr>
          <p:spPr>
            <a:xfrm>
              <a:off x="4211960" y="1938216"/>
              <a:ext cx="648072" cy="3096344"/>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BE" sz="2800" dirty="0" err="1">
                  <a:solidFill>
                    <a:schemeClr val="tx1"/>
                  </a:solidFill>
                </a:rPr>
                <a:t>Hybrid</a:t>
              </a:r>
              <a:r>
                <a:rPr lang="nl-BE" sz="2400" dirty="0">
                  <a:solidFill>
                    <a:schemeClr val="tx1"/>
                  </a:solidFill>
                </a:rPr>
                <a:t> </a:t>
              </a:r>
              <a:endParaRPr lang="en-US" sz="2400" dirty="0">
                <a:solidFill>
                  <a:schemeClr val="tx1"/>
                </a:solidFill>
              </a:endParaRPr>
            </a:p>
          </p:txBody>
        </p:sp>
        <p:pic>
          <p:nvPicPr>
            <p:cNvPr id="24" name="Picture 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0654" y="1473845"/>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icons.iconarchive.com/icons/custom-icon-design/pretty-office-12/512/cloud-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7418" y="3085835"/>
              <a:ext cx="684193" cy="68419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5943" y="4804514"/>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8666" y="2986983"/>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icons.iconarchive.com/icons/custom-icon-design/pretty-office-12/512/cloud-icon.png"/>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70099" y="3229581"/>
              <a:ext cx="568012" cy="568012"/>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pic>
          <p:nvPicPr>
            <p:cNvPr id="31" name="Picture 4" descr="http://icons.iconarchive.com/icons/custom-icon-design/pretty-office-12/512/cloud-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94659" y="4697621"/>
              <a:ext cx="1120431" cy="110028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icons.iconarchive.com/icons/custom-icon-design/pretty-office-12/512/cloud-icon.png"/>
            <p:cNvPicPr>
              <a:picLocks noChangeAspect="1" noChangeArrowheads="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89586" y="4998100"/>
              <a:ext cx="685248" cy="672924"/>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162936" y="3234628"/>
              <a:ext cx="189198" cy="266380"/>
            </a:xfrm>
            <a:prstGeom prst="rect">
              <a:avLst/>
            </a:prstGeom>
          </p:spPr>
        </p:pic>
        <p:pic>
          <p:nvPicPr>
            <p:cNvPr id="35" name="Picture 3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531236" y="3400024"/>
              <a:ext cx="189198" cy="266380"/>
            </a:xfrm>
            <a:prstGeom prst="rect">
              <a:avLst/>
            </a:prstGeom>
          </p:spPr>
        </p:pic>
        <p:sp>
          <p:nvSpPr>
            <p:cNvPr id="36" name="Rectangle 35"/>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146282" y="3099817"/>
              <a:ext cx="1129573" cy="1207810"/>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664153" y="3376681"/>
              <a:ext cx="189198" cy="266380"/>
            </a:xfrm>
            <a:prstGeom prst="rect">
              <a:avLst/>
            </a:prstGeom>
          </p:spPr>
        </p:pic>
        <p:pic>
          <p:nvPicPr>
            <p:cNvPr id="40" name="Picture 39"/>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6092858" y="3789219"/>
              <a:ext cx="189198" cy="266380"/>
            </a:xfrm>
            <a:prstGeom prst="rect">
              <a:avLst/>
            </a:prstGeom>
          </p:spPr>
        </p:pic>
        <p:pic>
          <p:nvPicPr>
            <p:cNvPr id="41" name="Picture 4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6461158" y="3954615"/>
              <a:ext cx="189198" cy="266380"/>
            </a:xfrm>
            <a:prstGeom prst="rect">
              <a:avLst/>
            </a:prstGeom>
          </p:spPr>
        </p:pic>
        <p:sp>
          <p:nvSpPr>
            <p:cNvPr id="42" name="Rectangle 41"/>
            <p:cNvSpPr/>
            <p:nvPr/>
          </p:nvSpPr>
          <p:spPr>
            <a:xfrm>
              <a:off x="5905205" y="3704263"/>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262477" y="3129724"/>
              <a:ext cx="189198" cy="266380"/>
            </a:xfrm>
            <a:prstGeom prst="rect">
              <a:avLst/>
            </a:prstGeom>
          </p:spPr>
        </p:pic>
        <p:pic>
          <p:nvPicPr>
            <p:cNvPr id="45" name="Picture 4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630777" y="3295120"/>
              <a:ext cx="189198" cy="266380"/>
            </a:xfrm>
            <a:prstGeom prst="rect">
              <a:avLst/>
            </a:prstGeom>
          </p:spPr>
        </p:pic>
        <p:sp>
          <p:nvSpPr>
            <p:cNvPr id="46" name="Rectangle 45"/>
            <p:cNvSpPr/>
            <p:nvPr/>
          </p:nvSpPr>
          <p:spPr>
            <a:xfrm>
              <a:off x="5074824" y="3044768"/>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299458" y="1857711"/>
              <a:ext cx="189198" cy="266380"/>
            </a:xfrm>
            <a:prstGeom prst="rect">
              <a:avLst/>
            </a:prstGeom>
          </p:spPr>
        </p:pic>
        <p:pic>
          <p:nvPicPr>
            <p:cNvPr id="48" name="Picture 4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667758" y="2023107"/>
              <a:ext cx="189198" cy="266380"/>
            </a:xfrm>
            <a:prstGeom prst="rect">
              <a:avLst/>
            </a:prstGeom>
          </p:spPr>
        </p:pic>
        <p:sp>
          <p:nvSpPr>
            <p:cNvPr id="49" name="Rectangle 48"/>
            <p:cNvSpPr/>
            <p:nvPr/>
          </p:nvSpPr>
          <p:spPr>
            <a:xfrm>
              <a:off x="5111805" y="1772755"/>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7811055" y="1340979"/>
              <a:ext cx="189198" cy="266380"/>
            </a:xfrm>
            <a:prstGeom prst="rect">
              <a:avLst/>
            </a:prstGeom>
          </p:spPr>
        </p:pic>
        <p:pic>
          <p:nvPicPr>
            <p:cNvPr id="52" name="Picture 5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8179355" y="1506375"/>
              <a:ext cx="189198" cy="266380"/>
            </a:xfrm>
            <a:prstGeom prst="rect">
              <a:avLst/>
            </a:prstGeom>
          </p:spPr>
        </p:pic>
        <p:sp>
          <p:nvSpPr>
            <p:cNvPr id="53" name="Rectangle 52"/>
            <p:cNvSpPr/>
            <p:nvPr/>
          </p:nvSpPr>
          <p:spPr>
            <a:xfrm>
              <a:off x="7623402" y="1256023"/>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377381" y="5169166"/>
              <a:ext cx="189198" cy="266380"/>
            </a:xfrm>
            <a:prstGeom prst="rect">
              <a:avLst/>
            </a:prstGeom>
          </p:spPr>
        </p:pic>
        <p:pic>
          <p:nvPicPr>
            <p:cNvPr id="56" name="Picture 55"/>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745681" y="5334562"/>
              <a:ext cx="189198" cy="266380"/>
            </a:xfrm>
            <a:prstGeom prst="rect">
              <a:avLst/>
            </a:prstGeom>
          </p:spPr>
        </p:pic>
        <p:sp>
          <p:nvSpPr>
            <p:cNvPr id="57" name="Rectangle 56"/>
            <p:cNvSpPr/>
            <p:nvPr/>
          </p:nvSpPr>
          <p:spPr>
            <a:xfrm>
              <a:off x="5189728" y="5084210"/>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685425" y="4882196"/>
              <a:ext cx="189198" cy="266380"/>
            </a:xfrm>
            <a:prstGeom prst="rect">
              <a:avLst/>
            </a:prstGeom>
          </p:spPr>
        </p:pic>
        <p:pic>
          <p:nvPicPr>
            <p:cNvPr id="59" name="Picture 58"/>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685425" y="5435546"/>
              <a:ext cx="189198" cy="266380"/>
            </a:xfrm>
            <a:prstGeom prst="rect">
              <a:avLst/>
            </a:prstGeom>
          </p:spPr>
        </p:pic>
        <p:sp>
          <p:nvSpPr>
            <p:cNvPr id="60" name="Rectangle 59"/>
            <p:cNvSpPr/>
            <p:nvPr/>
          </p:nvSpPr>
          <p:spPr>
            <a:xfrm>
              <a:off x="1427718" y="4734436"/>
              <a:ext cx="2424201" cy="114283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407215" y="5421194"/>
              <a:ext cx="189198" cy="266380"/>
            </a:xfrm>
            <a:prstGeom prst="rect">
              <a:avLst/>
            </a:prstGeom>
          </p:spPr>
        </p:pic>
        <p:pic>
          <p:nvPicPr>
            <p:cNvPr id="62" name="Picture 6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420008" y="4840142"/>
              <a:ext cx="189198" cy="266380"/>
            </a:xfrm>
            <a:prstGeom prst="rect">
              <a:avLst/>
            </a:prstGeom>
          </p:spPr>
        </p:pic>
        <p:cxnSp>
          <p:nvCxnSpPr>
            <p:cNvPr id="63" name="Straight Arrow Connector 62"/>
            <p:cNvCxnSpPr>
              <a:stCxn id="36" idx="3"/>
              <a:endCxn id="25" idx="1"/>
            </p:cNvCxnSpPr>
            <p:nvPr/>
          </p:nvCxnSpPr>
          <p:spPr>
            <a:xfrm flipV="1">
              <a:off x="1857381" y="3427932"/>
              <a:ext cx="530037" cy="2342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sp>
          <p:nvSpPr>
            <p:cNvPr id="64" name="Rectangle 63"/>
            <p:cNvSpPr/>
            <p:nvPr/>
          </p:nvSpPr>
          <p:spPr>
            <a:xfrm>
              <a:off x="3514606" y="3264655"/>
              <a:ext cx="481329" cy="52306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p:cNvCxnSpPr>
              <a:stCxn id="22" idx="0"/>
            </p:cNvCxnSpPr>
            <p:nvPr/>
          </p:nvCxnSpPr>
          <p:spPr>
            <a:xfrm flipH="1" flipV="1">
              <a:off x="2845966" y="3643062"/>
              <a:ext cx="94598" cy="30906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6" name="Straight Arrow Connector 65"/>
            <p:cNvCxnSpPr>
              <a:stCxn id="64" idx="1"/>
            </p:cNvCxnSpPr>
            <p:nvPr/>
          </p:nvCxnSpPr>
          <p:spPr>
            <a:xfrm flipH="1" flipV="1">
              <a:off x="3107845" y="3486388"/>
              <a:ext cx="406761" cy="3980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7" name="Straight Arrow Connector 66"/>
            <p:cNvCxnSpPr/>
            <p:nvPr/>
          </p:nvCxnSpPr>
          <p:spPr>
            <a:xfrm flipV="1">
              <a:off x="5993903" y="2047781"/>
              <a:ext cx="416751" cy="419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a:stCxn id="53" idx="1"/>
            </p:cNvCxnSpPr>
            <p:nvPr/>
          </p:nvCxnSpPr>
          <p:spPr>
            <a:xfrm flipH="1">
              <a:off x="7254874" y="1557705"/>
              <a:ext cx="368528" cy="300006"/>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9" name="Straight Arrow Connector 68"/>
            <p:cNvCxnSpPr>
              <a:stCxn id="77" idx="1"/>
            </p:cNvCxnSpPr>
            <p:nvPr/>
          </p:nvCxnSpPr>
          <p:spPr>
            <a:xfrm flipH="1" flipV="1">
              <a:off x="7315711" y="2156298"/>
              <a:ext cx="694159" cy="22158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0" name="Straight Arrow Connector 69"/>
            <p:cNvCxnSpPr>
              <a:endCxn id="29" idx="1"/>
            </p:cNvCxnSpPr>
            <p:nvPr/>
          </p:nvCxnSpPr>
          <p:spPr>
            <a:xfrm>
              <a:off x="5956922" y="3333000"/>
              <a:ext cx="1213177" cy="180587"/>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1" name="Straight Arrow Connector 70"/>
            <p:cNvCxnSpPr>
              <a:stCxn id="42" idx="3"/>
            </p:cNvCxnSpPr>
            <p:nvPr/>
          </p:nvCxnSpPr>
          <p:spPr>
            <a:xfrm flipV="1">
              <a:off x="6787303" y="3604741"/>
              <a:ext cx="361264" cy="401204"/>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2" name="Straight Arrow Connector 71"/>
            <p:cNvCxnSpPr>
              <a:endCxn id="32" idx="1"/>
            </p:cNvCxnSpPr>
            <p:nvPr/>
          </p:nvCxnSpPr>
          <p:spPr>
            <a:xfrm>
              <a:off x="6069128" y="5321987"/>
              <a:ext cx="920458" cy="125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3" name="Straight Arrow Connector 72"/>
            <p:cNvCxnSpPr/>
            <p:nvPr/>
          </p:nvCxnSpPr>
          <p:spPr>
            <a:xfrm>
              <a:off x="1857380" y="5065384"/>
              <a:ext cx="547280" cy="10378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4" name="Straight Arrow Connector 73"/>
            <p:cNvCxnSpPr/>
            <p:nvPr/>
          </p:nvCxnSpPr>
          <p:spPr>
            <a:xfrm flipH="1">
              <a:off x="3084240" y="5040581"/>
              <a:ext cx="335541" cy="153388"/>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5" name="Straight Arrow Connector 74"/>
            <p:cNvCxnSpPr>
              <a:stCxn id="61" idx="1"/>
            </p:cNvCxnSpPr>
            <p:nvPr/>
          </p:nvCxnSpPr>
          <p:spPr>
            <a:xfrm flipH="1" flipV="1">
              <a:off x="3204685" y="5487789"/>
              <a:ext cx="202530" cy="6659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6" name="Straight Arrow Connector 75"/>
            <p:cNvCxnSpPr/>
            <p:nvPr/>
          </p:nvCxnSpPr>
          <p:spPr>
            <a:xfrm flipV="1">
              <a:off x="1857381" y="5467752"/>
              <a:ext cx="418562" cy="13319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pic>
          <p:nvPicPr>
            <p:cNvPr id="77" name="Picture 7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8009870" y="2244688"/>
              <a:ext cx="189198" cy="266380"/>
            </a:xfrm>
            <a:prstGeom prst="rect">
              <a:avLst/>
            </a:prstGeom>
          </p:spPr>
        </p:pic>
      </p:grpSp>
    </p:spTree>
    <p:extLst>
      <p:ext uri="{BB962C8B-B14F-4D97-AF65-F5344CB8AC3E}">
        <p14:creationId xmlns:p14="http://schemas.microsoft.com/office/powerpoint/2010/main" val="281421789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G-Cloud - Platform as a Service (PaaS)</a:t>
            </a:r>
            <a:endParaRPr lang="en-US" dirty="0"/>
          </a:p>
        </p:txBody>
      </p:sp>
      <p:sp>
        <p:nvSpPr>
          <p:cNvPr id="3" name="Content Placeholder 2"/>
          <p:cNvSpPr>
            <a:spLocks noGrp="1"/>
          </p:cNvSpPr>
          <p:nvPr>
            <p:ph idx="1"/>
          </p:nvPr>
        </p:nvSpPr>
        <p:spPr/>
        <p:txBody>
          <a:bodyPr/>
          <a:lstStyle/>
          <a:p>
            <a:r>
              <a:rPr lang="nl-BE" dirty="0"/>
              <a:t>introductie container technologie</a:t>
            </a:r>
          </a:p>
          <a:p>
            <a:pPr marL="0" indent="0">
              <a:buNone/>
            </a:pPr>
            <a:endParaRPr lang="en-US" dirty="0"/>
          </a:p>
          <a:p>
            <a:endParaRPr lang="en-US" dirty="0" smtClean="0"/>
          </a:p>
          <a:p>
            <a:endParaRPr lang="en-US" dirty="0"/>
          </a:p>
          <a:p>
            <a:pPr marL="0" indent="0">
              <a:buNone/>
            </a:pPr>
            <a:endParaRPr lang="nl-BE" dirty="0" smtClean="0"/>
          </a:p>
          <a:p>
            <a:r>
              <a:rPr lang="nl-BE" dirty="0"/>
              <a:t>v</a:t>
            </a:r>
            <a:r>
              <a:rPr lang="nl-BE" dirty="0" smtClean="0"/>
              <a:t>ertaald </a:t>
            </a:r>
            <a:r>
              <a:rPr lang="nl-BE" dirty="0"/>
              <a:t>in moderne technologie als Platform-as-a-Service  </a:t>
            </a:r>
          </a:p>
          <a:p>
            <a:pPr marL="0" indent="0">
              <a:buNone/>
            </a:pPr>
            <a:endParaRPr lang="en-US" dirty="0" smtClean="0"/>
          </a:p>
        </p:txBody>
      </p:sp>
      <p:grpSp>
        <p:nvGrpSpPr>
          <p:cNvPr id="4" name="Group 3"/>
          <p:cNvGrpSpPr>
            <a:grpSpLocks noChangeAspect="1"/>
          </p:cNvGrpSpPr>
          <p:nvPr/>
        </p:nvGrpSpPr>
        <p:grpSpPr>
          <a:xfrm>
            <a:off x="2209802" y="2139182"/>
            <a:ext cx="7881081" cy="1476234"/>
            <a:chOff x="2209801" y="1628800"/>
            <a:chExt cx="8124824" cy="1521891"/>
          </a:xfrm>
        </p:grpSpPr>
        <p:pic>
          <p:nvPicPr>
            <p:cNvPr id="5"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1" y="1851051"/>
              <a:ext cx="1077913" cy="66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351" y="1628800"/>
              <a:ext cx="2214563" cy="110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bwMode="auto">
            <a:xfrm>
              <a:off x="3409951" y="2182838"/>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8" name="Group 5"/>
            <p:cNvGrpSpPr>
              <a:grpSpLocks/>
            </p:cNvGrpSpPr>
            <p:nvPr/>
          </p:nvGrpSpPr>
          <p:grpSpPr bwMode="auto">
            <a:xfrm>
              <a:off x="7539039" y="1766913"/>
              <a:ext cx="2776537" cy="757237"/>
              <a:chOff x="6015038" y="2341563"/>
              <a:chExt cx="2776537" cy="757237"/>
            </a:xfrm>
          </p:grpSpPr>
          <p:pic>
            <p:nvPicPr>
              <p:cNvPr id="13"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5038" y="2341563"/>
                <a:ext cx="1111250" cy="75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8063" y="2341563"/>
                <a:ext cx="1433512" cy="75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9" name="Straight Arrow Connector 8"/>
            <p:cNvCxnSpPr/>
            <p:nvPr/>
          </p:nvCxnSpPr>
          <p:spPr bwMode="auto">
            <a:xfrm>
              <a:off x="6648451" y="2178075"/>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70031" y="2720478"/>
              <a:ext cx="1139920" cy="430213"/>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a:solidFill>
                    <a:schemeClr val="tx1"/>
                  </a:solidFill>
                </a:rPr>
                <a:t>contenu individue</a:t>
              </a:r>
              <a:r>
                <a:rPr lang="fr-BE" sz="1400" dirty="0">
                  <a:solidFill>
                    <a:schemeClr val="tx1"/>
                  </a:solidFill>
                </a:rPr>
                <a:t>l</a:t>
              </a:r>
              <a:endParaRPr lang="en-US" sz="1400" dirty="0">
                <a:solidFill>
                  <a:schemeClr val="tx1"/>
                </a:solidFill>
              </a:endParaRPr>
            </a:p>
          </p:txBody>
        </p:sp>
        <p:sp>
          <p:nvSpPr>
            <p:cNvPr id="11" name="Rectangle 10"/>
            <p:cNvSpPr/>
            <p:nvPr/>
          </p:nvSpPr>
          <p:spPr>
            <a:xfrm>
              <a:off x="4324351" y="2798034"/>
              <a:ext cx="2214563" cy="3233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dirty="0">
                <a:solidFill>
                  <a:schemeClr val="tx1"/>
                </a:solidFill>
              </a:endParaRPr>
            </a:p>
            <a:p>
              <a:pPr algn="ctr"/>
              <a:r>
                <a:rPr lang="fr-BE" sz="1600" dirty="0">
                  <a:solidFill>
                    <a:schemeClr val="tx1"/>
                  </a:solidFill>
                </a:rPr>
                <a:t>stockage isolé</a:t>
              </a:r>
            </a:p>
            <a:p>
              <a:pPr algn="ctr"/>
              <a:endParaRPr lang="en-US" sz="1400" dirty="0">
                <a:solidFill>
                  <a:schemeClr val="tx1"/>
                </a:solidFill>
              </a:endParaRPr>
            </a:p>
          </p:txBody>
        </p:sp>
        <p:sp>
          <p:nvSpPr>
            <p:cNvPr id="12" name="Rectangle 11"/>
            <p:cNvSpPr/>
            <p:nvPr/>
          </p:nvSpPr>
          <p:spPr>
            <a:xfrm>
              <a:off x="7558088" y="2823025"/>
              <a:ext cx="2776537" cy="3233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dirty="0">
                <a:solidFill>
                  <a:schemeClr val="tx1"/>
                </a:solidFill>
              </a:endParaRPr>
            </a:p>
            <a:p>
              <a:pPr algn="ctr"/>
              <a:r>
                <a:rPr lang="fr-BE" sz="1600" dirty="0">
                  <a:solidFill>
                    <a:schemeClr val="tx1"/>
                  </a:solidFill>
                </a:rPr>
                <a:t>et facilement transportable</a:t>
              </a:r>
            </a:p>
            <a:p>
              <a:pPr algn="ctr"/>
              <a:endParaRPr lang="en-US" sz="1400" dirty="0">
                <a:solidFill>
                  <a:schemeClr val="tx1"/>
                </a:solidFill>
              </a:endParaRPr>
            </a:p>
          </p:txBody>
        </p:sp>
      </p:grpSp>
      <p:grpSp>
        <p:nvGrpSpPr>
          <p:cNvPr id="15" name="Group 14"/>
          <p:cNvGrpSpPr>
            <a:grpSpLocks noChangeAspect="1"/>
          </p:cNvGrpSpPr>
          <p:nvPr/>
        </p:nvGrpSpPr>
        <p:grpSpPr>
          <a:xfrm>
            <a:off x="2609546" y="4149883"/>
            <a:ext cx="6980382" cy="2469705"/>
            <a:chOff x="1935163" y="3789040"/>
            <a:chExt cx="7986712" cy="2825750"/>
          </a:xfrm>
        </p:grpSpPr>
        <p:pic>
          <p:nvPicPr>
            <p:cNvPr id="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9701" y="3997003"/>
              <a:ext cx="498475" cy="2609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7" name="Group 8"/>
            <p:cNvGrpSpPr>
              <a:grpSpLocks/>
            </p:cNvGrpSpPr>
            <p:nvPr/>
          </p:nvGrpSpPr>
          <p:grpSpPr bwMode="auto">
            <a:xfrm>
              <a:off x="4271963" y="3981128"/>
              <a:ext cx="819150" cy="2633662"/>
              <a:chOff x="2747963" y="4205288"/>
              <a:chExt cx="819150" cy="2633662"/>
            </a:xfrm>
          </p:grpSpPr>
          <p:pic>
            <p:nvPicPr>
              <p:cNvPr id="2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54313" y="6115050"/>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52725" y="5381625"/>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47963" y="4205288"/>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29" name="Straight Connector 28"/>
              <p:cNvCxnSpPr>
                <a:stCxn id="28" idx="2"/>
                <a:endCxn id="27" idx="0"/>
              </p:cNvCxnSpPr>
              <p:nvPr/>
            </p:nvCxnSpPr>
            <p:spPr>
              <a:xfrm>
                <a:off x="3154363" y="4929188"/>
                <a:ext cx="4762" cy="452437"/>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cxnSp>
          <p:nvCxnSpPr>
            <p:cNvPr id="18" name="Straight Arrow Connector 17"/>
            <p:cNvCxnSpPr/>
            <p:nvPr/>
          </p:nvCxnSpPr>
          <p:spPr bwMode="auto">
            <a:xfrm>
              <a:off x="3419476" y="5114603"/>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 name="Right Arrow 18"/>
            <p:cNvSpPr/>
            <p:nvPr/>
          </p:nvSpPr>
          <p:spPr>
            <a:xfrm flipH="1">
              <a:off x="7834313" y="4395465"/>
              <a:ext cx="2087562" cy="1728788"/>
            </a:xfrm>
            <a:prstGeom prst="rightArrow">
              <a:avLst/>
            </a:prstGeom>
            <a:solidFill>
              <a:srgbClr val="0082B8">
                <a:alpha val="70000"/>
              </a:srgbClr>
            </a:solid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600" dirty="0"/>
                <a:t>Monitoring</a:t>
              </a:r>
              <a:br>
                <a:rPr lang="fr-BE" sz="1600" dirty="0"/>
              </a:br>
              <a:r>
                <a:rPr lang="fr-BE" sz="1600" dirty="0"/>
                <a:t>Sécurisation</a:t>
              </a:r>
              <a:br>
                <a:rPr lang="fr-BE" sz="1600" dirty="0"/>
              </a:br>
              <a:r>
                <a:rPr lang="fr-BE" sz="1600" dirty="0" err="1"/>
                <a:t>logging</a:t>
              </a:r>
              <a:endParaRPr lang="fr-BE" sz="1600" dirty="0"/>
            </a:p>
          </p:txBody>
        </p:sp>
        <p:pic>
          <p:nvPicPr>
            <p:cNvPr id="20" name="Picture 5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42000" y="4705029"/>
              <a:ext cx="184943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bwMode="auto">
            <a:xfrm>
              <a:off x="5775326" y="3981129"/>
              <a:ext cx="1916113" cy="262572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22"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35163" y="3789040"/>
              <a:ext cx="1142268" cy="1141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47794" y="5955072"/>
              <a:ext cx="478119" cy="477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84392" y="5135129"/>
              <a:ext cx="921074" cy="496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5"/>
            <p:cNvSpPr txBox="1">
              <a:spLocks noChangeArrowheads="1"/>
            </p:cNvSpPr>
            <p:nvPr/>
          </p:nvSpPr>
          <p:spPr bwMode="auto">
            <a:xfrm>
              <a:off x="2694956" y="6037853"/>
              <a:ext cx="76495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dirty="0" err="1">
                  <a:latin typeface="Arial Black" pitchFamily="34" charset="0"/>
                </a:rPr>
                <a:t>Coming</a:t>
              </a:r>
              <a:endParaRPr lang="fr-BE" altLang="fr-FR" sz="1100" dirty="0">
                <a:latin typeface="Arial Black" pitchFamily="34" charset="0"/>
              </a:endParaRPr>
            </a:p>
            <a:p>
              <a:pPr algn="ctr" eaLnBrk="1" hangingPunct="1">
                <a:spcBef>
                  <a:spcPct val="0"/>
                </a:spcBef>
                <a:buClrTx/>
                <a:buSzTx/>
                <a:buFontTx/>
                <a:buNone/>
              </a:pPr>
              <a:r>
                <a:rPr lang="fr-BE" altLang="fr-FR" sz="1100" dirty="0" err="1">
                  <a:latin typeface="Arial Black" pitchFamily="34" charset="0"/>
                </a:rPr>
                <a:t>soon</a:t>
              </a:r>
              <a:endParaRPr lang="fr-BE" altLang="fr-FR" sz="1100" dirty="0">
                <a:latin typeface="Arial Black" pitchFamily="34" charset="0"/>
              </a:endParaRPr>
            </a:p>
          </p:txBody>
        </p:sp>
      </p:grpSp>
    </p:spTree>
    <p:extLst>
      <p:ext uri="{BB962C8B-B14F-4D97-AF65-F5344CB8AC3E}">
        <p14:creationId xmlns:p14="http://schemas.microsoft.com/office/powerpoint/2010/main" val="210487915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G-Cloud - PaaS - Samenwerkingsvormen</a:t>
            </a:r>
            <a:endParaRPr lang="en-US" dirty="0"/>
          </a:p>
        </p:txBody>
      </p:sp>
      <p:pic>
        <p:nvPicPr>
          <p:cNvPr id="3" name="Image 2"/>
          <p:cNvPicPr>
            <a:picLocks noChangeAspect="1"/>
          </p:cNvPicPr>
          <p:nvPr/>
        </p:nvPicPr>
        <p:blipFill>
          <a:blip r:embed="rId2"/>
          <a:stretch>
            <a:fillRect/>
          </a:stretch>
        </p:blipFill>
        <p:spPr>
          <a:xfrm>
            <a:off x="1904636" y="1583033"/>
            <a:ext cx="8382727" cy="4535817"/>
          </a:xfrm>
          <a:prstGeom prst="rect">
            <a:avLst/>
          </a:prstGeom>
        </p:spPr>
      </p:pic>
    </p:spTree>
    <p:extLst>
      <p:ext uri="{BB962C8B-B14F-4D97-AF65-F5344CB8AC3E}">
        <p14:creationId xmlns:p14="http://schemas.microsoft.com/office/powerpoint/2010/main" val="212500606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G-Cloud - Platform as a Service </a:t>
            </a:r>
            <a:endParaRPr lang="en-US" dirty="0"/>
          </a:p>
        </p:txBody>
      </p:sp>
      <p:pic>
        <p:nvPicPr>
          <p:cNvPr id="4" name="Picture 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0676" y="3257452"/>
            <a:ext cx="822325"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25"/>
          <p:cNvSpPr txBox="1">
            <a:spLocks noChangeArrowheads="1"/>
          </p:cNvSpPr>
          <p:nvPr/>
        </p:nvSpPr>
        <p:spPr bwMode="auto">
          <a:xfrm>
            <a:off x="3697658" y="1554063"/>
            <a:ext cx="16899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400" dirty="0" err="1">
                <a:latin typeface="+mn-lt"/>
              </a:rPr>
              <a:t>Development</a:t>
            </a:r>
            <a:r>
              <a:rPr lang="fr-BE" altLang="fr-FR" sz="1100" dirty="0">
                <a:latin typeface="Arial Black" pitchFamily="34" charset="0"/>
              </a:rPr>
              <a:t> </a:t>
            </a:r>
            <a:r>
              <a:rPr lang="fr-BE" altLang="fr-FR" sz="1400" dirty="0">
                <a:latin typeface="+mn-lt"/>
              </a:rPr>
              <a:t>&amp;</a:t>
            </a:r>
          </a:p>
          <a:p>
            <a:pPr algn="ctr" eaLnBrk="1" hangingPunct="1">
              <a:spcBef>
                <a:spcPct val="0"/>
              </a:spcBef>
              <a:buClrTx/>
              <a:buSzTx/>
              <a:buFontTx/>
              <a:buNone/>
            </a:pPr>
            <a:r>
              <a:rPr lang="fr-BE" altLang="fr-FR" sz="1400" dirty="0">
                <a:latin typeface="+mn-lt"/>
              </a:rPr>
              <a:t>Release</a:t>
            </a:r>
            <a:r>
              <a:rPr lang="fr-BE" altLang="fr-FR" sz="1100" dirty="0">
                <a:latin typeface="Arial Black" pitchFamily="34" charset="0"/>
              </a:rPr>
              <a:t> </a:t>
            </a:r>
            <a:r>
              <a:rPr lang="fr-BE" altLang="fr-FR" sz="1400" dirty="0" err="1">
                <a:latin typeface="+mn-lt"/>
              </a:rPr>
              <a:t>preparation</a:t>
            </a:r>
            <a:endParaRPr lang="fr-BE" altLang="fr-FR" sz="1400" dirty="0">
              <a:latin typeface="+mn-lt"/>
            </a:endParaRPr>
          </a:p>
        </p:txBody>
      </p:sp>
      <p:sp>
        <p:nvSpPr>
          <p:cNvPr id="6" name="TextBox 25"/>
          <p:cNvSpPr txBox="1">
            <a:spLocks noChangeArrowheads="1"/>
          </p:cNvSpPr>
          <p:nvPr/>
        </p:nvSpPr>
        <p:spPr bwMode="auto">
          <a:xfrm>
            <a:off x="1936040" y="1542951"/>
            <a:ext cx="14206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400" dirty="0" err="1">
                <a:latin typeface="+mn-lt"/>
              </a:rPr>
              <a:t>Requirements</a:t>
            </a:r>
            <a:endParaRPr lang="fr-BE" altLang="fr-FR" sz="1400" dirty="0">
              <a:latin typeface="+mn-lt"/>
            </a:endParaRPr>
          </a:p>
          <a:p>
            <a:pPr algn="ctr" eaLnBrk="1" hangingPunct="1">
              <a:spcBef>
                <a:spcPct val="0"/>
              </a:spcBef>
              <a:buClrTx/>
              <a:buSzTx/>
              <a:buFontTx/>
              <a:buNone/>
            </a:pPr>
            <a:r>
              <a:rPr lang="fr-BE" altLang="fr-FR" sz="1400" dirty="0">
                <a:latin typeface="+mn-lt"/>
              </a:rPr>
              <a:t>Release planning</a:t>
            </a: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5438" y="4075013"/>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25"/>
          <p:cNvSpPr txBox="1">
            <a:spLocks noChangeArrowheads="1"/>
          </p:cNvSpPr>
          <p:nvPr/>
        </p:nvSpPr>
        <p:spPr bwMode="auto">
          <a:xfrm>
            <a:off x="5756483" y="1542952"/>
            <a:ext cx="14997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a:t>Release </a:t>
            </a:r>
            <a:r>
              <a:rPr lang="fr-BE" altLang="fr-FR" dirty="0" err="1"/>
              <a:t>execution</a:t>
            </a:r>
            <a:endParaRPr lang="fr-BE" altLang="fr-FR" dirty="0"/>
          </a:p>
        </p:txBody>
      </p:sp>
      <p:sp>
        <p:nvSpPr>
          <p:cNvPr id="9" name="TextBox 25"/>
          <p:cNvSpPr txBox="1">
            <a:spLocks noChangeArrowheads="1"/>
          </p:cNvSpPr>
          <p:nvPr/>
        </p:nvSpPr>
        <p:spPr bwMode="auto">
          <a:xfrm>
            <a:off x="7895353" y="1556793"/>
            <a:ext cx="17892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a:t>Incident management</a:t>
            </a:r>
          </a:p>
        </p:txBody>
      </p:sp>
      <p:grpSp>
        <p:nvGrpSpPr>
          <p:cNvPr id="12" name="Group 28"/>
          <p:cNvGrpSpPr>
            <a:grpSpLocks/>
          </p:cNvGrpSpPr>
          <p:nvPr/>
        </p:nvGrpSpPr>
        <p:grpSpPr bwMode="auto">
          <a:xfrm>
            <a:off x="8789989" y="3133626"/>
            <a:ext cx="1482469" cy="538162"/>
            <a:chOff x="3542315" y="3875964"/>
            <a:chExt cx="1482826" cy="537241"/>
          </a:xfrm>
        </p:grpSpPr>
        <p:pic>
          <p:nvPicPr>
            <p:cNvPr id="13"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2315" y="3875964"/>
              <a:ext cx="952642" cy="537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30"/>
            <p:cNvSpPr txBox="1">
              <a:spLocks noChangeArrowheads="1"/>
            </p:cNvSpPr>
            <p:nvPr/>
          </p:nvSpPr>
          <p:spPr bwMode="auto">
            <a:xfrm>
              <a:off x="4454014" y="4014510"/>
              <a:ext cx="571127" cy="30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altLang="fr-FR" sz="1400" dirty="0">
                  <a:latin typeface="+mn-lt"/>
                </a:rPr>
                <a:t>- unit</a:t>
              </a:r>
            </a:p>
          </p:txBody>
        </p:sp>
      </p:grpSp>
      <p:cxnSp>
        <p:nvCxnSpPr>
          <p:cNvPr id="16" name="Straight Connector 15"/>
          <p:cNvCxnSpPr/>
          <p:nvPr/>
        </p:nvCxnSpPr>
        <p:spPr>
          <a:xfrm>
            <a:off x="1760539" y="2090638"/>
            <a:ext cx="8766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549650" y="1412777"/>
            <a:ext cx="0" cy="47021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467350" y="1422301"/>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659688" y="1438176"/>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7659689" y="2976463"/>
            <a:ext cx="28670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7669214" y="4421088"/>
            <a:ext cx="28670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2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40412" y="4979021"/>
            <a:ext cx="1906588" cy="365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3" name="Picture 5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16589" y="5500589"/>
            <a:ext cx="120173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lowchart: Magnetic Disk 23"/>
          <p:cNvSpPr/>
          <p:nvPr/>
        </p:nvSpPr>
        <p:spPr>
          <a:xfrm>
            <a:off x="6106319" y="3139109"/>
            <a:ext cx="598488" cy="36988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400" dirty="0"/>
              <a:t>DB</a:t>
            </a:r>
            <a:endParaRPr lang="fr-BE" dirty="0"/>
          </a:p>
        </p:txBody>
      </p:sp>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79576" y="2604930"/>
            <a:ext cx="799120" cy="320014"/>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79776" y="2604930"/>
            <a:ext cx="799120" cy="320014"/>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02124" y="4723374"/>
            <a:ext cx="799120" cy="320014"/>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66634" y="3791570"/>
            <a:ext cx="799120" cy="320014"/>
          </a:xfrm>
          <a:prstGeom prst="rect">
            <a:avLst/>
          </a:prstGeom>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89988" y="2344175"/>
            <a:ext cx="799120" cy="320014"/>
          </a:xfrm>
          <a:prstGeom prst="rect">
            <a:avLst/>
          </a:prstGeom>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23992" y="2604930"/>
            <a:ext cx="799120" cy="320014"/>
          </a:xfrm>
          <a:prstGeom prst="rect">
            <a:avLst/>
          </a:prstGeom>
        </p:spPr>
      </p:pic>
      <p:sp>
        <p:nvSpPr>
          <p:cNvPr id="31" name="TextBox 25"/>
          <p:cNvSpPr txBox="1">
            <a:spLocks noChangeArrowheads="1"/>
          </p:cNvSpPr>
          <p:nvPr/>
        </p:nvSpPr>
        <p:spPr bwMode="auto">
          <a:xfrm>
            <a:off x="7710997" y="2373214"/>
            <a:ext cx="7546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j-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nl-BE" dirty="0"/>
              <a:t>1ste lijn</a:t>
            </a:r>
          </a:p>
        </p:txBody>
      </p:sp>
      <p:sp>
        <p:nvSpPr>
          <p:cNvPr id="32" name="TextBox 25"/>
          <p:cNvSpPr txBox="1">
            <a:spLocks noChangeArrowheads="1"/>
          </p:cNvSpPr>
          <p:nvPr/>
        </p:nvSpPr>
        <p:spPr bwMode="auto">
          <a:xfrm>
            <a:off x="7702288" y="3351090"/>
            <a:ext cx="7216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j-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nl-BE" dirty="0"/>
              <a:t>2de lijn</a:t>
            </a:r>
          </a:p>
        </p:txBody>
      </p:sp>
      <p:sp>
        <p:nvSpPr>
          <p:cNvPr id="3" name="Rectangle 2"/>
          <p:cNvSpPr/>
          <p:nvPr/>
        </p:nvSpPr>
        <p:spPr>
          <a:xfrm>
            <a:off x="7710997" y="4742326"/>
            <a:ext cx="721672" cy="307777"/>
          </a:xfrm>
          <a:prstGeom prst="rect">
            <a:avLst/>
          </a:prstGeom>
        </p:spPr>
        <p:txBody>
          <a:bodyPr wrap="none">
            <a:spAutoFit/>
          </a:bodyPr>
          <a:lstStyle/>
          <a:p>
            <a:r>
              <a:rPr lang="nl-BE" sz="1400" dirty="0">
                <a:latin typeface="+mj-lt"/>
              </a:rPr>
              <a:t>3de lijn</a:t>
            </a:r>
          </a:p>
        </p:txBody>
      </p:sp>
    </p:spTree>
    <p:extLst>
      <p:ext uri="{BB962C8B-B14F-4D97-AF65-F5344CB8AC3E}">
        <p14:creationId xmlns:p14="http://schemas.microsoft.com/office/powerpoint/2010/main" val="292630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72222E-6 4.07407E-6 L 0.19931 4.07407E-6 " pathEditMode="relative" rAng="0" ptsTypes="AA">
                                      <p:cBhvr>
                                        <p:cTn id="6" dur="2000" fill="hold"/>
                                        <p:tgtEl>
                                          <p:spTgt spid="7"/>
                                        </p:tgtEl>
                                        <p:attrNameLst>
                                          <p:attrName>ppt_x</p:attrName>
                                          <p:attrName>ppt_y</p:attrName>
                                        </p:attrNameLst>
                                      </p:cBhvr>
                                      <p:rCtr x="996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G-Cloud - </a:t>
            </a:r>
            <a:r>
              <a:rPr lang="en-US" dirty="0" err="1"/>
              <a:t>Paas</a:t>
            </a:r>
            <a:r>
              <a:rPr lang="en-US" dirty="0"/>
              <a:t> - </a:t>
            </a:r>
            <a:r>
              <a:rPr lang="en-US" dirty="0" err="1"/>
              <a:t>verwijzingsrepertorium</a:t>
            </a:r>
            <a:r>
              <a:rPr lang="en-US" dirty="0"/>
              <a:t> </a:t>
            </a:r>
          </a:p>
        </p:txBody>
      </p:sp>
      <p:pic>
        <p:nvPicPr>
          <p:cNvPr id="4" name="Picture 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5914" y="3068365"/>
            <a:ext cx="822325"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5438" y="3890689"/>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6" name="Straight Connector 5"/>
          <p:cNvCxnSpPr/>
          <p:nvPr/>
        </p:nvCxnSpPr>
        <p:spPr>
          <a:xfrm>
            <a:off x="1760539" y="2188170"/>
            <a:ext cx="8766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549650" y="1510309"/>
            <a:ext cx="0" cy="47021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467350" y="1519833"/>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659688" y="1535708"/>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4807" y="5177632"/>
            <a:ext cx="1906588" cy="365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Flowchart: Magnetic Disk 10"/>
          <p:cNvSpPr/>
          <p:nvPr/>
        </p:nvSpPr>
        <p:spPr>
          <a:xfrm>
            <a:off x="6106319" y="3236641"/>
            <a:ext cx="598488" cy="36988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400" dirty="0"/>
              <a:t>DB</a:t>
            </a:r>
            <a:endParaRPr lang="fr-BE"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9576" y="2702462"/>
            <a:ext cx="799120" cy="320014"/>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9776" y="2702462"/>
            <a:ext cx="799120" cy="320014"/>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3992" y="2702462"/>
            <a:ext cx="799120" cy="320014"/>
          </a:xfrm>
          <a:prstGeom prst="rect">
            <a:avLst/>
          </a:prstGeom>
        </p:spPr>
      </p:pic>
      <p:sp>
        <p:nvSpPr>
          <p:cNvPr id="15" name="Left-Right Arrow 14"/>
          <p:cNvSpPr/>
          <p:nvPr/>
        </p:nvSpPr>
        <p:spPr>
          <a:xfrm>
            <a:off x="7054504" y="4235779"/>
            <a:ext cx="1080121" cy="1753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TextBox 15"/>
          <p:cNvSpPr txBox="1"/>
          <p:nvPr/>
        </p:nvSpPr>
        <p:spPr>
          <a:xfrm>
            <a:off x="9406175" y="3810989"/>
            <a:ext cx="1120539" cy="1200329"/>
          </a:xfrm>
          <a:prstGeom prst="rect">
            <a:avLst/>
          </a:prstGeom>
          <a:noFill/>
        </p:spPr>
        <p:txBody>
          <a:bodyPr wrap="square" rtlCol="0">
            <a:spAutoFit/>
          </a:bodyPr>
          <a:lstStyle/>
          <a:p>
            <a:r>
              <a:rPr lang="fr-BE" dirty="0" err="1" smtClean="0"/>
              <a:t>FOD’s</a:t>
            </a:r>
            <a:endParaRPr lang="fr-BE" dirty="0"/>
          </a:p>
          <a:p>
            <a:r>
              <a:rPr lang="fr-BE" dirty="0" err="1" smtClean="0"/>
              <a:t>Justitie</a:t>
            </a:r>
            <a:endParaRPr lang="fr-BE" dirty="0"/>
          </a:p>
          <a:p>
            <a:r>
              <a:rPr lang="fr-BE" dirty="0" err="1" smtClean="0"/>
              <a:t>Mobiliteit</a:t>
            </a:r>
            <a:endParaRPr lang="fr-BE" dirty="0"/>
          </a:p>
          <a:p>
            <a:r>
              <a:rPr lang="fr-BE" dirty="0"/>
              <a:t>…</a:t>
            </a:r>
          </a:p>
        </p:txBody>
      </p:sp>
      <p:sp>
        <p:nvSpPr>
          <p:cNvPr id="17" name="Left-Right Arrow 16"/>
          <p:cNvSpPr/>
          <p:nvPr/>
        </p:nvSpPr>
        <p:spPr>
          <a:xfrm>
            <a:off x="8990818" y="4235779"/>
            <a:ext cx="411640" cy="1753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8" name="Picture 5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54504" y="5728990"/>
            <a:ext cx="120173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25"/>
          <p:cNvSpPr txBox="1">
            <a:spLocks noChangeArrowheads="1"/>
          </p:cNvSpPr>
          <p:nvPr/>
        </p:nvSpPr>
        <p:spPr bwMode="auto">
          <a:xfrm>
            <a:off x="1936040" y="1568475"/>
            <a:ext cx="14206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400" dirty="0" err="1">
                <a:latin typeface="+mn-lt"/>
              </a:rPr>
              <a:t>Requirements</a:t>
            </a:r>
            <a:endParaRPr lang="fr-BE" altLang="fr-FR" sz="1400" dirty="0">
              <a:latin typeface="+mn-lt"/>
            </a:endParaRPr>
          </a:p>
          <a:p>
            <a:pPr algn="ctr" eaLnBrk="1" hangingPunct="1">
              <a:spcBef>
                <a:spcPct val="0"/>
              </a:spcBef>
              <a:buClrTx/>
              <a:buSzTx/>
              <a:buFontTx/>
              <a:buNone/>
            </a:pPr>
            <a:r>
              <a:rPr lang="fr-BE" altLang="fr-FR" sz="1400" dirty="0">
                <a:latin typeface="+mn-lt"/>
              </a:rPr>
              <a:t>Release planning</a:t>
            </a:r>
          </a:p>
        </p:txBody>
      </p:sp>
      <p:sp>
        <p:nvSpPr>
          <p:cNvPr id="20" name="TextBox 25"/>
          <p:cNvSpPr txBox="1">
            <a:spLocks noChangeArrowheads="1"/>
          </p:cNvSpPr>
          <p:nvPr/>
        </p:nvSpPr>
        <p:spPr bwMode="auto">
          <a:xfrm>
            <a:off x="3697658" y="1579587"/>
            <a:ext cx="16899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400" dirty="0" err="1">
                <a:latin typeface="+mn-lt"/>
              </a:rPr>
              <a:t>Development</a:t>
            </a:r>
            <a:r>
              <a:rPr lang="fr-BE" altLang="fr-FR" sz="1100" dirty="0">
                <a:latin typeface="Arial Black" pitchFamily="34" charset="0"/>
              </a:rPr>
              <a:t> </a:t>
            </a:r>
            <a:r>
              <a:rPr lang="fr-BE" altLang="fr-FR" sz="1400" dirty="0">
                <a:latin typeface="+mn-lt"/>
              </a:rPr>
              <a:t>&amp;</a:t>
            </a:r>
          </a:p>
          <a:p>
            <a:pPr algn="ctr" eaLnBrk="1" hangingPunct="1">
              <a:spcBef>
                <a:spcPct val="0"/>
              </a:spcBef>
              <a:buClrTx/>
              <a:buSzTx/>
              <a:buFontTx/>
              <a:buNone/>
            </a:pPr>
            <a:r>
              <a:rPr lang="fr-BE" altLang="fr-FR" sz="1400" dirty="0">
                <a:latin typeface="+mn-lt"/>
              </a:rPr>
              <a:t>Release</a:t>
            </a:r>
            <a:r>
              <a:rPr lang="fr-BE" altLang="fr-FR" sz="1100" dirty="0">
                <a:latin typeface="Arial Black" pitchFamily="34" charset="0"/>
              </a:rPr>
              <a:t> </a:t>
            </a:r>
            <a:r>
              <a:rPr lang="fr-BE" altLang="fr-FR" sz="1400" dirty="0" err="1">
                <a:latin typeface="+mn-lt"/>
              </a:rPr>
              <a:t>preparation</a:t>
            </a:r>
            <a:endParaRPr lang="fr-BE" altLang="fr-FR" sz="1400" dirty="0">
              <a:latin typeface="+mn-lt"/>
            </a:endParaRPr>
          </a:p>
        </p:txBody>
      </p:sp>
      <p:sp>
        <p:nvSpPr>
          <p:cNvPr id="21" name="TextBox 25"/>
          <p:cNvSpPr txBox="1">
            <a:spLocks noChangeArrowheads="1"/>
          </p:cNvSpPr>
          <p:nvPr/>
        </p:nvSpPr>
        <p:spPr bwMode="auto">
          <a:xfrm>
            <a:off x="5756483" y="1568476"/>
            <a:ext cx="14997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a:t>Release </a:t>
            </a:r>
            <a:r>
              <a:rPr lang="fr-BE" altLang="fr-FR" dirty="0" err="1"/>
              <a:t>execution</a:t>
            </a:r>
            <a:endParaRPr lang="fr-BE" altLang="fr-FR" dirty="0"/>
          </a:p>
        </p:txBody>
      </p:sp>
      <p:sp>
        <p:nvSpPr>
          <p:cNvPr id="22" name="TextBox 25"/>
          <p:cNvSpPr txBox="1">
            <a:spLocks noChangeArrowheads="1"/>
          </p:cNvSpPr>
          <p:nvPr/>
        </p:nvSpPr>
        <p:spPr bwMode="auto">
          <a:xfrm>
            <a:off x="7790226" y="1582317"/>
            <a:ext cx="19995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a:t>Utilisateurs / partenaires</a:t>
            </a:r>
          </a:p>
        </p:txBody>
      </p:sp>
      <p:sp>
        <p:nvSpPr>
          <p:cNvPr id="23" name="TextBox 22"/>
          <p:cNvSpPr txBox="1"/>
          <p:nvPr/>
        </p:nvSpPr>
        <p:spPr>
          <a:xfrm>
            <a:off x="8242873" y="3801166"/>
            <a:ext cx="769269" cy="923330"/>
          </a:xfrm>
          <a:prstGeom prst="rect">
            <a:avLst/>
          </a:prstGeom>
          <a:noFill/>
        </p:spPr>
        <p:txBody>
          <a:bodyPr wrap="square" rtlCol="0">
            <a:spAutoFit/>
          </a:bodyPr>
          <a:lstStyle/>
          <a:p>
            <a:r>
              <a:rPr lang="fr-BE" dirty="0" smtClean="0"/>
              <a:t>FOD </a:t>
            </a:r>
            <a:r>
              <a:rPr lang="fr-BE" dirty="0"/>
              <a:t>BOSA</a:t>
            </a:r>
          </a:p>
          <a:p>
            <a:r>
              <a:rPr lang="fr-BE" dirty="0"/>
              <a:t>DTO</a:t>
            </a:r>
          </a:p>
        </p:txBody>
      </p:sp>
    </p:spTree>
    <p:extLst>
      <p:ext uri="{BB962C8B-B14F-4D97-AF65-F5344CB8AC3E}">
        <p14:creationId xmlns:p14="http://schemas.microsoft.com/office/powerpoint/2010/main" val="242765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72222E-6 4.07407E-6 L 0.19931 4.07407E-6 " pathEditMode="relative" rAng="0" ptsTypes="AA">
                                      <p:cBhvr>
                                        <p:cTn id="6" dur="2000" fill="hold"/>
                                        <p:tgtEl>
                                          <p:spTgt spid="5"/>
                                        </p:tgtEl>
                                        <p:attrNameLst>
                                          <p:attrName>ppt_x</p:attrName>
                                          <p:attrName>ppt_y</p:attrName>
                                        </p:attrNameLst>
                                      </p:cBhvr>
                                      <p:rCtr x="996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srgbClr val="0087BE"/>
                </a:solidFill>
              </a:rPr>
              <a:t>Status G-Cloud service portfolio </a:t>
            </a:r>
            <a:r>
              <a:rPr lang="nl-BE" sz="1200" dirty="0">
                <a:solidFill>
                  <a:srgbClr val="5591C3"/>
                </a:solidFill>
              </a:rPr>
              <a:t>(</a:t>
            </a:r>
            <a:r>
              <a:rPr lang="nl-BE" sz="1200" dirty="0" smtClean="0">
                <a:solidFill>
                  <a:srgbClr val="5591C3"/>
                </a:solidFill>
              </a:rPr>
              <a:t>26/11/2021) </a:t>
            </a:r>
            <a:endParaRPr lang="en-US" dirty="0"/>
          </a:p>
        </p:txBody>
      </p:sp>
      <p:grpSp>
        <p:nvGrpSpPr>
          <p:cNvPr id="6" name="Group 5"/>
          <p:cNvGrpSpPr/>
          <p:nvPr/>
        </p:nvGrpSpPr>
        <p:grpSpPr>
          <a:xfrm>
            <a:off x="998221" y="1188428"/>
            <a:ext cx="8967031" cy="5551190"/>
            <a:chOff x="931546" y="1283678"/>
            <a:chExt cx="8967031" cy="5551190"/>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633" y="6429634"/>
              <a:ext cx="5777657" cy="405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3"/>
            <a:stretch>
              <a:fillRect/>
            </a:stretch>
          </p:blipFill>
          <p:spPr>
            <a:xfrm>
              <a:off x="931546" y="1283678"/>
              <a:ext cx="8967031" cy="5161084"/>
            </a:xfrm>
            <a:prstGeom prst="rect">
              <a:avLst/>
            </a:prstGeom>
          </p:spPr>
        </p:pic>
      </p:grpSp>
    </p:spTree>
    <p:extLst>
      <p:ext uri="{BB962C8B-B14F-4D97-AF65-F5344CB8AC3E}">
        <p14:creationId xmlns:p14="http://schemas.microsoft.com/office/powerpoint/2010/main" val="367285798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Datawarehouse arbeidsmarkt</a:t>
            </a:r>
            <a:endParaRPr lang="en-US" dirty="0"/>
          </a:p>
        </p:txBody>
      </p:sp>
      <p:sp>
        <p:nvSpPr>
          <p:cNvPr id="3" name="Content Placeholder 2"/>
          <p:cNvSpPr>
            <a:spLocks noGrp="1"/>
          </p:cNvSpPr>
          <p:nvPr>
            <p:ph idx="1"/>
          </p:nvPr>
        </p:nvSpPr>
        <p:spPr/>
        <p:txBody>
          <a:bodyPr>
            <a:normAutofit/>
          </a:bodyPr>
          <a:lstStyle/>
          <a:p>
            <a:r>
              <a:rPr lang="nl-BE" dirty="0"/>
              <a:t>opgericht om een doeltreffend antwoord te kunnen bieden op gegevensaanvragen van onderzoeksinstellingen en overheden</a:t>
            </a:r>
          </a:p>
          <a:p>
            <a:r>
              <a:rPr lang="nl-BE" dirty="0"/>
              <a:t>oorspronkelijk opgericht op basis van gegevens afkomstig van sociale zekerheidsinstellingen, het rijksregister en het Bisregister en aangevuld aan de hand van </a:t>
            </a:r>
            <a:r>
              <a:rPr lang="nl-BE" dirty="0" err="1"/>
              <a:t>zelfgedefinieerde</a:t>
            </a:r>
            <a:r>
              <a:rPr lang="nl-BE" dirty="0"/>
              <a:t> begrippen</a:t>
            </a:r>
          </a:p>
          <a:p>
            <a:r>
              <a:rPr lang="nl-BE" dirty="0" err="1"/>
              <a:t>inproductiestelling</a:t>
            </a:r>
            <a:r>
              <a:rPr lang="nl-BE" dirty="0"/>
              <a:t> begin 2001</a:t>
            </a:r>
          </a:p>
          <a:p>
            <a:r>
              <a:rPr lang="nl-BE" dirty="0"/>
              <a:t>in de loop der jaren toename van het aantal instanties die gegevens aanleveren</a:t>
            </a:r>
          </a:p>
          <a:p>
            <a:pPr lvl="1"/>
            <a:r>
              <a:rPr lang="nl-BE" dirty="0"/>
              <a:t>relevante gegevens van alle actoren in de sociale sector</a:t>
            </a:r>
          </a:p>
          <a:p>
            <a:pPr lvl="1"/>
            <a:r>
              <a:rPr lang="nl-BE" dirty="0"/>
              <a:t>relevante gegevens afkomstig van andere actoren (vb. FOD Financiën, ADSEI, …)</a:t>
            </a:r>
          </a:p>
          <a:p>
            <a:pPr lvl="1"/>
            <a:r>
              <a:rPr lang="nl-BE" dirty="0"/>
              <a:t>telkens mits beraadslaging van het bevoegde informatieveiligheidscomité (IVC)</a:t>
            </a:r>
          </a:p>
          <a:p>
            <a:pPr marL="0" indent="0" eaLnBrk="1" hangingPunct="1">
              <a:buNone/>
              <a:defRPr/>
            </a:pPr>
            <a:endParaRPr lang="en-US" altLang="en-US" sz="2200" dirty="0">
              <a:solidFill>
                <a:srgbClr val="000000"/>
              </a:solidFill>
              <a:cs typeface="Arial" charset="0"/>
              <a:sym typeface="Arial" charset="0"/>
            </a:endParaRPr>
          </a:p>
          <a:p>
            <a:endParaRPr lang="fr-FR" sz="2200" dirty="0"/>
          </a:p>
          <a:p>
            <a:pPr lvl="1"/>
            <a:endParaRPr lang="fr-FR" dirty="0" smtClean="0"/>
          </a:p>
          <a:p>
            <a:pPr lvl="1"/>
            <a:endParaRPr lang="fr-FR" dirty="0"/>
          </a:p>
          <a:p>
            <a:endParaRPr lang="en-US" sz="2200" dirty="0"/>
          </a:p>
        </p:txBody>
      </p:sp>
    </p:spTree>
    <p:extLst>
      <p:ext uri="{BB962C8B-B14F-4D97-AF65-F5344CB8AC3E}">
        <p14:creationId xmlns:p14="http://schemas.microsoft.com/office/powerpoint/2010/main" val="2181430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p:cNvSpPr txBox="1">
            <a:spLocks/>
          </p:cNvSpPr>
          <p:nvPr/>
        </p:nvSpPr>
        <p:spPr bwMode="auto">
          <a:xfrm>
            <a:off x="1994592" y="2324497"/>
            <a:ext cx="8219256" cy="1296144"/>
          </a:xfrm>
          <a:prstGeom prst="roundRect">
            <a:avLst/>
          </a:prstGeom>
          <a:noFill/>
          <a:ln w="19050">
            <a:solidFill>
              <a:srgbClr val="008CB2"/>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Font typeface="Arial" charset="0"/>
              <a:buNone/>
              <a:defRPr lang="en-US" altLang="en-US" sz="3200" kern="1200" dirty="0" smtClean="0">
                <a:solidFill>
                  <a:srgbClr val="0078B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eaLnBrk="1" fontAlgn="auto" hangingPunct="1">
              <a:lnSpc>
                <a:spcPct val="90000"/>
              </a:lnSpc>
              <a:spcBef>
                <a:spcPts val="1000"/>
              </a:spcBef>
              <a:spcAft>
                <a:spcPts val="0"/>
              </a:spcAft>
            </a:pPr>
            <a:r>
              <a:rPr lang="nl-BE" altLang="en-US" sz="4000" dirty="0">
                <a:latin typeface="Calibri Light" panose="020F0302020204030204" pitchFamily="34" charset="0"/>
                <a:cs typeface="Calibri Light" panose="020F0302020204030204" pitchFamily="34" charset="0"/>
              </a:rPr>
              <a:t>Kruispuntbankmodel</a:t>
            </a:r>
          </a:p>
        </p:txBody>
      </p:sp>
    </p:spTree>
    <p:extLst>
      <p:ext uri="{BB962C8B-B14F-4D97-AF65-F5344CB8AC3E}">
        <p14:creationId xmlns:p14="http://schemas.microsoft.com/office/powerpoint/2010/main" val="163301168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Datawarehouse arbeidsmarkt</a:t>
            </a:r>
            <a:endParaRPr lang="en-US" dirty="0"/>
          </a:p>
        </p:txBody>
      </p:sp>
      <p:sp>
        <p:nvSpPr>
          <p:cNvPr id="3" name="Content Placeholder 2"/>
          <p:cNvSpPr>
            <a:spLocks noGrp="1"/>
          </p:cNvSpPr>
          <p:nvPr>
            <p:ph idx="1"/>
          </p:nvPr>
        </p:nvSpPr>
        <p:spPr/>
        <p:txBody>
          <a:bodyPr/>
          <a:lstStyle/>
          <a:p>
            <a:pPr>
              <a:defRPr/>
            </a:pPr>
            <a:r>
              <a:rPr lang="nl-BE" dirty="0"/>
              <a:t>ondersteuning van de instanties belast met beleidsvoorbereiding en beleidsevaluatie en van de onderzoekers bij de toegankelijkheid van het datawarehouse voor hun ad hoc behoeften</a:t>
            </a:r>
          </a:p>
          <a:p>
            <a:pPr>
              <a:defRPr/>
            </a:pPr>
            <a:r>
              <a:rPr lang="nl-BE" dirty="0"/>
              <a:t>vaststelling van een standaardmethodologie voor de codificatie en de </a:t>
            </a:r>
            <a:r>
              <a:rPr lang="nl-BE" dirty="0" err="1"/>
              <a:t>anonimisering</a:t>
            </a:r>
            <a:r>
              <a:rPr lang="nl-BE" dirty="0"/>
              <a:t> van gegevens</a:t>
            </a:r>
          </a:p>
          <a:p>
            <a:pPr>
              <a:defRPr/>
            </a:pPr>
            <a:r>
              <a:rPr lang="nl-BE" dirty="0"/>
              <a:t>uitbreiding van de basisstatistieken, zijnde veel gevraagde statistieken die automatisch worden aangemaakt en verspreid, en raadplegingsmogelijkheid ervan via 5 </a:t>
            </a:r>
            <a:r>
              <a:rPr lang="nl-BE" dirty="0" err="1"/>
              <a:t>webtoepassingen</a:t>
            </a:r>
            <a:endParaRPr lang="nl-BE" dirty="0"/>
          </a:p>
          <a:p>
            <a:pPr lvl="1">
              <a:defRPr/>
            </a:pPr>
            <a:r>
              <a:rPr lang="nl-BE" dirty="0">
                <a:cs typeface="Arial" charset="0"/>
                <a:sym typeface="Arial" charset="0"/>
              </a:rPr>
              <a:t>online statistieken/lokale cijfers  </a:t>
            </a:r>
          </a:p>
          <a:p>
            <a:pPr lvl="1">
              <a:defRPr/>
            </a:pPr>
            <a:r>
              <a:rPr lang="nl-BE" dirty="0">
                <a:cs typeface="Arial" charset="0"/>
                <a:sym typeface="Arial" charset="0"/>
              </a:rPr>
              <a:t>online statistieken/globale cijfers  </a:t>
            </a:r>
          </a:p>
          <a:p>
            <a:pPr lvl="1">
              <a:defRPr/>
            </a:pPr>
            <a:r>
              <a:rPr lang="nl-BE" dirty="0">
                <a:cs typeface="Arial" charset="0"/>
                <a:sym typeface="Arial" charset="0"/>
              </a:rPr>
              <a:t>online statistieken/socio-economische mobiliteit</a:t>
            </a:r>
          </a:p>
          <a:p>
            <a:pPr lvl="1">
              <a:defRPr/>
            </a:pPr>
            <a:r>
              <a:rPr lang="nl-BE" dirty="0">
                <a:cs typeface="Arial" charset="0"/>
                <a:sym typeface="Arial" charset="0"/>
              </a:rPr>
              <a:t>online statistieken/gezinssamenstelling </a:t>
            </a:r>
          </a:p>
          <a:p>
            <a:pPr lvl="1">
              <a:defRPr/>
            </a:pPr>
            <a:r>
              <a:rPr lang="nl-BE" dirty="0">
                <a:cs typeface="Arial" charset="0"/>
                <a:sym typeface="Arial" charset="0"/>
              </a:rPr>
              <a:t>online statistieken/socio-economische mobiliteit op korte termijn</a:t>
            </a:r>
          </a:p>
          <a:p>
            <a:pPr>
              <a:defRPr/>
            </a:pPr>
            <a:r>
              <a:rPr lang="nl-BE" dirty="0"/>
              <a:t>geen inhoudelijk beheer van de gegevens door KSZ</a:t>
            </a:r>
          </a:p>
          <a:p>
            <a:pPr marL="0" indent="0">
              <a:buNone/>
            </a:pPr>
            <a:endParaRPr lang="en-US" dirty="0"/>
          </a:p>
        </p:txBody>
      </p:sp>
    </p:spTree>
    <p:extLst>
      <p:ext uri="{BB962C8B-B14F-4D97-AF65-F5344CB8AC3E}">
        <p14:creationId xmlns:p14="http://schemas.microsoft.com/office/powerpoint/2010/main" val="18874815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Diensten</a:t>
            </a:r>
            <a:r>
              <a:rPr lang="en-US" dirty="0" smtClean="0"/>
              <a:t> </a:t>
            </a:r>
            <a:r>
              <a:rPr lang="en-US" dirty="0" err="1" smtClean="0"/>
              <a:t>voor</a:t>
            </a:r>
            <a:r>
              <a:rPr lang="en-US" dirty="0" smtClean="0"/>
              <a:t> </a:t>
            </a:r>
            <a:r>
              <a:rPr lang="en-US" dirty="0" err="1" smtClean="0"/>
              <a:t>werkgevers</a:t>
            </a:r>
            <a:endParaRPr lang="en-US" dirty="0"/>
          </a:p>
        </p:txBody>
      </p:sp>
      <p:sp>
        <p:nvSpPr>
          <p:cNvPr id="3" name="Content Placeholder 2"/>
          <p:cNvSpPr>
            <a:spLocks noGrp="1"/>
          </p:cNvSpPr>
          <p:nvPr>
            <p:ph idx="1"/>
          </p:nvPr>
        </p:nvSpPr>
        <p:spPr/>
        <p:txBody>
          <a:bodyPr/>
          <a:lstStyle/>
          <a:p>
            <a:r>
              <a:rPr lang="en-US" dirty="0" smtClean="0"/>
              <a:t>&gt; </a:t>
            </a:r>
            <a:r>
              <a:rPr lang="en-US" dirty="0" smtClean="0">
                <a:solidFill>
                  <a:srgbClr val="008CB2"/>
                </a:solidFill>
              </a:rPr>
              <a:t>50</a:t>
            </a:r>
            <a:r>
              <a:rPr lang="en-US" dirty="0" smtClean="0"/>
              <a:t> </a:t>
            </a:r>
            <a:r>
              <a:rPr lang="en-US" dirty="0" err="1" smtClean="0"/>
              <a:t>elektronische</a:t>
            </a:r>
            <a:r>
              <a:rPr lang="en-US" dirty="0" smtClean="0"/>
              <a:t> </a:t>
            </a:r>
            <a:r>
              <a:rPr lang="en-US" dirty="0" err="1" smtClean="0"/>
              <a:t>diensten</a:t>
            </a:r>
            <a:r>
              <a:rPr lang="en-US" dirty="0" smtClean="0"/>
              <a:t> </a:t>
            </a:r>
            <a:r>
              <a:rPr lang="en-US" dirty="0" err="1" smtClean="0"/>
              <a:t>voor</a:t>
            </a:r>
            <a:r>
              <a:rPr lang="en-US" dirty="0" smtClean="0"/>
              <a:t> </a:t>
            </a:r>
            <a:r>
              <a:rPr lang="en-US" dirty="0" err="1" smtClean="0"/>
              <a:t>ondernemingen</a:t>
            </a:r>
            <a:r>
              <a:rPr lang="en-US" dirty="0" smtClean="0"/>
              <a:t>, </a:t>
            </a:r>
            <a:r>
              <a:rPr lang="en-US" dirty="0" err="1" smtClean="0"/>
              <a:t>zowel</a:t>
            </a:r>
            <a:r>
              <a:rPr lang="en-US" dirty="0" smtClean="0"/>
              <a:t> in de </a:t>
            </a:r>
            <a:r>
              <a:rPr lang="en-US" dirty="0" err="1" smtClean="0"/>
              <a:t>vorm</a:t>
            </a:r>
            <a:r>
              <a:rPr lang="en-US" dirty="0" smtClean="0"/>
              <a:t> van de </a:t>
            </a:r>
            <a:r>
              <a:rPr lang="en-US" dirty="0" err="1" smtClean="0"/>
              <a:t>uitwisseling</a:t>
            </a:r>
            <a:r>
              <a:rPr lang="en-US" dirty="0" smtClean="0"/>
              <a:t> van </a:t>
            </a:r>
            <a:r>
              <a:rPr lang="en-US" dirty="0" err="1" smtClean="0"/>
              <a:t>elektronische</a:t>
            </a:r>
            <a:r>
              <a:rPr lang="en-US" dirty="0" smtClean="0"/>
              <a:t> </a:t>
            </a:r>
            <a:r>
              <a:rPr lang="en-US" dirty="0" err="1" smtClean="0"/>
              <a:t>berichten</a:t>
            </a:r>
            <a:r>
              <a:rPr lang="en-US" dirty="0" smtClean="0"/>
              <a:t> van </a:t>
            </a:r>
            <a:r>
              <a:rPr lang="en-US" dirty="0" err="1" smtClean="0"/>
              <a:t>toepassing</a:t>
            </a:r>
            <a:r>
              <a:rPr lang="en-US" dirty="0" smtClean="0"/>
              <a:t>, </a:t>
            </a:r>
            <a:r>
              <a:rPr lang="en-US" dirty="0" err="1" smtClean="0"/>
              <a:t>als</a:t>
            </a:r>
            <a:r>
              <a:rPr lang="en-US" dirty="0" smtClean="0"/>
              <a:t> in de </a:t>
            </a:r>
            <a:r>
              <a:rPr lang="en-US" dirty="0" err="1" smtClean="0"/>
              <a:t>vorm</a:t>
            </a:r>
            <a:r>
              <a:rPr lang="en-US" dirty="0" smtClean="0"/>
              <a:t> van </a:t>
            </a:r>
            <a:r>
              <a:rPr lang="en-US" dirty="0" err="1" smtClean="0"/>
              <a:t>onderling</a:t>
            </a:r>
            <a:r>
              <a:rPr lang="en-US" dirty="0" smtClean="0"/>
              <a:t> </a:t>
            </a:r>
            <a:r>
              <a:rPr lang="en-US" dirty="0" err="1" smtClean="0"/>
              <a:t>geïntegreerde</a:t>
            </a:r>
            <a:r>
              <a:rPr lang="en-US" dirty="0" smtClean="0"/>
              <a:t> </a:t>
            </a:r>
            <a:r>
              <a:rPr lang="en-US" dirty="0" err="1" smtClean="0"/>
              <a:t>portaaltransacties</a:t>
            </a:r>
            <a:endParaRPr lang="en-US" dirty="0" smtClean="0"/>
          </a:p>
          <a:p>
            <a:r>
              <a:rPr lang="en-US" dirty="0" smtClean="0"/>
              <a:t>de </a:t>
            </a:r>
            <a:r>
              <a:rPr lang="en-US" dirty="0" err="1" smtClean="0"/>
              <a:t>aangiften</a:t>
            </a:r>
            <a:r>
              <a:rPr lang="en-US" dirty="0" smtClean="0"/>
              <a:t> </a:t>
            </a:r>
            <a:r>
              <a:rPr lang="en-US" dirty="0" err="1" smtClean="0"/>
              <a:t>worden</a:t>
            </a:r>
            <a:r>
              <a:rPr lang="en-US" dirty="0" smtClean="0"/>
              <a:t> </a:t>
            </a:r>
            <a:r>
              <a:rPr lang="en-US" dirty="0" err="1" smtClean="0"/>
              <a:t>beperkt</a:t>
            </a:r>
            <a:r>
              <a:rPr lang="en-US" dirty="0" smtClean="0"/>
              <a:t> tot 3 </a:t>
            </a:r>
            <a:r>
              <a:rPr lang="en-US" dirty="0" err="1" smtClean="0"/>
              <a:t>momenten</a:t>
            </a:r>
            <a:r>
              <a:rPr lang="en-US" dirty="0" smtClean="0"/>
              <a:t> </a:t>
            </a:r>
          </a:p>
          <a:p>
            <a:pPr lvl="1"/>
            <a:r>
              <a:rPr lang="en-US" dirty="0"/>
              <a:t>d</a:t>
            </a:r>
            <a:r>
              <a:rPr lang="en-US" dirty="0" smtClean="0"/>
              <a:t>e </a:t>
            </a:r>
            <a:r>
              <a:rPr lang="en-US" dirty="0" err="1" smtClean="0"/>
              <a:t>onmiddellijke</a:t>
            </a:r>
            <a:r>
              <a:rPr lang="en-US" dirty="0" smtClean="0"/>
              <a:t> </a:t>
            </a:r>
            <a:r>
              <a:rPr lang="en-US" dirty="0" err="1" smtClean="0"/>
              <a:t>aangifte</a:t>
            </a:r>
            <a:r>
              <a:rPr lang="en-US" dirty="0" smtClean="0"/>
              <a:t> van </a:t>
            </a:r>
            <a:r>
              <a:rPr lang="en-US" dirty="0" err="1" smtClean="0"/>
              <a:t>aanwerving</a:t>
            </a:r>
            <a:r>
              <a:rPr lang="en-US" dirty="0" smtClean="0"/>
              <a:t> </a:t>
            </a:r>
            <a:r>
              <a:rPr lang="en-US" dirty="0" err="1" smtClean="0"/>
              <a:t>en</a:t>
            </a:r>
            <a:r>
              <a:rPr lang="en-US" dirty="0" smtClean="0"/>
              <a:t> </a:t>
            </a:r>
            <a:r>
              <a:rPr lang="en-US" dirty="0" err="1" smtClean="0"/>
              <a:t>ontslag</a:t>
            </a:r>
            <a:r>
              <a:rPr lang="en-US" dirty="0" smtClean="0"/>
              <a:t> (DIMONA)</a:t>
            </a:r>
          </a:p>
          <a:p>
            <a:pPr lvl="1"/>
            <a:r>
              <a:rPr lang="en-US" dirty="0"/>
              <a:t>d</a:t>
            </a:r>
            <a:r>
              <a:rPr lang="en-US" dirty="0" smtClean="0"/>
              <a:t>e </a:t>
            </a:r>
            <a:r>
              <a:rPr lang="en-US" dirty="0" err="1" smtClean="0"/>
              <a:t>driemaandelijkse</a:t>
            </a:r>
            <a:r>
              <a:rPr lang="en-US" dirty="0" smtClean="0"/>
              <a:t> </a:t>
            </a:r>
            <a:r>
              <a:rPr lang="en-US" dirty="0" err="1" smtClean="0"/>
              <a:t>aangifte</a:t>
            </a:r>
            <a:r>
              <a:rPr lang="en-US" dirty="0" smtClean="0"/>
              <a:t> van </a:t>
            </a:r>
            <a:r>
              <a:rPr lang="en-US" dirty="0" err="1" smtClean="0"/>
              <a:t>lonen</a:t>
            </a:r>
            <a:r>
              <a:rPr lang="en-US" dirty="0" smtClean="0"/>
              <a:t> </a:t>
            </a:r>
            <a:r>
              <a:rPr lang="en-US" dirty="0" err="1" smtClean="0"/>
              <a:t>en</a:t>
            </a:r>
            <a:r>
              <a:rPr lang="en-US" dirty="0" smtClean="0"/>
              <a:t> </a:t>
            </a:r>
            <a:r>
              <a:rPr lang="en-US" dirty="0" err="1" smtClean="0"/>
              <a:t>arbeidstijden</a:t>
            </a:r>
            <a:r>
              <a:rPr lang="en-US" dirty="0" smtClean="0"/>
              <a:t> (</a:t>
            </a:r>
            <a:r>
              <a:rPr lang="en-US" dirty="0" err="1" smtClean="0"/>
              <a:t>DmfA</a:t>
            </a:r>
            <a:r>
              <a:rPr lang="en-US" dirty="0" smtClean="0"/>
              <a:t>)</a:t>
            </a:r>
          </a:p>
          <a:p>
            <a:pPr lvl="1"/>
            <a:r>
              <a:rPr lang="en-US" dirty="0"/>
              <a:t>h</a:t>
            </a:r>
            <a:r>
              <a:rPr lang="en-US" dirty="0" smtClean="0"/>
              <a:t>et </a:t>
            </a:r>
            <a:r>
              <a:rPr lang="en-US" dirty="0" err="1" smtClean="0"/>
              <a:t>zich</a:t>
            </a:r>
            <a:r>
              <a:rPr lang="en-US" dirty="0" smtClean="0"/>
              <a:t> </a:t>
            </a:r>
            <a:r>
              <a:rPr lang="en-US" dirty="0" err="1" smtClean="0"/>
              <a:t>voordoen</a:t>
            </a:r>
            <a:r>
              <a:rPr lang="en-US" dirty="0" smtClean="0"/>
              <a:t> van </a:t>
            </a:r>
            <a:r>
              <a:rPr lang="en-US" dirty="0" err="1" smtClean="0"/>
              <a:t>een</a:t>
            </a:r>
            <a:r>
              <a:rPr lang="en-US" dirty="0" smtClean="0"/>
              <a:t> social </a:t>
            </a:r>
            <a:r>
              <a:rPr lang="en-US" dirty="0" err="1" smtClean="0"/>
              <a:t>risico</a:t>
            </a:r>
            <a:r>
              <a:rPr lang="en-US" dirty="0" smtClean="0"/>
              <a:t> (ASR)</a:t>
            </a:r>
          </a:p>
          <a:p>
            <a:r>
              <a:rPr lang="en-US" dirty="0" smtClean="0"/>
              <a:t>&gt; </a:t>
            </a:r>
            <a:r>
              <a:rPr lang="nl-NL" dirty="0" smtClean="0">
                <a:solidFill>
                  <a:srgbClr val="008CB2"/>
                </a:solidFill>
              </a:rPr>
              <a:t>45</a:t>
            </a:r>
            <a:r>
              <a:rPr lang="nl-NL" dirty="0" smtClean="0"/>
              <a:t> </a:t>
            </a:r>
            <a:r>
              <a:rPr lang="nl-NL" dirty="0"/>
              <a:t>miljoen aangiften door werkgevers in </a:t>
            </a:r>
            <a:r>
              <a:rPr lang="nl-NL" dirty="0" smtClean="0"/>
              <a:t>2022</a:t>
            </a:r>
            <a:endParaRPr lang="en-US" dirty="0"/>
          </a:p>
        </p:txBody>
      </p:sp>
    </p:spTree>
    <p:extLst>
      <p:ext uri="{BB962C8B-B14F-4D97-AF65-F5344CB8AC3E}">
        <p14:creationId xmlns:p14="http://schemas.microsoft.com/office/powerpoint/2010/main" val="378871690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Dimona</a:t>
            </a:r>
            <a:endParaRPr lang="en-US" dirty="0"/>
          </a:p>
        </p:txBody>
      </p:sp>
      <p:sp>
        <p:nvSpPr>
          <p:cNvPr id="3" name="Content Placeholder 2"/>
          <p:cNvSpPr>
            <a:spLocks noGrp="1"/>
          </p:cNvSpPr>
          <p:nvPr>
            <p:ph idx="1"/>
          </p:nvPr>
        </p:nvSpPr>
        <p:spPr/>
        <p:txBody>
          <a:bodyPr/>
          <a:lstStyle/>
          <a:p>
            <a:r>
              <a:rPr lang="nl-BE" dirty="0"/>
              <a:t>onmiddellijke aangifte van indiensttreding en uitdiensttreding van een werknemer door de werkgever </a:t>
            </a:r>
          </a:p>
          <a:p>
            <a:r>
              <a:rPr lang="nl-BE" dirty="0"/>
              <a:t>enkel elektronisch, 24/24 en 7/7 via</a:t>
            </a:r>
          </a:p>
          <a:p>
            <a:pPr lvl="1"/>
            <a:r>
              <a:rPr lang="nl-BE" dirty="0"/>
              <a:t>het portaal van de sociale zekerheid</a:t>
            </a:r>
          </a:p>
          <a:p>
            <a:pPr lvl="1"/>
            <a:r>
              <a:rPr lang="nl-BE" dirty="0"/>
              <a:t>FTP/MQSeries</a:t>
            </a:r>
          </a:p>
          <a:p>
            <a:pPr lvl="1"/>
            <a:r>
              <a:rPr lang="nl-BE" dirty="0"/>
              <a:t>Isabel-netwerk</a:t>
            </a:r>
          </a:p>
          <a:p>
            <a:pPr lvl="1"/>
            <a:r>
              <a:rPr lang="nl-BE" dirty="0"/>
              <a:t>vocale server</a:t>
            </a:r>
          </a:p>
          <a:p>
            <a:pPr lvl="1"/>
            <a:r>
              <a:rPr lang="nl-BE" dirty="0"/>
              <a:t>gsm</a:t>
            </a:r>
          </a:p>
          <a:p>
            <a:pPr lvl="1"/>
            <a:r>
              <a:rPr lang="nl-BE" dirty="0"/>
              <a:t>Google Assistant (in test)</a:t>
            </a:r>
          </a:p>
          <a:p>
            <a:r>
              <a:rPr lang="nl-BE" dirty="0"/>
              <a:t>bij de ontvangst van deze aangifte wordt de identiteit van de werknemer gecontroleerd zodat alle actoren in de sociale sector een juiste en eenvormige identificatiesleutel van de werknemer zouden gebruiken</a:t>
            </a:r>
          </a:p>
          <a:p>
            <a:pPr marL="0" indent="0">
              <a:buNone/>
            </a:pPr>
            <a:endParaRPr lang="en-US" dirty="0"/>
          </a:p>
        </p:txBody>
      </p:sp>
    </p:spTree>
    <p:extLst>
      <p:ext uri="{BB962C8B-B14F-4D97-AF65-F5344CB8AC3E}">
        <p14:creationId xmlns:p14="http://schemas.microsoft.com/office/powerpoint/2010/main" val="304523576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DmfA</a:t>
            </a:r>
            <a:endParaRPr lang="en-US" dirty="0"/>
          </a:p>
        </p:txBody>
      </p:sp>
      <p:sp>
        <p:nvSpPr>
          <p:cNvPr id="3" name="Content Placeholder 2"/>
          <p:cNvSpPr>
            <a:spLocks noGrp="1"/>
          </p:cNvSpPr>
          <p:nvPr>
            <p:ph idx="1"/>
          </p:nvPr>
        </p:nvSpPr>
        <p:spPr/>
        <p:txBody>
          <a:bodyPr>
            <a:normAutofit/>
          </a:bodyPr>
          <a:lstStyle/>
          <a:p>
            <a:pPr algn="just">
              <a:defRPr/>
            </a:pPr>
            <a:r>
              <a:rPr lang="nl-BE" dirty="0"/>
              <a:t>elektronische aangifte door de werkgever van de loon- en arbeidstijdgegevens van zijn werknemers</a:t>
            </a:r>
          </a:p>
          <a:p>
            <a:pPr algn="just">
              <a:defRPr/>
            </a:pPr>
            <a:r>
              <a:rPr lang="nl-BE" dirty="0"/>
              <a:t>met multifunctionele aard (geharmoniseerde begrippen)</a:t>
            </a:r>
          </a:p>
          <a:p>
            <a:pPr algn="just">
              <a:defRPr/>
            </a:pPr>
            <a:r>
              <a:rPr lang="nl-BE" dirty="0"/>
              <a:t>de aangegeven gegevens zijn elektronisch beschikbaar via het netwerk van de sociale zekerheid voor alle actoren in de sociale sector die deze gegevens nodig hebben voor de uitvoering van hun opdrachten</a:t>
            </a:r>
          </a:p>
          <a:p>
            <a:pPr algn="just">
              <a:defRPr/>
            </a:pPr>
            <a:r>
              <a:rPr lang="nl-BE" dirty="0"/>
              <a:t>deze aangifte kan later met een elektronisch certificaat online worden geraadpleegd en verbeterd door de werkgever voor wat betreft zijn werknemers en de periode waarin hij ze heeft tewerkgesteld</a:t>
            </a:r>
          </a:p>
          <a:p>
            <a:pPr marL="0" indent="0">
              <a:buNone/>
              <a:defRPr/>
            </a:pPr>
            <a:endParaRPr lang="en-US" dirty="0"/>
          </a:p>
        </p:txBody>
      </p:sp>
    </p:spTree>
    <p:extLst>
      <p:ext uri="{BB962C8B-B14F-4D97-AF65-F5344CB8AC3E}">
        <p14:creationId xmlns:p14="http://schemas.microsoft.com/office/powerpoint/2010/main" val="416090090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ASR</a:t>
            </a:r>
            <a:endParaRPr lang="en-US" dirty="0"/>
          </a:p>
        </p:txBody>
      </p:sp>
      <p:sp>
        <p:nvSpPr>
          <p:cNvPr id="3" name="Content Placeholder 2"/>
          <p:cNvSpPr>
            <a:spLocks noGrp="1"/>
          </p:cNvSpPr>
          <p:nvPr>
            <p:ph idx="1"/>
          </p:nvPr>
        </p:nvSpPr>
        <p:spPr/>
        <p:txBody>
          <a:bodyPr>
            <a:normAutofit/>
          </a:bodyPr>
          <a:lstStyle/>
          <a:p>
            <a:r>
              <a:rPr lang="nl-BE" dirty="0"/>
              <a:t>inzameling van de gegevens wordt beperkt tot de informatie die nog niet beschikbaar is in het netwerk van de sociale zekerheid (afschaffing of op zijn minst vereenvoudiging van formulieren)</a:t>
            </a:r>
          </a:p>
          <a:p>
            <a:r>
              <a:rPr lang="nl-BE" dirty="0"/>
              <a:t>is gestandaardiseerd voor de sectoren die zijn betrokken bij de aangifte van het sociaal risico (arbeidsongeschiktheid, moederschap, arbeidsongeval, beroepsziekte, werkloosheid)</a:t>
            </a:r>
          </a:p>
          <a:p>
            <a:r>
              <a:rPr lang="nl-BE" dirty="0"/>
              <a:t>de aangifte kan worden verricht </a:t>
            </a:r>
          </a:p>
          <a:p>
            <a:pPr lvl="1"/>
            <a:r>
              <a:rPr lang="nl-BE" dirty="0" smtClean="0"/>
              <a:t>elektronisch </a:t>
            </a:r>
            <a:r>
              <a:rPr lang="nl-BE" dirty="0"/>
              <a:t>(24/24 et 7/7) via</a:t>
            </a:r>
          </a:p>
          <a:p>
            <a:pPr lvl="2"/>
            <a:r>
              <a:rPr lang="nl-BE" dirty="0"/>
              <a:t>het portaal van de sociale zekerheid</a:t>
            </a:r>
          </a:p>
          <a:p>
            <a:pPr lvl="2"/>
            <a:r>
              <a:rPr lang="nl-BE" dirty="0"/>
              <a:t>FTP/MQSeries</a:t>
            </a:r>
          </a:p>
          <a:p>
            <a:pPr lvl="2"/>
            <a:r>
              <a:rPr lang="nl-BE" dirty="0"/>
              <a:t>het </a:t>
            </a:r>
            <a:r>
              <a:rPr lang="nl-BE" dirty="0" smtClean="0"/>
              <a:t>Isabel-netwerk</a:t>
            </a:r>
          </a:p>
          <a:p>
            <a:pPr lvl="1"/>
            <a:r>
              <a:rPr lang="nl-BE" dirty="0" smtClean="0"/>
              <a:t>op </a:t>
            </a:r>
            <a:r>
              <a:rPr lang="nl-BE" dirty="0"/>
              <a:t>papier </a:t>
            </a:r>
            <a:r>
              <a:rPr lang="nl-BE" dirty="0" smtClean="0"/>
              <a:t>voor enkele scenario’s</a:t>
            </a:r>
            <a:r>
              <a:rPr lang="nl-BE" dirty="0" smtClean="0">
                <a:solidFill>
                  <a:srgbClr val="FF0000"/>
                </a:solidFill>
              </a:rPr>
              <a:t> </a:t>
            </a:r>
            <a:r>
              <a:rPr lang="nl-BE" dirty="0" smtClean="0"/>
              <a:t>(tijdelijk)</a:t>
            </a:r>
            <a:endParaRPr lang="nl-BE" dirty="0"/>
          </a:p>
          <a:p>
            <a:r>
              <a:rPr lang="nl-BE" dirty="0"/>
              <a:t>volgens eenduidige instructies</a:t>
            </a:r>
          </a:p>
          <a:p>
            <a:pPr marL="0" indent="0">
              <a:lnSpc>
                <a:spcPct val="90000"/>
              </a:lnSpc>
              <a:buNone/>
              <a:defRPr/>
            </a:pPr>
            <a:endParaRPr lang="en-US" dirty="0"/>
          </a:p>
        </p:txBody>
      </p:sp>
    </p:spTree>
    <p:extLst>
      <p:ext uri="{BB962C8B-B14F-4D97-AF65-F5344CB8AC3E}">
        <p14:creationId xmlns:p14="http://schemas.microsoft.com/office/powerpoint/2010/main" val="183245427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Elektronische </a:t>
            </a:r>
            <a:r>
              <a:rPr lang="en-US" dirty="0" err="1" smtClean="0"/>
              <a:t>diensten</a:t>
            </a:r>
            <a:r>
              <a:rPr lang="en-US" dirty="0" smtClean="0"/>
              <a:t> </a:t>
            </a:r>
            <a:r>
              <a:rPr lang="en-US" dirty="0" err="1" smtClean="0"/>
              <a:t>voor</a:t>
            </a:r>
            <a:r>
              <a:rPr lang="en-US" dirty="0" smtClean="0"/>
              <a:t> de burgers </a:t>
            </a:r>
            <a:endParaRPr lang="en-US" dirty="0"/>
          </a:p>
        </p:txBody>
      </p:sp>
      <p:sp>
        <p:nvSpPr>
          <p:cNvPr id="3" name="Content Placeholder 2"/>
          <p:cNvSpPr>
            <a:spLocks noGrp="1"/>
          </p:cNvSpPr>
          <p:nvPr>
            <p:ph idx="1"/>
          </p:nvPr>
        </p:nvSpPr>
        <p:spPr/>
        <p:txBody>
          <a:bodyPr/>
          <a:lstStyle/>
          <a:p>
            <a:r>
              <a:rPr lang="en-US" dirty="0"/>
              <a:t>d</a:t>
            </a:r>
            <a:r>
              <a:rPr lang="en-US" dirty="0" smtClean="0"/>
              <a:t>e burgers </a:t>
            </a:r>
            <a:r>
              <a:rPr lang="en-US" dirty="0" err="1" smtClean="0"/>
              <a:t>verkrijgen</a:t>
            </a:r>
            <a:r>
              <a:rPr lang="en-US" dirty="0" smtClean="0"/>
              <a:t> </a:t>
            </a:r>
            <a:r>
              <a:rPr lang="en-US" dirty="0" err="1" smtClean="0"/>
              <a:t>hun</a:t>
            </a:r>
            <a:r>
              <a:rPr lang="en-US" dirty="0" smtClean="0"/>
              <a:t> </a:t>
            </a:r>
            <a:r>
              <a:rPr lang="en-US" dirty="0" err="1" smtClean="0"/>
              <a:t>rechten</a:t>
            </a:r>
            <a:r>
              <a:rPr lang="en-US" dirty="0" smtClean="0"/>
              <a:t> zo </a:t>
            </a:r>
            <a:r>
              <a:rPr lang="en-US" dirty="0" err="1" smtClean="0"/>
              <a:t>veel</a:t>
            </a:r>
            <a:r>
              <a:rPr lang="en-US" dirty="0" smtClean="0"/>
              <a:t> </a:t>
            </a:r>
            <a:r>
              <a:rPr lang="en-US" dirty="0" err="1" smtClean="0"/>
              <a:t>mogelijk</a:t>
            </a:r>
            <a:r>
              <a:rPr lang="en-US" dirty="0" smtClean="0"/>
              <a:t> </a:t>
            </a:r>
            <a:r>
              <a:rPr lang="en-US" dirty="0" err="1" smtClean="0"/>
              <a:t>automatisch</a:t>
            </a:r>
            <a:r>
              <a:rPr lang="en-US" dirty="0" smtClean="0"/>
              <a:t> op basis van de </a:t>
            </a:r>
            <a:r>
              <a:rPr lang="en-US" dirty="0" err="1" smtClean="0"/>
              <a:t>onderlinge</a:t>
            </a:r>
            <a:r>
              <a:rPr lang="en-US" dirty="0" smtClean="0"/>
              <a:t> </a:t>
            </a:r>
            <a:r>
              <a:rPr lang="en-US" dirty="0" err="1" smtClean="0"/>
              <a:t>elektronische</a:t>
            </a:r>
            <a:r>
              <a:rPr lang="en-US" dirty="0" smtClean="0"/>
              <a:t> </a:t>
            </a:r>
            <a:r>
              <a:rPr lang="en-US" dirty="0" err="1" smtClean="0"/>
              <a:t>dienstverlening</a:t>
            </a:r>
            <a:r>
              <a:rPr lang="en-US" dirty="0" smtClean="0"/>
              <a:t> </a:t>
            </a:r>
            <a:r>
              <a:rPr lang="en-US" dirty="0" err="1" smtClean="0"/>
              <a:t>tussen</a:t>
            </a:r>
            <a:r>
              <a:rPr lang="en-US" dirty="0" smtClean="0"/>
              <a:t> de </a:t>
            </a:r>
            <a:r>
              <a:rPr lang="en-US" dirty="0" err="1" smtClean="0"/>
              <a:t>actoren</a:t>
            </a:r>
            <a:r>
              <a:rPr lang="en-US" dirty="0" smtClean="0"/>
              <a:t> in de </a:t>
            </a:r>
            <a:r>
              <a:rPr lang="en-US" dirty="0" err="1" smtClean="0"/>
              <a:t>sociale</a:t>
            </a:r>
            <a:r>
              <a:rPr lang="en-US" dirty="0" smtClean="0"/>
              <a:t> sector </a:t>
            </a:r>
          </a:p>
          <a:p>
            <a:r>
              <a:rPr lang="en-US" dirty="0" err="1"/>
              <a:t>v</a:t>
            </a:r>
            <a:r>
              <a:rPr lang="en-US" dirty="0" err="1" smtClean="0"/>
              <a:t>oor</a:t>
            </a:r>
            <a:r>
              <a:rPr lang="en-US" dirty="0" smtClean="0"/>
              <a:t> de </a:t>
            </a:r>
            <a:r>
              <a:rPr lang="en-US" dirty="0" err="1" smtClean="0"/>
              <a:t>rechten</a:t>
            </a:r>
            <a:r>
              <a:rPr lang="en-US" dirty="0" smtClean="0"/>
              <a:t> die </a:t>
            </a:r>
            <a:r>
              <a:rPr lang="en-US" dirty="0" err="1" smtClean="0"/>
              <a:t>niet</a:t>
            </a:r>
            <a:r>
              <a:rPr lang="en-US" dirty="0" smtClean="0"/>
              <a:t> </a:t>
            </a:r>
            <a:r>
              <a:rPr lang="en-US" dirty="0" err="1" smtClean="0"/>
              <a:t>automatisch</a:t>
            </a:r>
            <a:r>
              <a:rPr lang="en-US" dirty="0" smtClean="0"/>
              <a:t> </a:t>
            </a:r>
            <a:r>
              <a:rPr lang="en-US" dirty="0" err="1" smtClean="0"/>
              <a:t>kunnen</a:t>
            </a:r>
            <a:r>
              <a:rPr lang="en-US" dirty="0" smtClean="0"/>
              <a:t> </a:t>
            </a:r>
            <a:r>
              <a:rPr lang="en-US" dirty="0" err="1" smtClean="0"/>
              <a:t>worden</a:t>
            </a:r>
            <a:r>
              <a:rPr lang="en-US" dirty="0" smtClean="0"/>
              <a:t> </a:t>
            </a:r>
            <a:r>
              <a:rPr lang="en-US" dirty="0" err="1" smtClean="0"/>
              <a:t>verstrekt</a:t>
            </a:r>
            <a:r>
              <a:rPr lang="en-US" dirty="0" smtClean="0"/>
              <a:t>, </a:t>
            </a:r>
            <a:r>
              <a:rPr lang="en-US" dirty="0" err="1" smtClean="0"/>
              <a:t>worden</a:t>
            </a:r>
            <a:r>
              <a:rPr lang="en-US" dirty="0" smtClean="0"/>
              <a:t> </a:t>
            </a:r>
            <a:r>
              <a:rPr lang="en-US" dirty="0" err="1" smtClean="0"/>
              <a:t>geleidelijk</a:t>
            </a:r>
            <a:r>
              <a:rPr lang="en-US" dirty="0" smtClean="0"/>
              <a:t> </a:t>
            </a:r>
            <a:r>
              <a:rPr lang="en-US" dirty="0" err="1" smtClean="0"/>
              <a:t>aan</a:t>
            </a:r>
            <a:r>
              <a:rPr lang="en-US" dirty="0" smtClean="0"/>
              <a:t> </a:t>
            </a:r>
            <a:r>
              <a:rPr lang="en-US" dirty="0" err="1" smtClean="0"/>
              <a:t>geïntegreerde</a:t>
            </a:r>
            <a:r>
              <a:rPr lang="en-US" dirty="0" smtClean="0"/>
              <a:t> </a:t>
            </a:r>
            <a:r>
              <a:rPr lang="en-US" dirty="0" err="1" smtClean="0"/>
              <a:t>elektronische</a:t>
            </a:r>
            <a:r>
              <a:rPr lang="en-US" dirty="0" smtClean="0"/>
              <a:t> </a:t>
            </a:r>
            <a:r>
              <a:rPr lang="en-US" dirty="0" err="1" smtClean="0"/>
              <a:t>diensten</a:t>
            </a:r>
            <a:r>
              <a:rPr lang="en-US" dirty="0" smtClean="0"/>
              <a:t> </a:t>
            </a:r>
            <a:r>
              <a:rPr lang="en-US" dirty="0" err="1" smtClean="0"/>
              <a:t>aangeboden</a:t>
            </a:r>
            <a:r>
              <a:rPr lang="en-US" dirty="0" smtClean="0"/>
              <a:t> via de </a:t>
            </a:r>
            <a:r>
              <a:rPr lang="en-US" dirty="0" err="1" smtClean="0"/>
              <a:t>portalen</a:t>
            </a:r>
            <a:r>
              <a:rPr lang="en-US" dirty="0" smtClean="0"/>
              <a:t> van de </a:t>
            </a:r>
            <a:r>
              <a:rPr lang="en-US" dirty="0" err="1" smtClean="0"/>
              <a:t>actoren</a:t>
            </a:r>
            <a:r>
              <a:rPr lang="en-US" dirty="0" smtClean="0"/>
              <a:t> in de </a:t>
            </a:r>
            <a:r>
              <a:rPr lang="en-US" dirty="0" err="1" smtClean="0"/>
              <a:t>sociale</a:t>
            </a:r>
            <a:r>
              <a:rPr lang="en-US" dirty="0" smtClean="0"/>
              <a:t> sector</a:t>
            </a:r>
          </a:p>
          <a:p>
            <a:r>
              <a:rPr lang="en-US" dirty="0" smtClean="0"/>
              <a:t> </a:t>
            </a:r>
            <a:r>
              <a:rPr lang="en-US" dirty="0" smtClean="0">
                <a:solidFill>
                  <a:srgbClr val="008CB2"/>
                </a:solidFill>
              </a:rPr>
              <a:t>28</a:t>
            </a:r>
            <a:r>
              <a:rPr lang="en-US" dirty="0" smtClean="0"/>
              <a:t> </a:t>
            </a:r>
            <a:r>
              <a:rPr lang="en-US" dirty="0" err="1" smtClean="0"/>
              <a:t>diensten</a:t>
            </a:r>
            <a:r>
              <a:rPr lang="en-US" dirty="0" smtClean="0"/>
              <a:t> </a:t>
            </a:r>
            <a:r>
              <a:rPr lang="en-US" dirty="0" err="1" smtClean="0"/>
              <a:t>zijn</a:t>
            </a:r>
            <a:r>
              <a:rPr lang="en-US" dirty="0" smtClean="0"/>
              <a:t> </a:t>
            </a:r>
            <a:r>
              <a:rPr lang="en-US" dirty="0" err="1" smtClean="0"/>
              <a:t>operationeel</a:t>
            </a:r>
            <a:r>
              <a:rPr lang="en-US" dirty="0" smtClean="0"/>
              <a:t> via </a:t>
            </a:r>
            <a:r>
              <a:rPr lang="en-US" dirty="0" err="1" smtClean="0"/>
              <a:t>een</a:t>
            </a:r>
            <a:r>
              <a:rPr lang="en-US" dirty="0" smtClean="0"/>
              <a:t> </a:t>
            </a:r>
            <a:r>
              <a:rPr lang="en-US" dirty="0" err="1" smtClean="0"/>
              <a:t>geïntegreerd</a:t>
            </a:r>
            <a:r>
              <a:rPr lang="en-US" dirty="0" smtClean="0"/>
              <a:t> portal </a:t>
            </a:r>
            <a:r>
              <a:rPr lang="en-US" dirty="0" err="1" smtClean="0"/>
              <a:t>en</a:t>
            </a:r>
            <a:r>
              <a:rPr lang="en-US" dirty="0" smtClean="0"/>
              <a:t>/of </a:t>
            </a:r>
            <a:r>
              <a:rPr lang="en-US" dirty="0" err="1" smtClean="0"/>
              <a:t>mobiele</a:t>
            </a:r>
            <a:r>
              <a:rPr lang="en-US" dirty="0" smtClean="0"/>
              <a:t> </a:t>
            </a:r>
            <a:r>
              <a:rPr lang="en-US" dirty="0" err="1" smtClean="0"/>
              <a:t>toepassingen</a:t>
            </a:r>
            <a:endParaRPr lang="en-US" dirty="0" smtClean="0"/>
          </a:p>
        </p:txBody>
      </p:sp>
    </p:spTree>
    <p:extLst>
      <p:ext uri="{BB962C8B-B14F-4D97-AF65-F5344CB8AC3E}">
        <p14:creationId xmlns:p14="http://schemas.microsoft.com/office/powerpoint/2010/main" val="365391866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Diensten</a:t>
            </a:r>
            <a:r>
              <a:rPr lang="en-US" dirty="0" smtClean="0"/>
              <a:t> </a:t>
            </a:r>
            <a:r>
              <a:rPr lang="en-US" dirty="0" err="1" smtClean="0"/>
              <a:t>voor</a:t>
            </a:r>
            <a:r>
              <a:rPr lang="en-US" dirty="0" smtClean="0"/>
              <a:t> </a:t>
            </a:r>
            <a:r>
              <a:rPr lang="en-US" dirty="0" err="1" smtClean="0"/>
              <a:t>derden</a:t>
            </a:r>
            <a:r>
              <a:rPr lang="en-US" dirty="0" smtClean="0"/>
              <a:t> - </a:t>
            </a:r>
            <a:r>
              <a:rPr lang="en-US" dirty="0" err="1" smtClean="0"/>
              <a:t>voorbeelden</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err="1"/>
              <a:t>t</a:t>
            </a:r>
            <a:r>
              <a:rPr lang="en-US" dirty="0" err="1" smtClean="0"/>
              <a:t>ransactie</a:t>
            </a:r>
            <a:r>
              <a:rPr lang="en-US" dirty="0" smtClean="0"/>
              <a:t> </a:t>
            </a:r>
            <a:r>
              <a:rPr lang="en-US" dirty="0" err="1" smtClean="0"/>
              <a:t>voor</a:t>
            </a:r>
            <a:r>
              <a:rPr lang="en-US" dirty="0" smtClean="0"/>
              <a:t> </a:t>
            </a:r>
            <a:r>
              <a:rPr lang="en-US" dirty="0" err="1" smtClean="0"/>
              <a:t>bouwheren</a:t>
            </a:r>
            <a:r>
              <a:rPr lang="en-US" dirty="0" smtClean="0"/>
              <a:t> op het </a:t>
            </a:r>
            <a:r>
              <a:rPr lang="en-US" dirty="0" err="1" smtClean="0"/>
              <a:t>portaal</a:t>
            </a:r>
            <a:r>
              <a:rPr lang="en-US" dirty="0" smtClean="0"/>
              <a:t> van de </a:t>
            </a:r>
            <a:r>
              <a:rPr lang="en-US" dirty="0" err="1" smtClean="0"/>
              <a:t>sociale</a:t>
            </a:r>
            <a:r>
              <a:rPr lang="en-US" dirty="0" smtClean="0"/>
              <a:t> </a:t>
            </a:r>
            <a:r>
              <a:rPr lang="en-US" dirty="0" err="1" smtClean="0"/>
              <a:t>zekerheid</a:t>
            </a:r>
            <a:endParaRPr lang="en-US" dirty="0" smtClean="0"/>
          </a:p>
          <a:p>
            <a:pPr lvl="1"/>
            <a:r>
              <a:rPr lang="en-US" dirty="0" err="1"/>
              <a:t>e</a:t>
            </a:r>
            <a:r>
              <a:rPr lang="en-US" dirty="0" err="1" smtClean="0"/>
              <a:t>lektronische</a:t>
            </a:r>
            <a:r>
              <a:rPr lang="en-US" dirty="0" smtClean="0"/>
              <a:t> </a:t>
            </a:r>
            <a:r>
              <a:rPr lang="en-US" dirty="0" err="1" smtClean="0"/>
              <a:t>raadpleging</a:t>
            </a:r>
            <a:r>
              <a:rPr lang="en-US" dirty="0" smtClean="0"/>
              <a:t> van het </a:t>
            </a:r>
            <a:r>
              <a:rPr lang="en-US" dirty="0" err="1" smtClean="0"/>
              <a:t>feit</a:t>
            </a:r>
            <a:r>
              <a:rPr lang="en-US" dirty="0" smtClean="0"/>
              <a:t> of </a:t>
            </a:r>
            <a:r>
              <a:rPr lang="en-US" dirty="0" err="1" smtClean="0"/>
              <a:t>een</a:t>
            </a:r>
            <a:r>
              <a:rPr lang="en-US" dirty="0" smtClean="0"/>
              <a:t> </a:t>
            </a:r>
            <a:r>
              <a:rPr lang="en-US" dirty="0" err="1" smtClean="0"/>
              <a:t>werkgever</a:t>
            </a:r>
            <a:r>
              <a:rPr lang="en-US" dirty="0" smtClean="0"/>
              <a:t> in </a:t>
            </a:r>
            <a:r>
              <a:rPr lang="en-US" dirty="0" err="1" smtClean="0"/>
              <a:t>orde</a:t>
            </a:r>
            <a:r>
              <a:rPr lang="en-US" dirty="0" smtClean="0"/>
              <a:t> is met </a:t>
            </a:r>
            <a:r>
              <a:rPr lang="en-US" dirty="0" err="1" smtClean="0"/>
              <a:t>zijn</a:t>
            </a:r>
            <a:r>
              <a:rPr lang="en-US" dirty="0" smtClean="0"/>
              <a:t> </a:t>
            </a:r>
            <a:r>
              <a:rPr lang="en-US" dirty="0" err="1" smtClean="0"/>
              <a:t>socialezekerheidsverplichtingen</a:t>
            </a:r>
            <a:r>
              <a:rPr lang="en-US" dirty="0" smtClean="0"/>
              <a:t> </a:t>
            </a:r>
            <a:r>
              <a:rPr lang="en-US" dirty="0" err="1" smtClean="0"/>
              <a:t>en</a:t>
            </a:r>
            <a:r>
              <a:rPr lang="en-US" dirty="0" smtClean="0"/>
              <a:t> </a:t>
            </a:r>
            <a:r>
              <a:rPr lang="en-US" dirty="0" err="1" smtClean="0"/>
              <a:t>controle</a:t>
            </a:r>
            <a:r>
              <a:rPr lang="en-US" dirty="0" smtClean="0"/>
              <a:t> van het al </a:t>
            </a:r>
            <a:r>
              <a:rPr lang="en-US" dirty="0" err="1" smtClean="0"/>
              <a:t>dan</a:t>
            </a:r>
            <a:r>
              <a:rPr lang="en-US" dirty="0" smtClean="0"/>
              <a:t> </a:t>
            </a:r>
            <a:r>
              <a:rPr lang="en-US" dirty="0" err="1" smtClean="0"/>
              <a:t>niet</a:t>
            </a:r>
            <a:r>
              <a:rPr lang="en-US" dirty="0" smtClean="0"/>
              <a:t> </a:t>
            </a:r>
            <a:r>
              <a:rPr lang="en-US" dirty="0" err="1" smtClean="0"/>
              <a:t>bestaan</a:t>
            </a:r>
            <a:r>
              <a:rPr lang="en-US" dirty="0" smtClean="0"/>
              <a:t> van </a:t>
            </a:r>
            <a:r>
              <a:rPr lang="en-US" dirty="0" err="1" smtClean="0"/>
              <a:t>een</a:t>
            </a:r>
            <a:r>
              <a:rPr lang="en-US" dirty="0" smtClean="0"/>
              <a:t> </a:t>
            </a:r>
            <a:r>
              <a:rPr lang="en-US" dirty="0" err="1" smtClean="0"/>
              <a:t>hoofdelijke</a:t>
            </a:r>
            <a:endParaRPr lang="en-US" dirty="0" smtClean="0"/>
          </a:p>
          <a:p>
            <a:r>
              <a:rPr lang="en-US" dirty="0" err="1"/>
              <a:t>t</a:t>
            </a:r>
            <a:r>
              <a:rPr lang="en-US" dirty="0" err="1" smtClean="0"/>
              <a:t>ransacties</a:t>
            </a:r>
            <a:r>
              <a:rPr lang="en-US" dirty="0" smtClean="0"/>
              <a:t> </a:t>
            </a:r>
            <a:r>
              <a:rPr lang="en-US" dirty="0" err="1" smtClean="0"/>
              <a:t>voor</a:t>
            </a:r>
            <a:r>
              <a:rPr lang="en-US" dirty="0" smtClean="0"/>
              <a:t> </a:t>
            </a:r>
            <a:r>
              <a:rPr lang="en-US" dirty="0" err="1" smtClean="0"/>
              <a:t>gemeenten</a:t>
            </a:r>
            <a:r>
              <a:rPr lang="en-US" dirty="0" smtClean="0"/>
              <a:t> op het </a:t>
            </a:r>
            <a:r>
              <a:rPr lang="en-US" dirty="0" err="1" smtClean="0"/>
              <a:t>portaal</a:t>
            </a:r>
            <a:r>
              <a:rPr lang="en-US" dirty="0" smtClean="0"/>
              <a:t> van de </a:t>
            </a:r>
            <a:r>
              <a:rPr lang="en-US" dirty="0" err="1" smtClean="0"/>
              <a:t>sociale</a:t>
            </a:r>
            <a:r>
              <a:rPr lang="en-US" dirty="0" smtClean="0"/>
              <a:t> </a:t>
            </a:r>
            <a:r>
              <a:rPr lang="en-US" dirty="0" err="1" smtClean="0"/>
              <a:t>zekerheid</a:t>
            </a:r>
            <a:endParaRPr lang="en-US" dirty="0" smtClean="0"/>
          </a:p>
          <a:p>
            <a:pPr lvl="1"/>
            <a:r>
              <a:rPr lang="en-US" dirty="0" smtClean="0"/>
              <a:t>My Handicap et </a:t>
            </a:r>
            <a:r>
              <a:rPr lang="en-US" dirty="0" err="1" smtClean="0"/>
              <a:t>Handiweb</a:t>
            </a:r>
            <a:r>
              <a:rPr lang="en-US" dirty="0" smtClean="0"/>
              <a:t>: </a:t>
            </a:r>
            <a:r>
              <a:rPr lang="en-US" dirty="0" err="1" smtClean="0"/>
              <a:t>elektronische</a:t>
            </a:r>
            <a:r>
              <a:rPr lang="en-US" dirty="0" smtClean="0"/>
              <a:t> </a:t>
            </a:r>
            <a:r>
              <a:rPr lang="en-US" dirty="0" err="1" smtClean="0"/>
              <a:t>indiening</a:t>
            </a:r>
            <a:r>
              <a:rPr lang="en-US" dirty="0" smtClean="0"/>
              <a:t> van </a:t>
            </a:r>
            <a:r>
              <a:rPr lang="en-US" dirty="0" err="1" smtClean="0"/>
              <a:t>een</a:t>
            </a:r>
            <a:r>
              <a:rPr lang="en-US" dirty="0" smtClean="0"/>
              <a:t> </a:t>
            </a:r>
            <a:r>
              <a:rPr lang="en-US" dirty="0" err="1" smtClean="0"/>
              <a:t>aanvraag</a:t>
            </a:r>
            <a:r>
              <a:rPr lang="en-US" dirty="0" smtClean="0"/>
              <a:t> tot </a:t>
            </a:r>
            <a:r>
              <a:rPr lang="en-US" dirty="0" err="1" smtClean="0"/>
              <a:t>uitkering</a:t>
            </a:r>
            <a:r>
              <a:rPr lang="en-US" dirty="0" smtClean="0"/>
              <a:t> </a:t>
            </a:r>
            <a:r>
              <a:rPr lang="en-US" dirty="0" err="1" smtClean="0"/>
              <a:t>voor</a:t>
            </a:r>
            <a:r>
              <a:rPr lang="en-US" dirty="0" smtClean="0"/>
              <a:t> </a:t>
            </a:r>
            <a:r>
              <a:rPr lang="en-US" dirty="0" err="1" smtClean="0"/>
              <a:t>personen</a:t>
            </a:r>
            <a:r>
              <a:rPr lang="en-US" dirty="0" smtClean="0"/>
              <a:t> met </a:t>
            </a:r>
            <a:r>
              <a:rPr lang="en-US" dirty="0" err="1" smtClean="0"/>
              <a:t>een</a:t>
            </a:r>
            <a:r>
              <a:rPr lang="en-US" dirty="0" smtClean="0"/>
              <a:t> handicap </a:t>
            </a:r>
            <a:r>
              <a:rPr lang="en-US" dirty="0" err="1" smtClean="0"/>
              <a:t>bij</a:t>
            </a:r>
            <a:r>
              <a:rPr lang="en-US" dirty="0" smtClean="0"/>
              <a:t> de FOD </a:t>
            </a:r>
            <a:r>
              <a:rPr lang="en-US" dirty="0" err="1" smtClean="0"/>
              <a:t>Sociale</a:t>
            </a:r>
            <a:r>
              <a:rPr lang="en-US" dirty="0" smtClean="0"/>
              <a:t> </a:t>
            </a:r>
            <a:r>
              <a:rPr lang="en-US" dirty="0" err="1" smtClean="0"/>
              <a:t>Zekerheid</a:t>
            </a:r>
            <a:endParaRPr lang="en-US" dirty="0" smtClean="0"/>
          </a:p>
          <a:p>
            <a:pPr lvl="1"/>
            <a:r>
              <a:rPr lang="en-US" dirty="0" smtClean="0"/>
              <a:t>E-</a:t>
            </a:r>
            <a:r>
              <a:rPr lang="en-US" dirty="0" err="1" smtClean="0"/>
              <a:t>Creabis</a:t>
            </a:r>
            <a:r>
              <a:rPr lang="en-US" dirty="0" smtClean="0"/>
              <a:t>: online </a:t>
            </a:r>
            <a:r>
              <a:rPr lang="en-US" dirty="0" err="1" smtClean="0"/>
              <a:t>opvraging</a:t>
            </a:r>
            <a:r>
              <a:rPr lang="en-US" dirty="0" smtClean="0"/>
              <a:t> </a:t>
            </a:r>
            <a:r>
              <a:rPr lang="en-US" dirty="0" err="1" smtClean="0"/>
              <a:t>en</a:t>
            </a:r>
            <a:r>
              <a:rPr lang="en-US" dirty="0" smtClean="0"/>
              <a:t>, zo </a:t>
            </a:r>
            <a:r>
              <a:rPr lang="en-US" dirty="0" err="1" smtClean="0"/>
              <a:t>nodig</a:t>
            </a:r>
            <a:r>
              <a:rPr lang="en-US" dirty="0" smtClean="0"/>
              <a:t>, </a:t>
            </a:r>
            <a:r>
              <a:rPr lang="en-US" dirty="0" err="1" smtClean="0"/>
              <a:t>aanmaak</a:t>
            </a:r>
            <a:r>
              <a:rPr lang="en-US" dirty="0" smtClean="0"/>
              <a:t> van het </a:t>
            </a:r>
            <a:r>
              <a:rPr lang="en-US" dirty="0" err="1" smtClean="0"/>
              <a:t>unieke</a:t>
            </a:r>
            <a:r>
              <a:rPr lang="en-US" dirty="0" smtClean="0"/>
              <a:t> </a:t>
            </a:r>
            <a:r>
              <a:rPr lang="en-US" dirty="0" err="1" smtClean="0"/>
              <a:t>identificatienummer</a:t>
            </a:r>
            <a:r>
              <a:rPr lang="en-US" dirty="0" smtClean="0"/>
              <a:t> van de </a:t>
            </a:r>
            <a:r>
              <a:rPr lang="en-US" dirty="0" err="1" smtClean="0"/>
              <a:t>sociale</a:t>
            </a:r>
            <a:r>
              <a:rPr lang="en-US" dirty="0" smtClean="0"/>
              <a:t> </a:t>
            </a:r>
            <a:r>
              <a:rPr lang="en-US" dirty="0" err="1" smtClean="0"/>
              <a:t>zekerheid</a:t>
            </a:r>
            <a:r>
              <a:rPr lang="en-US" dirty="0" smtClean="0"/>
              <a:t> in het </a:t>
            </a:r>
            <a:r>
              <a:rPr lang="en-US" dirty="0" err="1" smtClean="0"/>
              <a:t>Rijksregister</a:t>
            </a:r>
            <a:r>
              <a:rPr lang="en-US" dirty="0" smtClean="0"/>
              <a:t> of de KSZ-</a:t>
            </a:r>
            <a:r>
              <a:rPr lang="en-US" dirty="0" err="1" smtClean="0"/>
              <a:t>regiisters</a:t>
            </a:r>
            <a:endParaRPr lang="en-US" dirty="0" smtClean="0"/>
          </a:p>
          <a:p>
            <a:pPr lvl="1"/>
            <a:r>
              <a:rPr lang="en-US" dirty="0" err="1"/>
              <a:t>e</a:t>
            </a:r>
            <a:r>
              <a:rPr lang="en-US" dirty="0" err="1" smtClean="0"/>
              <a:t>lektronische</a:t>
            </a:r>
            <a:r>
              <a:rPr lang="en-US" dirty="0" smtClean="0"/>
              <a:t> </a:t>
            </a:r>
            <a:r>
              <a:rPr lang="en-US" dirty="0" err="1" smtClean="0"/>
              <a:t>indiening</a:t>
            </a:r>
            <a:r>
              <a:rPr lang="en-US" dirty="0" smtClean="0"/>
              <a:t> van </a:t>
            </a:r>
            <a:r>
              <a:rPr lang="en-US" dirty="0" err="1" smtClean="0"/>
              <a:t>een</a:t>
            </a:r>
            <a:r>
              <a:rPr lang="en-US" dirty="0" smtClean="0"/>
              <a:t> </a:t>
            </a:r>
            <a:r>
              <a:rPr lang="en-US" dirty="0" err="1" smtClean="0"/>
              <a:t>pensioenaanvraag</a:t>
            </a:r>
            <a:r>
              <a:rPr lang="en-US" dirty="0" smtClean="0"/>
              <a:t> (FPD)</a:t>
            </a:r>
          </a:p>
          <a:p>
            <a:pPr lvl="1"/>
            <a:r>
              <a:rPr lang="en-US" dirty="0" err="1"/>
              <a:t>i</a:t>
            </a:r>
            <a:r>
              <a:rPr lang="en-US" dirty="0" err="1" smtClean="0"/>
              <a:t>ndienen</a:t>
            </a:r>
            <a:r>
              <a:rPr lang="en-US" dirty="0" smtClean="0"/>
              <a:t> van </a:t>
            </a:r>
            <a:r>
              <a:rPr lang="en-US" dirty="0" err="1" smtClean="0"/>
              <a:t>een</a:t>
            </a:r>
            <a:r>
              <a:rPr lang="en-US" dirty="0" smtClean="0"/>
              <a:t> </a:t>
            </a:r>
            <a:r>
              <a:rPr lang="en-US" dirty="0" err="1" smtClean="0"/>
              <a:t>wilsverklaring</a:t>
            </a:r>
            <a:r>
              <a:rPr lang="en-US" dirty="0" smtClean="0"/>
              <a:t> </a:t>
            </a:r>
            <a:r>
              <a:rPr lang="en-US" dirty="0" err="1" smtClean="0"/>
              <a:t>inzake</a:t>
            </a:r>
            <a:r>
              <a:rPr lang="en-US" dirty="0" smtClean="0"/>
              <a:t> </a:t>
            </a:r>
            <a:r>
              <a:rPr lang="en-US" dirty="0" err="1" smtClean="0"/>
              <a:t>euthanasie</a:t>
            </a:r>
            <a:endParaRPr lang="en-US" dirty="0"/>
          </a:p>
        </p:txBody>
      </p:sp>
    </p:spTree>
    <p:extLst>
      <p:ext uri="{BB962C8B-B14F-4D97-AF65-F5344CB8AC3E}">
        <p14:creationId xmlns:p14="http://schemas.microsoft.com/office/powerpoint/2010/main" val="386404280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err="1" smtClean="0"/>
              <a:t>Diensten</a:t>
            </a:r>
            <a:r>
              <a:rPr lang="en-US" dirty="0" smtClean="0"/>
              <a:t> </a:t>
            </a:r>
            <a:r>
              <a:rPr lang="en-US" dirty="0" err="1" smtClean="0"/>
              <a:t>voor</a:t>
            </a:r>
            <a:r>
              <a:rPr lang="en-US" dirty="0" smtClean="0"/>
              <a:t> </a:t>
            </a:r>
            <a:r>
              <a:rPr lang="en-US" dirty="0" err="1" smtClean="0"/>
              <a:t>derden</a:t>
            </a:r>
            <a:r>
              <a:rPr lang="en-US" dirty="0" smtClean="0"/>
              <a:t> - </a:t>
            </a:r>
            <a:r>
              <a:rPr lang="en-US" dirty="0" err="1" smtClean="0"/>
              <a:t>voorbeelden</a:t>
            </a:r>
            <a:endParaRPr lang="en-US" dirty="0"/>
          </a:p>
        </p:txBody>
      </p:sp>
      <p:sp>
        <p:nvSpPr>
          <p:cNvPr id="3" name="Content Placeholder 2"/>
          <p:cNvSpPr>
            <a:spLocks noGrp="1"/>
          </p:cNvSpPr>
          <p:nvPr>
            <p:ph idx="1"/>
          </p:nvPr>
        </p:nvSpPr>
        <p:spPr/>
        <p:txBody>
          <a:bodyPr/>
          <a:lstStyle/>
          <a:p>
            <a:r>
              <a:rPr lang="en-US" dirty="0" err="1"/>
              <a:t>t</a:t>
            </a:r>
            <a:r>
              <a:rPr lang="en-US" dirty="0" err="1" smtClean="0"/>
              <a:t>ransactie</a:t>
            </a:r>
            <a:r>
              <a:rPr lang="en-US" dirty="0" smtClean="0"/>
              <a:t> </a:t>
            </a:r>
            <a:r>
              <a:rPr lang="en-US" dirty="0" err="1" smtClean="0"/>
              <a:t>voor</a:t>
            </a:r>
            <a:r>
              <a:rPr lang="en-US" dirty="0" smtClean="0"/>
              <a:t> </a:t>
            </a:r>
            <a:r>
              <a:rPr lang="en-US" dirty="0" err="1" smtClean="0"/>
              <a:t>deurwaarders</a:t>
            </a:r>
            <a:r>
              <a:rPr lang="en-US" dirty="0" smtClean="0"/>
              <a:t> </a:t>
            </a:r>
          </a:p>
          <a:p>
            <a:pPr lvl="1"/>
            <a:r>
              <a:rPr lang="en-US" dirty="0" err="1"/>
              <a:t>v</a:t>
            </a:r>
            <a:r>
              <a:rPr lang="en-US" dirty="0" err="1" smtClean="0"/>
              <a:t>ierde</a:t>
            </a:r>
            <a:r>
              <a:rPr lang="en-US" dirty="0" smtClean="0"/>
              <a:t> </a:t>
            </a:r>
            <a:r>
              <a:rPr lang="en-US" dirty="0" err="1" smtClean="0"/>
              <a:t>weg</a:t>
            </a:r>
            <a:r>
              <a:rPr lang="en-US" dirty="0" smtClean="0"/>
              <a:t> – </a:t>
            </a:r>
            <a:r>
              <a:rPr lang="en-US" dirty="0" err="1" smtClean="0"/>
              <a:t>sociale</a:t>
            </a:r>
            <a:r>
              <a:rPr lang="en-US" dirty="0" smtClean="0"/>
              <a:t> </a:t>
            </a:r>
            <a:r>
              <a:rPr lang="en-US" dirty="0" err="1" smtClean="0"/>
              <a:t>notificatie</a:t>
            </a:r>
            <a:r>
              <a:rPr lang="en-US" dirty="0" smtClean="0"/>
              <a:t>: de </a:t>
            </a:r>
            <a:r>
              <a:rPr lang="en-US" dirty="0" err="1" smtClean="0"/>
              <a:t>openbare</a:t>
            </a:r>
            <a:r>
              <a:rPr lang="en-US" dirty="0" smtClean="0"/>
              <a:t> of </a:t>
            </a:r>
            <a:r>
              <a:rPr lang="en-US" dirty="0" err="1" smtClean="0"/>
              <a:t>ministeriële</a:t>
            </a:r>
            <a:r>
              <a:rPr lang="en-US" dirty="0" smtClean="0"/>
              <a:t> </a:t>
            </a:r>
            <a:r>
              <a:rPr lang="en-US" dirty="0" err="1" smtClean="0"/>
              <a:t>ambtenaren</a:t>
            </a:r>
            <a:r>
              <a:rPr lang="en-US" dirty="0" smtClean="0"/>
              <a:t> </a:t>
            </a:r>
            <a:r>
              <a:rPr lang="en-US" dirty="0" err="1" smtClean="0"/>
              <a:t>worden</a:t>
            </a:r>
            <a:r>
              <a:rPr lang="en-US" dirty="0" smtClean="0"/>
              <a:t> in de </a:t>
            </a:r>
            <a:r>
              <a:rPr lang="en-US" dirty="0" err="1" smtClean="0"/>
              <a:t>mogelijkheid</a:t>
            </a:r>
            <a:r>
              <a:rPr lang="en-US" dirty="0" smtClean="0"/>
              <a:t> </a:t>
            </a:r>
            <a:r>
              <a:rPr lang="en-US" dirty="0" err="1" smtClean="0"/>
              <a:t>gesteld</a:t>
            </a:r>
            <a:r>
              <a:rPr lang="en-US" dirty="0" smtClean="0"/>
              <a:t> om </a:t>
            </a:r>
            <a:r>
              <a:rPr lang="en-US" dirty="0" err="1" smtClean="0"/>
              <a:t>hun</a:t>
            </a:r>
            <a:r>
              <a:rPr lang="en-US" dirty="0" smtClean="0"/>
              <a:t> </a:t>
            </a:r>
            <a:r>
              <a:rPr lang="en-US" dirty="0" err="1" smtClean="0"/>
              <a:t>berichten</a:t>
            </a:r>
            <a:r>
              <a:rPr lang="en-US" dirty="0" smtClean="0"/>
              <a:t> </a:t>
            </a:r>
            <a:r>
              <a:rPr lang="en-US" dirty="0" err="1" smtClean="0"/>
              <a:t>en</a:t>
            </a:r>
            <a:r>
              <a:rPr lang="en-US" dirty="0" smtClean="0"/>
              <a:t> </a:t>
            </a:r>
            <a:r>
              <a:rPr lang="en-US" dirty="0" err="1" smtClean="0"/>
              <a:t>inlichtingen</a:t>
            </a:r>
            <a:r>
              <a:rPr lang="en-US" dirty="0" smtClean="0"/>
              <a:t> via </a:t>
            </a:r>
            <a:r>
              <a:rPr lang="en-US" dirty="0" err="1" smtClean="0"/>
              <a:t>elektronische</a:t>
            </a:r>
            <a:r>
              <a:rPr lang="en-US" dirty="0" smtClean="0"/>
              <a:t> </a:t>
            </a:r>
            <a:r>
              <a:rPr lang="en-US" dirty="0" err="1" smtClean="0"/>
              <a:t>weg</a:t>
            </a:r>
            <a:r>
              <a:rPr lang="en-US" dirty="0" smtClean="0"/>
              <a:t> over </a:t>
            </a:r>
            <a:r>
              <a:rPr lang="en-US" dirty="0" err="1" smtClean="0"/>
              <a:t>te</a:t>
            </a:r>
            <a:r>
              <a:rPr lang="en-US" dirty="0" smtClean="0"/>
              <a:t> </a:t>
            </a:r>
            <a:r>
              <a:rPr lang="en-US" dirty="0" err="1" smtClean="0"/>
              <a:t>maken</a:t>
            </a:r>
            <a:endParaRPr lang="en-US" dirty="0" smtClean="0"/>
          </a:p>
          <a:p>
            <a:r>
              <a:rPr lang="fr-FR" dirty="0" err="1" smtClean="0"/>
              <a:t>My</a:t>
            </a:r>
            <a:r>
              <a:rPr lang="fr-FR" dirty="0" smtClean="0"/>
              <a:t> Handicap</a:t>
            </a:r>
          </a:p>
          <a:p>
            <a:pPr lvl="1"/>
            <a:r>
              <a:rPr lang="nl-NL" dirty="0" smtClean="0"/>
              <a:t>de </a:t>
            </a:r>
            <a:r>
              <a:rPr lang="nl-NL" dirty="0"/>
              <a:t>personen die </a:t>
            </a:r>
            <a:r>
              <a:rPr lang="nl-NL" dirty="0" smtClean="0"/>
              <a:t>bevoegd </a:t>
            </a:r>
            <a:r>
              <a:rPr lang="nl-NL" dirty="0"/>
              <a:t>zijn met de handicap kunnen een aanvraag indienen voor een burger en het dossier van een persoon met een handicap </a:t>
            </a:r>
            <a:r>
              <a:rPr lang="nl-NL" dirty="0" smtClean="0"/>
              <a:t>raadplegen</a:t>
            </a:r>
            <a:endParaRPr lang="en-US" dirty="0" smtClean="0"/>
          </a:p>
          <a:p>
            <a:pPr lvl="1"/>
            <a:r>
              <a:rPr lang="en-US" dirty="0" err="1"/>
              <a:t>e</a:t>
            </a:r>
            <a:r>
              <a:rPr lang="en-US" dirty="0" err="1" smtClean="0"/>
              <a:t>enmalige</a:t>
            </a:r>
            <a:r>
              <a:rPr lang="en-US" dirty="0" smtClean="0"/>
              <a:t> </a:t>
            </a:r>
            <a:r>
              <a:rPr lang="en-US" dirty="0" err="1" smtClean="0"/>
              <a:t>multifunctionele</a:t>
            </a:r>
            <a:r>
              <a:rPr lang="en-US" dirty="0" smtClean="0"/>
              <a:t> </a:t>
            </a:r>
            <a:r>
              <a:rPr lang="en-US" dirty="0" err="1" smtClean="0"/>
              <a:t>elektronische</a:t>
            </a:r>
            <a:r>
              <a:rPr lang="en-US" dirty="0" smtClean="0"/>
              <a:t> melding van </a:t>
            </a:r>
            <a:r>
              <a:rPr lang="en-US" dirty="0" err="1" smtClean="0"/>
              <a:t>alle</a:t>
            </a:r>
            <a:r>
              <a:rPr lang="en-US" dirty="0" smtClean="0"/>
              <a:t> </a:t>
            </a:r>
            <a:r>
              <a:rPr lang="en-US" dirty="0" err="1" smtClean="0"/>
              <a:t>activiteiten</a:t>
            </a:r>
            <a:r>
              <a:rPr lang="en-US" dirty="0" smtClean="0"/>
              <a:t> van </a:t>
            </a:r>
            <a:r>
              <a:rPr lang="en-US" dirty="0" err="1" smtClean="0"/>
              <a:t>buitenlandse</a:t>
            </a:r>
            <a:r>
              <a:rPr lang="en-US" dirty="0" smtClean="0"/>
              <a:t> </a:t>
            </a:r>
            <a:r>
              <a:rPr lang="en-US" dirty="0" err="1" smtClean="0"/>
              <a:t>werknemers</a:t>
            </a:r>
            <a:r>
              <a:rPr lang="en-US" dirty="0" smtClean="0"/>
              <a:t>, </a:t>
            </a:r>
            <a:r>
              <a:rPr lang="en-US" dirty="0" err="1" smtClean="0"/>
              <a:t>zelfstandigen</a:t>
            </a:r>
            <a:r>
              <a:rPr lang="en-US" dirty="0" smtClean="0"/>
              <a:t> of </a:t>
            </a:r>
            <a:r>
              <a:rPr lang="en-US" dirty="0" err="1" smtClean="0"/>
              <a:t>stagiairs</a:t>
            </a:r>
            <a:r>
              <a:rPr lang="en-US" dirty="0" smtClean="0"/>
              <a:t> op het </a:t>
            </a:r>
            <a:r>
              <a:rPr lang="en-US" dirty="0" err="1" smtClean="0"/>
              <a:t>Belgisch</a:t>
            </a:r>
            <a:r>
              <a:rPr lang="en-US" dirty="0" smtClean="0"/>
              <a:t> </a:t>
            </a:r>
            <a:r>
              <a:rPr lang="en-US" dirty="0" err="1" smtClean="0"/>
              <a:t>grondgebied</a:t>
            </a:r>
            <a:endParaRPr lang="en-US" dirty="0" smtClean="0"/>
          </a:p>
          <a:p>
            <a:r>
              <a:rPr lang="fr-FR" dirty="0" err="1"/>
              <a:t>Limosa</a:t>
            </a:r>
            <a:endParaRPr lang="fr-FR" dirty="0"/>
          </a:p>
          <a:p>
            <a:pPr lvl="1"/>
            <a:r>
              <a:rPr lang="nl-NL" dirty="0"/>
              <a:t>m</a:t>
            </a:r>
            <a:r>
              <a:rPr lang="nl-NL" dirty="0" smtClean="0"/>
              <a:t>ultifunctionele en unieke </a:t>
            </a:r>
            <a:r>
              <a:rPr lang="nl-NL" dirty="0"/>
              <a:t>aangifte van alle activiteiten van buitenlandse werknemers, zelfstandigen of stagiairs op Belgisch grondgebied</a:t>
            </a:r>
            <a:endParaRPr lang="fr-FR" dirty="0"/>
          </a:p>
        </p:txBody>
      </p:sp>
    </p:spTree>
    <p:extLst>
      <p:ext uri="{BB962C8B-B14F-4D97-AF65-F5344CB8AC3E}">
        <p14:creationId xmlns:p14="http://schemas.microsoft.com/office/powerpoint/2010/main" val="18853168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Portaal</a:t>
            </a:r>
            <a:r>
              <a:rPr lang="en-US" dirty="0" smtClean="0"/>
              <a:t> </a:t>
            </a:r>
            <a:r>
              <a:rPr lang="en-US" dirty="0" err="1" smtClean="0"/>
              <a:t>sociale</a:t>
            </a:r>
            <a:r>
              <a:rPr lang="en-US" dirty="0" smtClean="0"/>
              <a:t> </a:t>
            </a:r>
            <a:r>
              <a:rPr lang="en-US" dirty="0" err="1" smtClean="0"/>
              <a:t>zekerheid</a:t>
            </a:r>
            <a:endParaRPr lang="en-US" dirty="0"/>
          </a:p>
        </p:txBody>
      </p:sp>
      <p:sp>
        <p:nvSpPr>
          <p:cNvPr id="3" name="Content Placeholder 2"/>
          <p:cNvSpPr>
            <a:spLocks noGrp="1"/>
          </p:cNvSpPr>
          <p:nvPr>
            <p:ph idx="1"/>
          </p:nvPr>
        </p:nvSpPr>
        <p:spPr/>
        <p:txBody>
          <a:bodyPr>
            <a:normAutofit/>
          </a:bodyPr>
          <a:lstStyle/>
          <a:p>
            <a:r>
              <a:rPr lang="fr-FR" dirty="0"/>
              <a:t>toegangspunt </a:t>
            </a:r>
            <a:r>
              <a:rPr lang="fr-FR" dirty="0" err="1"/>
              <a:t>tot</a:t>
            </a:r>
            <a:r>
              <a:rPr lang="fr-FR" dirty="0"/>
              <a:t> </a:t>
            </a:r>
            <a:r>
              <a:rPr lang="fr-FR" dirty="0" err="1"/>
              <a:t>alle</a:t>
            </a:r>
            <a:r>
              <a:rPr lang="fr-FR" dirty="0"/>
              <a:t> </a:t>
            </a:r>
            <a:r>
              <a:rPr lang="fr-FR" dirty="0" err="1"/>
              <a:t>informatie</a:t>
            </a:r>
            <a:r>
              <a:rPr lang="fr-FR" dirty="0"/>
              <a:t> en online </a:t>
            </a:r>
            <a:r>
              <a:rPr lang="fr-FR" dirty="0" err="1"/>
              <a:t>diensten</a:t>
            </a:r>
            <a:r>
              <a:rPr lang="fr-FR" dirty="0"/>
              <a:t> m.b.t. de sociale </a:t>
            </a:r>
            <a:r>
              <a:rPr lang="fr-FR" dirty="0" err="1"/>
              <a:t>zekerheid</a:t>
            </a:r>
            <a:endParaRPr lang="fr-FR" dirty="0"/>
          </a:p>
          <a:p>
            <a:r>
              <a:rPr lang="fr-FR" dirty="0"/>
              <a:t>1 </a:t>
            </a:r>
            <a:r>
              <a:rPr lang="fr-FR" dirty="0" err="1"/>
              <a:t>internationaal</a:t>
            </a:r>
            <a:r>
              <a:rPr lang="fr-FR" dirty="0"/>
              <a:t> </a:t>
            </a:r>
            <a:r>
              <a:rPr lang="fr-FR" dirty="0" err="1"/>
              <a:t>luik</a:t>
            </a:r>
            <a:r>
              <a:rPr lang="fr-FR" dirty="0"/>
              <a:t> + 3 </a:t>
            </a:r>
            <a:r>
              <a:rPr lang="fr-FR" dirty="0" err="1"/>
              <a:t>doelgroepen</a:t>
            </a:r>
            <a:r>
              <a:rPr lang="fr-FR" dirty="0"/>
              <a:t> </a:t>
            </a:r>
          </a:p>
          <a:p>
            <a:pPr lvl="1"/>
            <a:r>
              <a:rPr lang="fr-FR" dirty="0"/>
              <a:t>burgers</a:t>
            </a:r>
          </a:p>
          <a:p>
            <a:pPr lvl="1"/>
            <a:r>
              <a:rPr lang="fr-FR" dirty="0" err="1"/>
              <a:t>ondernemingen</a:t>
            </a:r>
            <a:r>
              <a:rPr lang="fr-FR" dirty="0"/>
              <a:t> (</a:t>
            </a:r>
            <a:r>
              <a:rPr lang="fr-FR" dirty="0" err="1"/>
              <a:t>werkgevers</a:t>
            </a:r>
            <a:r>
              <a:rPr lang="fr-FR" dirty="0"/>
              <a:t>, </a:t>
            </a:r>
            <a:r>
              <a:rPr lang="fr-FR" dirty="0" err="1"/>
              <a:t>zelfstandigen</a:t>
            </a:r>
            <a:r>
              <a:rPr lang="fr-FR" dirty="0"/>
              <a:t>, </a:t>
            </a:r>
            <a:r>
              <a:rPr lang="fr-FR" dirty="0" err="1"/>
              <a:t>lasthebbers</a:t>
            </a:r>
            <a:r>
              <a:rPr lang="fr-FR" dirty="0"/>
              <a:t>, </a:t>
            </a:r>
            <a:r>
              <a:rPr lang="fr-FR" dirty="0" err="1"/>
              <a:t>curatoren</a:t>
            </a:r>
            <a:r>
              <a:rPr lang="fr-FR" dirty="0"/>
              <a:t>, ...)</a:t>
            </a:r>
          </a:p>
          <a:p>
            <a:pPr lvl="1"/>
            <a:r>
              <a:rPr lang="fr-FR" dirty="0" err="1"/>
              <a:t>ambtenaren</a:t>
            </a:r>
            <a:r>
              <a:rPr lang="fr-FR" dirty="0"/>
              <a:t> en </a:t>
            </a:r>
            <a:r>
              <a:rPr lang="fr-FR" dirty="0" err="1"/>
              <a:t>andere</a:t>
            </a:r>
            <a:r>
              <a:rPr lang="fr-FR" dirty="0"/>
              <a:t> </a:t>
            </a:r>
            <a:r>
              <a:rPr lang="fr-FR" dirty="0" err="1"/>
              <a:t>professionals</a:t>
            </a:r>
            <a:r>
              <a:rPr lang="fr-FR" dirty="0"/>
              <a:t> van de sociale </a:t>
            </a:r>
            <a:r>
              <a:rPr lang="fr-FR" dirty="0" err="1"/>
              <a:t>zekerheid</a:t>
            </a:r>
            <a:endParaRPr lang="fr-FR" dirty="0"/>
          </a:p>
          <a:p>
            <a:r>
              <a:rPr lang="fr-FR" dirty="0"/>
              <a:t>het </a:t>
            </a:r>
            <a:r>
              <a:rPr lang="fr-FR" dirty="0" err="1"/>
              <a:t>portaal</a:t>
            </a:r>
            <a:r>
              <a:rPr lang="fr-FR" dirty="0"/>
              <a:t> </a:t>
            </a:r>
            <a:r>
              <a:rPr lang="fr-FR" dirty="0" err="1"/>
              <a:t>biedt</a:t>
            </a:r>
            <a:r>
              <a:rPr lang="fr-FR" dirty="0"/>
              <a:t> </a:t>
            </a:r>
            <a:r>
              <a:rPr lang="fr-FR" dirty="0" err="1"/>
              <a:t>een</a:t>
            </a:r>
            <a:r>
              <a:rPr lang="fr-FR" dirty="0"/>
              <a:t> </a:t>
            </a:r>
            <a:r>
              <a:rPr lang="fr-FR" dirty="0" err="1"/>
              <a:t>overzicht</a:t>
            </a:r>
            <a:r>
              <a:rPr lang="fr-FR" dirty="0"/>
              <a:t> van de </a:t>
            </a:r>
            <a:r>
              <a:rPr lang="fr-FR" dirty="0" err="1"/>
              <a:t>doeleinden</a:t>
            </a:r>
            <a:r>
              <a:rPr lang="fr-FR" dirty="0"/>
              <a:t> van </a:t>
            </a:r>
            <a:r>
              <a:rPr lang="fr-FR" dirty="0" err="1"/>
              <a:t>elke</a:t>
            </a:r>
            <a:r>
              <a:rPr lang="fr-FR" dirty="0"/>
              <a:t> online </a:t>
            </a:r>
            <a:r>
              <a:rPr lang="fr-FR" dirty="0" err="1"/>
              <a:t>dienst</a:t>
            </a:r>
            <a:r>
              <a:rPr lang="fr-FR" dirty="0"/>
              <a:t> en van het </a:t>
            </a:r>
            <a:r>
              <a:rPr lang="fr-FR" dirty="0" err="1"/>
              <a:t>vereiste</a:t>
            </a:r>
            <a:r>
              <a:rPr lang="fr-FR" dirty="0"/>
              <a:t> </a:t>
            </a:r>
            <a:r>
              <a:rPr lang="fr-FR" dirty="0" err="1"/>
              <a:t>veiligheidsniveau</a:t>
            </a:r>
            <a:r>
              <a:rPr lang="fr-FR" dirty="0"/>
              <a:t> om er </a:t>
            </a:r>
            <a:r>
              <a:rPr lang="fr-FR" dirty="0" err="1"/>
              <a:t>toegang</a:t>
            </a:r>
            <a:r>
              <a:rPr lang="fr-FR" dirty="0"/>
              <a:t> </a:t>
            </a:r>
            <a:r>
              <a:rPr lang="fr-FR" dirty="0" err="1"/>
              <a:t>toe</a:t>
            </a:r>
            <a:r>
              <a:rPr lang="fr-FR" dirty="0"/>
              <a:t> te </a:t>
            </a:r>
            <a:r>
              <a:rPr lang="fr-FR" dirty="0" err="1"/>
              <a:t>hebben</a:t>
            </a:r>
            <a:endParaRPr lang="fr-FR" dirty="0"/>
          </a:p>
          <a:p>
            <a:r>
              <a:rPr lang="fr-FR" dirty="0"/>
              <a:t>de KSZ </a:t>
            </a:r>
            <a:r>
              <a:rPr lang="fr-FR" dirty="0" err="1"/>
              <a:t>speelt</a:t>
            </a:r>
            <a:r>
              <a:rPr lang="fr-FR" dirty="0"/>
              <a:t> de </a:t>
            </a:r>
            <a:r>
              <a:rPr lang="fr-FR" dirty="0" err="1"/>
              <a:t>rol</a:t>
            </a:r>
            <a:r>
              <a:rPr lang="fr-FR" dirty="0"/>
              <a:t> van </a:t>
            </a:r>
            <a:r>
              <a:rPr lang="fr-FR" dirty="0" err="1"/>
              <a:t>motor</a:t>
            </a:r>
            <a:r>
              <a:rPr lang="fr-FR" dirty="0"/>
              <a:t> in de </a:t>
            </a:r>
            <a:r>
              <a:rPr lang="fr-FR" dirty="0" err="1"/>
              <a:t>ontwikkeling</a:t>
            </a:r>
            <a:r>
              <a:rPr lang="fr-FR" dirty="0"/>
              <a:t> </a:t>
            </a:r>
            <a:r>
              <a:rPr lang="fr-FR" dirty="0" err="1"/>
              <a:t>ervan</a:t>
            </a:r>
            <a:r>
              <a:rPr lang="fr-FR" dirty="0"/>
              <a:t> en </a:t>
            </a:r>
            <a:r>
              <a:rPr lang="fr-FR" dirty="0" err="1"/>
              <a:t>verzekert</a:t>
            </a:r>
            <a:r>
              <a:rPr lang="fr-FR" dirty="0"/>
              <a:t> de </a:t>
            </a:r>
            <a:r>
              <a:rPr lang="fr-FR" dirty="0" err="1"/>
              <a:t>coördinatie</a:t>
            </a:r>
            <a:r>
              <a:rPr lang="fr-FR" dirty="0"/>
              <a:t> van het </a:t>
            </a:r>
            <a:r>
              <a:rPr lang="fr-FR" dirty="0" err="1"/>
              <a:t>informatieve</a:t>
            </a:r>
            <a:r>
              <a:rPr lang="fr-FR" dirty="0"/>
              <a:t> </a:t>
            </a:r>
            <a:r>
              <a:rPr lang="fr-FR" dirty="0" err="1"/>
              <a:t>luik</a:t>
            </a:r>
            <a:endParaRPr lang="fr-FR" dirty="0"/>
          </a:p>
          <a:p>
            <a:pPr marL="0" indent="0">
              <a:buNone/>
            </a:pPr>
            <a:endParaRPr lang="en-US" dirty="0"/>
          </a:p>
        </p:txBody>
      </p:sp>
    </p:spTree>
    <p:extLst>
      <p:ext uri="{BB962C8B-B14F-4D97-AF65-F5344CB8AC3E}">
        <p14:creationId xmlns:p14="http://schemas.microsoft.com/office/powerpoint/2010/main" val="332256843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a:t>Portaal sociale </a:t>
            </a:r>
            <a:r>
              <a:rPr lang="fr-BE" altLang="en-US" dirty="0" err="1" smtClean="0"/>
              <a:t>zekerheid</a:t>
            </a:r>
            <a:r>
              <a:rPr lang="fr-BE" altLang="en-US" dirty="0"/>
              <a:t> - Single Digital Gateway </a:t>
            </a:r>
            <a:endParaRPr lang="en-US" dirty="0"/>
          </a:p>
        </p:txBody>
      </p:sp>
      <p:sp>
        <p:nvSpPr>
          <p:cNvPr id="3" name="Content Placeholder 2"/>
          <p:cNvSpPr>
            <a:spLocks noGrp="1"/>
          </p:cNvSpPr>
          <p:nvPr>
            <p:ph idx="1"/>
          </p:nvPr>
        </p:nvSpPr>
        <p:spPr/>
        <p:txBody>
          <a:bodyPr>
            <a:normAutofit/>
          </a:bodyPr>
          <a:lstStyle/>
          <a:p>
            <a:r>
              <a:rPr lang="fr-FR" dirty="0" smtClean="0"/>
              <a:t>SDG </a:t>
            </a:r>
            <a:r>
              <a:rPr lang="fr-FR" dirty="0" err="1"/>
              <a:t>voor</a:t>
            </a:r>
            <a:r>
              <a:rPr lang="fr-FR" dirty="0"/>
              <a:t> de </a:t>
            </a:r>
            <a:r>
              <a:rPr lang="nl-BE" dirty="0"/>
              <a:t>oprichting van één digitale toegangspoort</a:t>
            </a:r>
            <a:r>
              <a:rPr lang="fr-FR" dirty="0"/>
              <a:t>, </a:t>
            </a:r>
            <a:r>
              <a:rPr lang="fr-FR" dirty="0" err="1"/>
              <a:t>conform</a:t>
            </a:r>
            <a:r>
              <a:rPr lang="fr-FR" dirty="0"/>
              <a:t> </a:t>
            </a:r>
            <a:r>
              <a:rPr lang="fr-FR" dirty="0" err="1"/>
              <a:t>een</a:t>
            </a:r>
            <a:r>
              <a:rPr lang="fr-FR" dirty="0"/>
              <a:t> </a:t>
            </a:r>
            <a:r>
              <a:rPr lang="fr-FR" dirty="0" err="1"/>
              <a:t>Europese</a:t>
            </a:r>
            <a:r>
              <a:rPr lang="fr-FR" dirty="0"/>
              <a:t> </a:t>
            </a:r>
            <a:r>
              <a:rPr lang="fr-FR" dirty="0" err="1"/>
              <a:t>verordening</a:t>
            </a:r>
            <a:endParaRPr lang="fr-FR" dirty="0"/>
          </a:p>
          <a:p>
            <a:pPr lvl="1"/>
            <a:r>
              <a:rPr lang="nl-NL" dirty="0"/>
              <a:t>waar alle burgers en ondernemingen uit een EU-land informatie, online procedures en diensten voor de ondersteuning en oplossing van problemen binnen een ander EU-land kunnen vinden</a:t>
            </a:r>
          </a:p>
          <a:p>
            <a:pPr lvl="1"/>
            <a:r>
              <a:rPr lang="fr-FR" dirty="0" err="1"/>
              <a:t>doel</a:t>
            </a:r>
            <a:endParaRPr lang="fr-FR" dirty="0"/>
          </a:p>
          <a:p>
            <a:pPr lvl="2"/>
            <a:r>
              <a:rPr lang="nl-NL" dirty="0"/>
              <a:t>de administratieve lasten verminderen voor de burgers en de ondernemingen</a:t>
            </a:r>
          </a:p>
          <a:p>
            <a:pPr lvl="2"/>
            <a:r>
              <a:rPr lang="nl-NL" dirty="0"/>
              <a:t>de werking van de interne markt verbeteren</a:t>
            </a:r>
          </a:p>
          <a:p>
            <a:pPr lvl="2"/>
            <a:r>
              <a:rPr lang="nl-NL" dirty="0"/>
              <a:t>de discriminatie wegwerken</a:t>
            </a:r>
          </a:p>
          <a:p>
            <a:r>
              <a:rPr lang="nl-NL" dirty="0"/>
              <a:t>KSZ en RSZ </a:t>
            </a:r>
            <a:r>
              <a:rPr lang="nl-NL" dirty="0" err="1"/>
              <a:t>piloteren</a:t>
            </a:r>
            <a:r>
              <a:rPr lang="nl-NL" dirty="0"/>
              <a:t> de sociale zekerheidsdomeinen</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0358" y="257545"/>
            <a:ext cx="1666875" cy="1110139"/>
          </a:xfrm>
          <a:prstGeom prst="rect">
            <a:avLst/>
          </a:prstGeom>
        </p:spPr>
      </p:pic>
    </p:spTree>
    <p:extLst>
      <p:ext uri="{BB962C8B-B14F-4D97-AF65-F5344CB8AC3E}">
        <p14:creationId xmlns:p14="http://schemas.microsoft.com/office/powerpoint/2010/main" val="173231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15378</TotalTime>
  <Words>7870</Words>
  <Application>Microsoft Office PowerPoint</Application>
  <PresentationFormat>Widescreen</PresentationFormat>
  <Paragraphs>1022</Paragraphs>
  <Slides>109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109</vt:i4>
      </vt:variant>
    </vt:vector>
  </HeadingPairs>
  <TitlesOfParts>
    <vt:vector size="117" baseType="lpstr">
      <vt:lpstr>Arial</vt:lpstr>
      <vt:lpstr>Arial Black</vt:lpstr>
      <vt:lpstr>Calibri</vt:lpstr>
      <vt:lpstr>Calibri Light</vt:lpstr>
      <vt:lpstr>Times New Roman</vt:lpstr>
      <vt:lpstr>Verdana</vt:lpstr>
      <vt:lpstr>Wingdings</vt:lpstr>
      <vt:lpstr>Office Theme</vt:lpstr>
      <vt:lpstr>Elektronische dienstverlening het kruispuntbankmodel</vt:lpstr>
      <vt:lpstr>Structuur van de uiteenzetting</vt:lpstr>
      <vt:lpstr>PowerPoint Presentation</vt:lpstr>
      <vt:lpstr>Stakeholders</vt:lpstr>
      <vt:lpstr>Verwachtingen &gt; burgers/werkgevers</vt:lpstr>
      <vt:lpstr>Verwachtingen &gt; burgers / werkgevers</vt:lpstr>
      <vt:lpstr>Customer centricity</vt:lpstr>
      <vt:lpstr>Verwachtingen &gt; overheid</vt:lpstr>
      <vt:lpstr>PowerPoint Presentation</vt:lpstr>
      <vt:lpstr>Kruispuntbankmodel</vt:lpstr>
      <vt:lpstr>Kruispuntbankmodel</vt:lpstr>
      <vt:lpstr>Kruispuntbankmodel</vt:lpstr>
      <vt:lpstr>Kruispuntbankmodel</vt:lpstr>
      <vt:lpstr>Kruispuntbankmodel</vt:lpstr>
      <vt:lpstr>Kruispuntbankmodel</vt:lpstr>
      <vt:lpstr>Kruispuntbankmodel</vt:lpstr>
      <vt:lpstr>Kruispuntbankmodel</vt:lpstr>
      <vt:lpstr>Kruispuntbankmodel</vt:lpstr>
      <vt:lpstr>PowerPoint Presentation</vt:lpstr>
      <vt:lpstr>Kruispuntbank van de sociale zekerheid</vt:lpstr>
      <vt:lpstr>Kruispuntbank van de sociale zekerheid</vt:lpstr>
      <vt:lpstr>Kruispuntbank van de sociale zekerheid</vt:lpstr>
      <vt:lpstr>Kruispuntbank van de sociale zekerheid</vt:lpstr>
      <vt:lpstr>Netwerk met basisdiensten</vt:lpstr>
      <vt:lpstr>Netwerk met basisdiensten</vt:lpstr>
      <vt:lpstr>PowerPoint Presentation</vt:lpstr>
      <vt:lpstr>Procesvereenvoudiging</vt:lpstr>
      <vt:lpstr>Procesvereenvoudiging</vt:lpstr>
      <vt:lpstr>Beschikbaarheid en verwerking</vt:lpstr>
      <vt:lpstr>Verwijzingsrepertorium</vt:lpstr>
      <vt:lpstr>PowerPoint Presentation</vt:lpstr>
      <vt:lpstr>Kruispuntbank van de sociale zekerheid</vt:lpstr>
      <vt:lpstr>PowerPoint Presentation</vt:lpstr>
      <vt:lpstr>KSZ projecten</vt:lpstr>
      <vt:lpstr>Matrix only once</vt:lpstr>
      <vt:lpstr>Prioriteiten  </vt:lpstr>
      <vt:lpstr>Prioriteiten 2023</vt:lpstr>
      <vt:lpstr>Prioriteiten 2023</vt:lpstr>
      <vt:lpstr>PowerPoint Presentation</vt:lpstr>
      <vt:lpstr>Een paar projecten waaraan KSZ neemt deel</vt:lpstr>
      <vt:lpstr>Aanvullende rechten</vt:lpstr>
      <vt:lpstr>Aanvullende rechten</vt:lpstr>
      <vt:lpstr>Geharmoniseerde sociale statuten (GSS)</vt:lpstr>
      <vt:lpstr>Geharmoniseerde sociale statuten (GSS) </vt:lpstr>
      <vt:lpstr>GSS - sociale statuten / voorbeelden</vt:lpstr>
      <vt:lpstr>SSH - Principes</vt:lpstr>
      <vt:lpstr>GSS - Doelstellingen </vt:lpstr>
      <vt:lpstr>GSS - aanpak (1)</vt:lpstr>
      <vt:lpstr>Buffer-DB - voeding / gebruik </vt:lpstr>
      <vt:lpstr>Bufferdatabank - authentieke bronnen</vt:lpstr>
      <vt:lpstr>Buffer-DB - voordelen</vt:lpstr>
      <vt:lpstr>Buffer-DB - juridische aspecten</vt:lpstr>
      <vt:lpstr>PowerPoint Presentation</vt:lpstr>
      <vt:lpstr>Legoblok-filosofie</vt:lpstr>
      <vt:lpstr>Legoblok-filosofie</vt:lpstr>
      <vt:lpstr>GSS – aanpak (2)</vt:lpstr>
      <vt:lpstr>GSS - gebruik DB/online raadpleging </vt:lpstr>
      <vt:lpstr>GSS - gebruik DB/online raadpleging </vt:lpstr>
      <vt:lpstr>GSS - gebruik in het kader van coronacrisis </vt:lpstr>
      <vt:lpstr>GSS - aanpak (3)</vt:lpstr>
      <vt:lpstr>MyBEnefits</vt:lpstr>
      <vt:lpstr>MyBEnefits - 3 functionaliteiten</vt:lpstr>
      <vt:lpstr>PowerPoint Presentation</vt:lpstr>
      <vt:lpstr>PowerPoint Presentation</vt:lpstr>
      <vt:lpstr>PowerPoint Presentation</vt:lpstr>
      <vt:lpstr>PowerPoint Presentation</vt:lpstr>
      <vt:lpstr>eBox burger</vt:lpstr>
      <vt:lpstr>eBox burger</vt:lpstr>
      <vt:lpstr>eBox burger</vt:lpstr>
      <vt:lpstr>Regionalisering</vt:lpstr>
      <vt:lpstr>Regionalisering - personen met een handicap</vt:lpstr>
      <vt:lpstr>Regionalisering - personen met een handicap</vt:lpstr>
      <vt:lpstr>OCMW’s </vt:lpstr>
      <vt:lpstr>Fraudebestrijding</vt:lpstr>
      <vt:lpstr>Fraudebestrijding - Dolsis</vt:lpstr>
      <vt:lpstr>Fraudebestrijding - Single Permit (gecombineerde vergunning)</vt:lpstr>
      <vt:lpstr>Fraudebestrijding - My Digital Inspection Assistant </vt:lpstr>
      <vt:lpstr>Isi+ kaart</vt:lpstr>
      <vt:lpstr>Isi+ kaart</vt:lpstr>
      <vt:lpstr>G-Cloud</vt:lpstr>
      <vt:lpstr>Synergie : G-Cloud</vt:lpstr>
      <vt:lpstr>Voordelen G-Cloud</vt:lpstr>
      <vt:lpstr>Types van cloud implementaties</vt:lpstr>
      <vt:lpstr>G-Cloud - Platform as a Service (PaaS)</vt:lpstr>
      <vt:lpstr>G-Cloud - PaaS - Samenwerkingsvormen</vt:lpstr>
      <vt:lpstr>G-Cloud - Platform as a Service </vt:lpstr>
      <vt:lpstr>G-Cloud - Paas - verwijzingsrepertorium </vt:lpstr>
      <vt:lpstr>Status G-Cloud service portfolio (26/11/2021) </vt:lpstr>
      <vt:lpstr>Datawarehouse arbeidsmarkt</vt:lpstr>
      <vt:lpstr>Datawarehouse arbeidsmarkt</vt:lpstr>
      <vt:lpstr>Diensten voor werkgevers</vt:lpstr>
      <vt:lpstr>Dimona</vt:lpstr>
      <vt:lpstr>DmfA</vt:lpstr>
      <vt:lpstr>ASR</vt:lpstr>
      <vt:lpstr>Elektronische diensten voor de burgers </vt:lpstr>
      <vt:lpstr>Diensten voor derden - voorbeelden </vt:lpstr>
      <vt:lpstr>Diensten voor derden - voorbeelden</vt:lpstr>
      <vt:lpstr>Portaal sociale zekerheid</vt:lpstr>
      <vt:lpstr>Portaal sociale zekerheid - Single Digital Gateway </vt:lpstr>
      <vt:lpstr>Portaal sociale zekerheid - Single Digital Gateway</vt:lpstr>
      <vt:lpstr>EESSI</vt:lpstr>
      <vt:lpstr>EESSI</vt:lpstr>
      <vt:lpstr>Europese ziekteverzekeringskaart</vt:lpstr>
      <vt:lpstr>PowerPoint Presentation</vt:lpstr>
      <vt:lpstr>Bereikte voordelen </vt:lpstr>
      <vt:lpstr>Bereikte voordelen</vt:lpstr>
      <vt:lpstr>Kristische succesfactoren</vt:lpstr>
      <vt:lpstr>Meer informatie</vt:lpstr>
      <vt:lpstr>Afkortingen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Isabelle Leroy (KSZ-BCSS)</dc:creator>
  <cp:lastModifiedBy>Isabelle Leroy (KSZ-BCSS)</cp:lastModifiedBy>
  <cp:revision>462</cp:revision>
  <dcterms:created xsi:type="dcterms:W3CDTF">2021-01-20T07:42:40Z</dcterms:created>
  <dcterms:modified xsi:type="dcterms:W3CDTF">2023-11-06T14:37:28Z</dcterms:modified>
</cp:coreProperties>
</file>